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75"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59" autoAdjust="0"/>
    <p:restoredTop sz="86314" autoAdjust="0"/>
  </p:normalViewPr>
  <p:slideViewPr>
    <p:cSldViewPr>
      <p:cViewPr>
        <p:scale>
          <a:sx n="100" d="100"/>
          <a:sy n="100" d="100"/>
        </p:scale>
        <p:origin x="-1152" y="1056"/>
      </p:cViewPr>
      <p:guideLst>
        <p:guide orient="horz" pos="2160"/>
        <p:guide pos="2880"/>
      </p:guideLst>
    </p:cSldViewPr>
  </p:slideViewPr>
  <p:outlineViewPr>
    <p:cViewPr>
      <p:scale>
        <a:sx n="33" d="100"/>
        <a:sy n="33" d="100"/>
      </p:scale>
      <p:origin x="222" y="318"/>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92A80-F756-C64B-A810-75591D4ABFF7}" type="datetimeFigureOut">
              <a:rPr lang="en-US" smtClean="0"/>
              <a:pPr/>
              <a:t>4/18/2020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E377-839F-6047-919C-E3C8796F86AB}" type="slidenum">
              <a:rPr lang="en-US" smtClean="0"/>
              <a:pPr/>
              <a:t>‹#›</a:t>
            </a:fld>
            <a:endParaRPr lang="en-US"/>
          </a:p>
        </p:txBody>
      </p:sp>
    </p:spTree>
    <p:extLst>
      <p:ext uri="{BB962C8B-B14F-4D97-AF65-F5344CB8AC3E}">
        <p14:creationId xmlns:p14="http://schemas.microsoft.com/office/powerpoint/2010/main" val="1834550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C2E377-839F-6047-919C-E3C8796F86AB}" type="slidenum">
              <a:rPr lang="en-US" smtClean="0"/>
              <a:pPr/>
              <a:t>1</a:t>
            </a:fld>
            <a:endParaRPr lang="en-US"/>
          </a:p>
        </p:txBody>
      </p:sp>
    </p:spTree>
    <p:extLst>
      <p:ext uri="{BB962C8B-B14F-4D97-AF65-F5344CB8AC3E}">
        <p14:creationId xmlns:p14="http://schemas.microsoft.com/office/powerpoint/2010/main" val="305027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C2E377-839F-6047-919C-E3C8796F86AB}" type="slidenum">
              <a:rPr lang="en-US" smtClean="0"/>
              <a:pPr/>
              <a:t>2</a:t>
            </a:fld>
            <a:endParaRPr lang="en-US"/>
          </a:p>
        </p:txBody>
      </p:sp>
    </p:spTree>
    <p:extLst>
      <p:ext uri="{BB962C8B-B14F-4D97-AF65-F5344CB8AC3E}">
        <p14:creationId xmlns:p14="http://schemas.microsoft.com/office/powerpoint/2010/main" val="108757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D4B31A7-6ED4-4F97-9472-E74DA24380C3}" type="datetimeFigureOut">
              <a:rPr lang="en-US" smtClean="0"/>
              <a:pPr/>
              <a:t>4/18/2020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2BA6EC-9303-4C5A-9F2E-D77815750C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4B31A7-6ED4-4F97-9472-E74DA24380C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4B31A7-6ED4-4F97-9472-E74DA24380C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4B31A7-6ED4-4F97-9472-E74DA24380C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D4B31A7-6ED4-4F97-9472-E74DA24380C3}"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BA6EC-9303-4C5A-9F2E-D77815750C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D4B31A7-6ED4-4F97-9472-E74DA24380C3}"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D4B31A7-6ED4-4F97-9472-E74DA24380C3}"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D4B31A7-6ED4-4F97-9472-E74DA24380C3}"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B31A7-6ED4-4F97-9472-E74DA24380C3}"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D4B31A7-6ED4-4F97-9472-E74DA24380C3}"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BA6EC-9303-4C5A-9F2E-D77815750C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D4B31A7-6ED4-4F97-9472-E74DA24380C3}"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2BA6EC-9303-4C5A-9F2E-D77815750CC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4B31A7-6ED4-4F97-9472-E74DA24380C3}" type="datetimeFigureOut">
              <a:rPr lang="en-US" smtClean="0"/>
              <a:pPr/>
              <a:t>4/18/2020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2BA6EC-9303-4C5A-9F2E-D77815750CC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6.xml" /></Relationships>
</file>

<file path=ppt/slides/_rels/slide1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5AAE-33C3-474B-8406-4B1F4DFB2D89}"/>
              </a:ext>
            </a:extLst>
          </p:cNvPr>
          <p:cNvSpPr>
            <a:spLocks noGrp="1"/>
          </p:cNvSpPr>
          <p:nvPr>
            <p:ph type="title"/>
          </p:nvPr>
        </p:nvSpPr>
        <p:spPr>
          <a:xfrm>
            <a:off x="685800" y="685800"/>
            <a:ext cx="8305800" cy="5087112"/>
          </a:xfrm>
        </p:spPr>
        <p:txBody>
          <a:bodyPr>
            <a:noAutofit/>
          </a:bodyPr>
          <a:lstStyle/>
          <a:p>
            <a:pPr marL="0" indent="0" algn="r"/>
            <a:r>
              <a:rPr lang="en-US" sz="4000" dirty="0">
                <a:ea typeface="Malgun Gothic" panose="020B0503020000020004" pitchFamily="34" charset="-127"/>
                <a:cs typeface="Diwan Thuluth" pitchFamily="2" charset="-78"/>
              </a:rPr>
              <a:t>Subject: Business Environment</a:t>
            </a:r>
            <a:br>
              <a:rPr lang="en-US" sz="4000" dirty="0">
                <a:ea typeface="Malgun Gothic" panose="020B0503020000020004" pitchFamily="34" charset="-127"/>
                <a:cs typeface="Diwan Thuluth" pitchFamily="2" charset="-78"/>
              </a:rPr>
            </a:br>
            <a:r>
              <a:rPr lang="en-US" sz="4000" dirty="0">
                <a:ea typeface="Malgun Gothic" panose="020B0503020000020004" pitchFamily="34" charset="-127"/>
                <a:cs typeface="Diwan Thuluth" pitchFamily="2" charset="-78"/>
              </a:rPr>
              <a:t>Class: </a:t>
            </a:r>
            <a:r>
              <a:rPr lang="en-US" sz="4000" dirty="0" err="1">
                <a:ea typeface="Malgun Gothic" panose="020B0503020000020004" pitchFamily="34" charset="-127"/>
                <a:cs typeface="Diwan Thuluth" pitchFamily="2" charset="-78"/>
              </a:rPr>
              <a:t>B.Com</a:t>
            </a:r>
            <a:r>
              <a:rPr lang="en-US" sz="4000" dirty="0">
                <a:ea typeface="Malgun Gothic" panose="020B0503020000020004" pitchFamily="34" charset="-127"/>
                <a:cs typeface="Diwan Thuluth" pitchFamily="2" charset="-78"/>
              </a:rPr>
              <a:t> 6</a:t>
            </a:r>
            <a:r>
              <a:rPr lang="en-US" sz="4000" baseline="30000" dirty="0">
                <a:ea typeface="Malgun Gothic" panose="020B0503020000020004" pitchFamily="34" charset="-127"/>
                <a:cs typeface="Diwan Thuluth" pitchFamily="2" charset="-78"/>
              </a:rPr>
              <a:t>th</a:t>
            </a:r>
            <a:r>
              <a:rPr lang="en-US" sz="4000" dirty="0">
                <a:ea typeface="Malgun Gothic" panose="020B0503020000020004" pitchFamily="34" charset="-127"/>
                <a:cs typeface="Diwan Thuluth" pitchFamily="2" charset="-78"/>
              </a:rPr>
              <a:t> Semester </a:t>
            </a:r>
            <a:br>
              <a:rPr lang="en-US" sz="4000" dirty="0">
                <a:ea typeface="Malgun Gothic" panose="020B0503020000020004" pitchFamily="34" charset="-127"/>
                <a:cs typeface="Diwan Thuluth" pitchFamily="2" charset="-78"/>
              </a:rPr>
            </a:br>
            <a:br>
              <a:rPr lang="en-US" sz="4000" dirty="0">
                <a:ea typeface="Malgun Gothic" panose="020B0503020000020004" pitchFamily="34" charset="-127"/>
                <a:cs typeface="Diwan Thuluth" pitchFamily="2" charset="-78"/>
              </a:rPr>
            </a:br>
            <a:r>
              <a:rPr lang="en-US" sz="4000" dirty="0">
                <a:ea typeface="Malgun Gothic" panose="020B0503020000020004" pitchFamily="34" charset="-127"/>
                <a:cs typeface="Diwan Thuluth" pitchFamily="2" charset="-78"/>
              </a:rPr>
              <a:t>Topic: </a:t>
            </a:r>
            <a:r>
              <a:rPr lang="en-IN" sz="4000" dirty="0">
                <a:ea typeface="Malgun Gothic" panose="020B0503020000020004" pitchFamily="34" charset="-127"/>
                <a:cs typeface="Diwan Thuluth" pitchFamily="2" charset="-78"/>
              </a:rPr>
              <a:t>Competition Act 2002</a:t>
            </a:r>
            <a:r>
              <a:rPr lang="en-IN" sz="4000" dirty="0"/>
              <a:t> </a:t>
            </a:r>
            <a:br>
              <a:rPr lang="en-US" sz="4000" dirty="0">
                <a:ea typeface="Malgun Gothic" panose="020B0503020000020004" pitchFamily="34" charset="-127"/>
                <a:cs typeface="Diwan Thuluth" pitchFamily="2" charset="-78"/>
              </a:rPr>
            </a:br>
            <a:br>
              <a:rPr lang="en-US" sz="4000" dirty="0">
                <a:ea typeface="Malgun Gothic" panose="020B0503020000020004" pitchFamily="34" charset="-127"/>
                <a:cs typeface="Diwan Thuluth" pitchFamily="2" charset="-78"/>
              </a:rPr>
            </a:br>
            <a:r>
              <a:rPr lang="en-US" sz="4000" dirty="0">
                <a:ea typeface="Malgun Gothic" panose="020B0503020000020004" pitchFamily="34" charset="-127"/>
                <a:cs typeface="Diwan Thuluth" pitchFamily="2" charset="-78"/>
              </a:rPr>
              <a:t>College- I.B (P.G) College, Panipat</a:t>
            </a:r>
            <a:br>
              <a:rPr lang="en-US" sz="4000" dirty="0">
                <a:ea typeface="Malgun Gothic" panose="020B0503020000020004" pitchFamily="34" charset="-127"/>
                <a:cs typeface="Diwan Thuluth" pitchFamily="2" charset="-78"/>
              </a:rPr>
            </a:br>
            <a:r>
              <a:rPr lang="en-US" sz="4000" dirty="0">
                <a:ea typeface="Malgun Gothic" panose="020B0503020000020004" pitchFamily="34" charset="-127"/>
                <a:cs typeface="Diwan Thuluth" pitchFamily="2" charset="-78"/>
              </a:rPr>
              <a:t>Affiliated to </a:t>
            </a:r>
            <a:r>
              <a:rPr lang="en-IN" sz="4000" dirty="0" err="1">
                <a:ea typeface="Malgun Gothic" panose="020B0503020000020004" pitchFamily="34" charset="-127"/>
                <a:cs typeface="Diwan Thuluth" pitchFamily="2" charset="-78"/>
              </a:rPr>
              <a:t>Kurukshetra</a:t>
            </a:r>
            <a:r>
              <a:rPr lang="en-IN" sz="4000" dirty="0">
                <a:ea typeface="Malgun Gothic" panose="020B0503020000020004" pitchFamily="34" charset="-127"/>
                <a:cs typeface="Diwan Thuluth" pitchFamily="2" charset="-78"/>
              </a:rPr>
              <a:t> University </a:t>
            </a:r>
            <a:r>
              <a:rPr lang="en-IN" sz="4000" dirty="0" err="1">
                <a:ea typeface="Malgun Gothic" panose="020B0503020000020004" pitchFamily="34" charset="-127"/>
                <a:cs typeface="Diwan Thuluth" pitchFamily="2" charset="-78"/>
              </a:rPr>
              <a:t>Kurukshetra</a:t>
            </a:r>
            <a:endParaRPr lang="en-US" sz="3600" dirty="0"/>
          </a:p>
        </p:txBody>
      </p:sp>
    </p:spTree>
    <p:extLst>
      <p:ext uri="{BB962C8B-B14F-4D97-AF65-F5344CB8AC3E}">
        <p14:creationId xmlns:p14="http://schemas.microsoft.com/office/powerpoint/2010/main" val="995056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br>
              <a:rPr lang="en-US" dirty="0"/>
            </a:br>
            <a:br>
              <a:rPr lang="en-US" dirty="0"/>
            </a:br>
            <a:r>
              <a:rPr lang="en-US" dirty="0"/>
              <a:t>Examples;</a:t>
            </a:r>
          </a:p>
        </p:txBody>
      </p:sp>
      <p:sp>
        <p:nvSpPr>
          <p:cNvPr id="4" name="TextBox 3"/>
          <p:cNvSpPr txBox="1"/>
          <p:nvPr/>
        </p:nvSpPr>
        <p:spPr>
          <a:xfrm>
            <a:off x="1066800" y="2819400"/>
            <a:ext cx="6019800" cy="2862322"/>
          </a:xfrm>
          <a:prstGeom prst="rect">
            <a:avLst/>
          </a:prstGeom>
          <a:noFill/>
        </p:spPr>
        <p:txBody>
          <a:bodyPr wrap="square" rtlCol="0">
            <a:spAutoFit/>
          </a:bodyPr>
          <a:lstStyle/>
          <a:p>
            <a:pPr>
              <a:buFont typeface="Wingdings" pitchFamily="2" charset="2"/>
              <a:buChar char="v"/>
            </a:pPr>
            <a:r>
              <a:rPr lang="en-US" dirty="0"/>
              <a:t>Tie-in arrangement;</a:t>
            </a:r>
          </a:p>
          <a:p>
            <a:pPr>
              <a:buFont typeface="Wingdings" pitchFamily="2" charset="2"/>
              <a:buChar char="v"/>
            </a:pPr>
            <a:endParaRPr lang="en-US" dirty="0"/>
          </a:p>
          <a:p>
            <a:pPr>
              <a:buFont typeface="Wingdings" pitchFamily="2" charset="2"/>
              <a:buChar char="v"/>
            </a:pPr>
            <a:r>
              <a:rPr lang="en-US" dirty="0"/>
              <a:t>Exclusive Supply Agreement;</a:t>
            </a:r>
          </a:p>
          <a:p>
            <a:pPr>
              <a:buFont typeface="Wingdings" pitchFamily="2" charset="2"/>
              <a:buChar char="v"/>
            </a:pPr>
            <a:endParaRPr lang="en-US" dirty="0"/>
          </a:p>
          <a:p>
            <a:pPr>
              <a:buFont typeface="Wingdings" pitchFamily="2" charset="2"/>
              <a:buChar char="v"/>
            </a:pPr>
            <a:r>
              <a:rPr lang="en-US" dirty="0"/>
              <a:t>Exclusive Distribution Agreement;</a:t>
            </a:r>
          </a:p>
          <a:p>
            <a:pPr>
              <a:buFont typeface="Wingdings" pitchFamily="2" charset="2"/>
              <a:buChar char="v"/>
            </a:pPr>
            <a:endParaRPr lang="en-US" dirty="0"/>
          </a:p>
          <a:p>
            <a:pPr>
              <a:buFont typeface="Wingdings" pitchFamily="2" charset="2"/>
              <a:buChar char="v"/>
            </a:pPr>
            <a:r>
              <a:rPr lang="en-US" dirty="0"/>
              <a:t>Refusal to Deal;</a:t>
            </a:r>
          </a:p>
          <a:p>
            <a:pPr>
              <a:buFont typeface="Wingdings" pitchFamily="2" charset="2"/>
              <a:buChar char="v"/>
            </a:pPr>
            <a:endParaRPr lang="en-US" dirty="0"/>
          </a:p>
          <a:p>
            <a:pPr>
              <a:buFont typeface="Wingdings" pitchFamily="2" charset="2"/>
              <a:buChar char="v"/>
            </a:pPr>
            <a:r>
              <a:rPr lang="en-US" dirty="0"/>
              <a:t>Re-sale Price Maintenance.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Section -4 (Abuse of Dominance Position) </a:t>
            </a:r>
          </a:p>
        </p:txBody>
      </p:sp>
      <p:sp>
        <p:nvSpPr>
          <p:cNvPr id="3" name="TextBox 2"/>
          <p:cNvSpPr txBox="1"/>
          <p:nvPr/>
        </p:nvSpPr>
        <p:spPr>
          <a:xfrm>
            <a:off x="533400" y="2209800"/>
            <a:ext cx="8305800" cy="6186309"/>
          </a:xfrm>
          <a:prstGeom prst="rect">
            <a:avLst/>
          </a:prstGeom>
          <a:noFill/>
        </p:spPr>
        <p:txBody>
          <a:bodyPr wrap="square" rtlCol="0">
            <a:spAutoFit/>
          </a:bodyPr>
          <a:lstStyle/>
          <a:p>
            <a:pPr algn="just"/>
            <a:r>
              <a:rPr lang="en-US" b="1" dirty="0"/>
              <a:t>DOMINANCE</a:t>
            </a:r>
            <a:r>
              <a:rPr lang="en-US" dirty="0"/>
              <a:t>  means a position of strength enabling an enterprise to operate independently of competitive pressure and to appreciably affect the relevant market, competition and consumers.</a:t>
            </a:r>
          </a:p>
          <a:p>
            <a:pPr algn="just"/>
            <a:endParaRPr lang="en-US" dirty="0"/>
          </a:p>
          <a:p>
            <a:pPr algn="just"/>
            <a:r>
              <a:rPr lang="en-US" b="1" dirty="0"/>
              <a:t>Abuse of dominant position:</a:t>
            </a:r>
          </a:p>
          <a:p>
            <a:pPr algn="just"/>
            <a:endParaRPr lang="en-US" dirty="0"/>
          </a:p>
          <a:p>
            <a:pPr marL="342900" indent="-342900" algn="just">
              <a:buAutoNum type="arabicParenR"/>
            </a:pPr>
            <a:r>
              <a:rPr lang="en-US" dirty="0"/>
              <a:t>No enterprise or group shall abuse its dominant position.</a:t>
            </a:r>
          </a:p>
          <a:p>
            <a:pPr marL="342900" indent="-342900" algn="just">
              <a:buAutoNum type="arabicParenR"/>
            </a:pPr>
            <a:endParaRPr lang="en-US" dirty="0"/>
          </a:p>
          <a:p>
            <a:pPr algn="just"/>
            <a:r>
              <a:rPr lang="en-US" dirty="0"/>
              <a:t>2) There shall be an abuse of dominant position {under sub-section(1), if an enterprise or a group}.;</a:t>
            </a:r>
          </a:p>
          <a:p>
            <a:pPr algn="just"/>
            <a:r>
              <a:rPr lang="en-US" sz="2000" b="1" dirty="0"/>
              <a:t>       a) </a:t>
            </a:r>
            <a:r>
              <a:rPr lang="en-US" dirty="0"/>
              <a:t>directly or indirectly, imposes unfair or </a:t>
            </a:r>
            <a:r>
              <a:rPr lang="en-US" dirty="0" err="1"/>
              <a:t>discriminaory</a:t>
            </a:r>
            <a:r>
              <a:rPr lang="en-US" dirty="0"/>
              <a:t>-</a:t>
            </a:r>
          </a:p>
          <a:p>
            <a:pPr algn="just"/>
            <a:endParaRPr lang="en-US" dirty="0"/>
          </a:p>
          <a:p>
            <a:pPr algn="just"/>
            <a:r>
              <a:rPr lang="en-US" dirty="0"/>
              <a:t>                (</a:t>
            </a:r>
            <a:r>
              <a:rPr lang="en-US" dirty="0" err="1"/>
              <a:t>i</a:t>
            </a:r>
            <a:r>
              <a:rPr lang="en-US" dirty="0"/>
              <a:t>) condition in purchase or sale of goods or service; or</a:t>
            </a:r>
          </a:p>
          <a:p>
            <a:pPr algn="just"/>
            <a:r>
              <a:rPr lang="en-US" dirty="0"/>
              <a:t>               (ii)price in purchase or sale (including  predatory price ) of goods or            service. </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371600"/>
            <a:ext cx="7924800" cy="4739759"/>
          </a:xfrm>
          <a:prstGeom prst="rect">
            <a:avLst/>
          </a:prstGeom>
          <a:noFill/>
        </p:spPr>
        <p:txBody>
          <a:bodyPr wrap="square" rtlCol="0">
            <a:spAutoFit/>
          </a:bodyPr>
          <a:lstStyle/>
          <a:p>
            <a:r>
              <a:rPr lang="en-US" sz="2000" b="1" dirty="0"/>
              <a:t>(b) </a:t>
            </a:r>
            <a:r>
              <a:rPr lang="en-US" dirty="0"/>
              <a:t>Limits or restricts-</a:t>
            </a:r>
          </a:p>
          <a:p>
            <a:endParaRPr lang="en-US" dirty="0"/>
          </a:p>
          <a:p>
            <a:r>
              <a:rPr lang="en-US" dirty="0"/>
              <a:t>                (</a:t>
            </a:r>
            <a:r>
              <a:rPr lang="en-US" dirty="0" err="1"/>
              <a:t>i</a:t>
            </a:r>
            <a:r>
              <a:rPr lang="en-US" dirty="0"/>
              <a:t>) production of goods or provision of services or market therefore; or</a:t>
            </a:r>
          </a:p>
          <a:p>
            <a:r>
              <a:rPr lang="en-US" dirty="0"/>
              <a:t>                (ii) technical or </a:t>
            </a:r>
            <a:r>
              <a:rPr lang="en-US" dirty="0" err="1"/>
              <a:t>scientifuc</a:t>
            </a:r>
            <a:r>
              <a:rPr lang="en-US" dirty="0"/>
              <a:t> development relating to goods or services to the prejudice  of consumers; or</a:t>
            </a:r>
          </a:p>
          <a:p>
            <a:endParaRPr lang="en-US" dirty="0"/>
          </a:p>
          <a:p>
            <a:r>
              <a:rPr lang="en-US" sz="2000" b="1" dirty="0"/>
              <a:t>(c) </a:t>
            </a:r>
            <a:r>
              <a:rPr lang="en-US" dirty="0"/>
              <a:t>indulges in practice or practices resulting in denial of market access ; or</a:t>
            </a:r>
          </a:p>
          <a:p>
            <a:endParaRPr lang="en-US" sz="2000" b="1" dirty="0"/>
          </a:p>
          <a:p>
            <a:r>
              <a:rPr lang="en-US" sz="2000" b="1" dirty="0"/>
              <a:t>(d) </a:t>
            </a:r>
            <a:r>
              <a:rPr lang="en-US" dirty="0"/>
              <a:t>makes conclusion of contracts subject to acceptance by other parties of supplementary obligations which, by their nature or according to commercial usage, have no connection with the subject of such contracts; or</a:t>
            </a:r>
          </a:p>
          <a:p>
            <a:endParaRPr lang="en-US" sz="2000" b="1" dirty="0"/>
          </a:p>
          <a:p>
            <a:r>
              <a:rPr lang="en-US" sz="2000" b="1" dirty="0"/>
              <a:t>(e) </a:t>
            </a:r>
            <a:r>
              <a:rPr lang="en-US" dirty="0"/>
              <a:t>uses its dominant position in one relevant market to enter  into, or protect, other relevant  market.</a:t>
            </a:r>
          </a:p>
          <a:p>
            <a:endParaRPr lang="en-US"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200912"/>
          </a:xfrm>
        </p:spPr>
        <p:txBody>
          <a:bodyPr>
            <a:normAutofit fontScale="90000"/>
          </a:bodyPr>
          <a:lstStyle/>
          <a:p>
            <a:r>
              <a:rPr lang="en-US" sz="4000" b="1" dirty="0"/>
              <a:t>Section- 5 (Regulation </a:t>
            </a:r>
            <a:r>
              <a:rPr lang="en-US" sz="4000" b="1"/>
              <a:t>of Combinations)</a:t>
            </a:r>
            <a:endParaRPr lang="en-US" sz="4000" b="1" dirty="0"/>
          </a:p>
        </p:txBody>
      </p:sp>
      <p:sp>
        <p:nvSpPr>
          <p:cNvPr id="3" name="TextBox 2"/>
          <p:cNvSpPr txBox="1"/>
          <p:nvPr/>
        </p:nvSpPr>
        <p:spPr>
          <a:xfrm>
            <a:off x="457200" y="2209800"/>
            <a:ext cx="7848600" cy="3570208"/>
          </a:xfrm>
          <a:prstGeom prst="rect">
            <a:avLst/>
          </a:prstGeom>
          <a:noFill/>
        </p:spPr>
        <p:txBody>
          <a:bodyPr wrap="square" rtlCol="0">
            <a:spAutoFit/>
          </a:bodyPr>
          <a:lstStyle/>
          <a:p>
            <a:pPr algn="ctr"/>
            <a:r>
              <a:rPr lang="en-US" sz="2400" b="1" dirty="0"/>
              <a:t>COMBINATION  DEFINITION-</a:t>
            </a:r>
          </a:p>
          <a:p>
            <a:pPr algn="ctr"/>
            <a:endParaRPr lang="en-US" sz="2400" b="1" dirty="0"/>
          </a:p>
          <a:p>
            <a:pPr algn="ctr"/>
            <a:endParaRPr lang="en-US" b="1" dirty="0"/>
          </a:p>
          <a:p>
            <a:pPr algn="ctr"/>
            <a:r>
              <a:rPr lang="en-US" sz="2000" dirty="0"/>
              <a:t>Broadly, combination under the competition Act means acquisition of control, shares, voting rights or assets, acquisition of control by a person over an enterprise where such person has direct or indirect control over another enterprise engaged in competing businesses, and mergers and amalgamations between or amongst enterprises when the combining parties exceed the thresholds set in the Act. The thresholds are specified in the Act in terms of assets or turnover in India and outside India.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Combinations</a:t>
            </a:r>
          </a:p>
        </p:txBody>
      </p:sp>
      <p:sp>
        <p:nvSpPr>
          <p:cNvPr id="3" name="Flowchart: Alternate Process 2"/>
          <p:cNvSpPr/>
          <p:nvPr/>
        </p:nvSpPr>
        <p:spPr>
          <a:xfrm>
            <a:off x="1143000" y="2362200"/>
            <a:ext cx="1752600" cy="137160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Horizontal Combinations</a:t>
            </a:r>
          </a:p>
        </p:txBody>
      </p:sp>
      <p:sp>
        <p:nvSpPr>
          <p:cNvPr id="4" name="Flowchart: Alternate Process 3"/>
          <p:cNvSpPr/>
          <p:nvPr/>
        </p:nvSpPr>
        <p:spPr>
          <a:xfrm>
            <a:off x="3276600" y="3581400"/>
            <a:ext cx="1752600" cy="144780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Vertical </a:t>
            </a:r>
          </a:p>
          <a:p>
            <a:pPr algn="ctr"/>
            <a:r>
              <a:rPr lang="en-US" dirty="0"/>
              <a:t>Combinations</a:t>
            </a:r>
          </a:p>
        </p:txBody>
      </p:sp>
      <p:sp>
        <p:nvSpPr>
          <p:cNvPr id="5" name="Flowchart: Alternate Process 4"/>
          <p:cNvSpPr/>
          <p:nvPr/>
        </p:nvSpPr>
        <p:spPr>
          <a:xfrm>
            <a:off x="5562600" y="4953000"/>
            <a:ext cx="1752600" cy="137160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Conglomerate</a:t>
            </a:r>
          </a:p>
          <a:p>
            <a:pPr algn="ctr"/>
            <a:r>
              <a:rPr lang="en-US" dirty="0"/>
              <a:t>Combinations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458200" cy="1143000"/>
          </a:xfrm>
        </p:spPr>
        <p:txBody>
          <a:bodyPr/>
          <a:lstStyle/>
          <a:p>
            <a:r>
              <a:rPr lang="en-US" dirty="0"/>
              <a:t> Types of Combination</a:t>
            </a:r>
          </a:p>
        </p:txBody>
      </p:sp>
      <p:sp>
        <p:nvSpPr>
          <p:cNvPr id="3" name="TextBox 2"/>
          <p:cNvSpPr txBox="1"/>
          <p:nvPr/>
        </p:nvSpPr>
        <p:spPr>
          <a:xfrm>
            <a:off x="381000" y="2133600"/>
            <a:ext cx="8458200" cy="5078313"/>
          </a:xfrm>
          <a:prstGeom prst="rect">
            <a:avLst/>
          </a:prstGeom>
          <a:noFill/>
        </p:spPr>
        <p:txBody>
          <a:bodyPr wrap="square" rtlCol="0">
            <a:spAutoFit/>
          </a:bodyPr>
          <a:lstStyle/>
          <a:p>
            <a:r>
              <a:rPr lang="en-US" sz="2400" b="1" u="sng" dirty="0"/>
              <a:t>Horizontal Combinations</a:t>
            </a:r>
            <a:r>
              <a:rPr lang="en-US" sz="2400" dirty="0"/>
              <a:t>:- These are those that are between rivals and are most likely to cause appreciable adverse effect on competition.</a:t>
            </a:r>
          </a:p>
          <a:p>
            <a:r>
              <a:rPr lang="en-US" sz="2400" dirty="0"/>
              <a:t>e..g., Associated cement company with </a:t>
            </a:r>
            <a:r>
              <a:rPr lang="en-US" sz="2400" dirty="0" err="1"/>
              <a:t>Damodar</a:t>
            </a:r>
            <a:r>
              <a:rPr lang="en-US" sz="2400" dirty="0"/>
              <a:t> cement.</a:t>
            </a:r>
          </a:p>
          <a:p>
            <a:endParaRPr lang="en-US" sz="2400" dirty="0"/>
          </a:p>
          <a:p>
            <a:endParaRPr lang="en-US" sz="2400" dirty="0"/>
          </a:p>
          <a:p>
            <a:r>
              <a:rPr lang="en-US" sz="2400" b="1" u="sng" dirty="0"/>
              <a:t>Vertical Combinations:- </a:t>
            </a:r>
            <a:r>
              <a:rPr lang="en-US" sz="2400" dirty="0"/>
              <a:t>These are those that are between enterprises that are at different stages of the production chain and are less likely to cause appreciable adverse effect on competition.</a:t>
            </a:r>
          </a:p>
          <a:p>
            <a:r>
              <a:rPr lang="en-US" sz="2400" dirty="0" err="1"/>
              <a:t>E.g.,Timer</a:t>
            </a:r>
            <a:r>
              <a:rPr lang="en-US" sz="2400" dirty="0"/>
              <a:t> Warner Incorporated and turner Corporation. </a:t>
            </a:r>
          </a:p>
          <a:p>
            <a:endParaRPr lang="en-US" sz="2400" dirty="0"/>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Conglomerate Combination</a:t>
            </a:r>
          </a:p>
        </p:txBody>
      </p:sp>
      <p:sp>
        <p:nvSpPr>
          <p:cNvPr id="4" name="TextBox 3"/>
          <p:cNvSpPr txBox="1"/>
          <p:nvPr/>
        </p:nvSpPr>
        <p:spPr>
          <a:xfrm>
            <a:off x="533400" y="1905000"/>
            <a:ext cx="8001000" cy="4616648"/>
          </a:xfrm>
          <a:prstGeom prst="rect">
            <a:avLst/>
          </a:prstGeom>
          <a:noFill/>
        </p:spPr>
        <p:txBody>
          <a:bodyPr wrap="square" rtlCol="0">
            <a:spAutoFit/>
          </a:bodyPr>
          <a:lstStyle/>
          <a:p>
            <a:endParaRPr lang="en-US" dirty="0"/>
          </a:p>
          <a:p>
            <a:endParaRPr lang="en-US" dirty="0"/>
          </a:p>
          <a:p>
            <a:r>
              <a:rPr lang="en-US" sz="2400" dirty="0"/>
              <a:t>These are those that are between enterprises not in the same line of business or in the same relevant market and are least likely to cause appreciable adverse effect on competition.</a:t>
            </a:r>
          </a:p>
          <a:p>
            <a:endParaRPr lang="en-US" dirty="0"/>
          </a:p>
          <a:p>
            <a:endParaRPr lang="en-US" dirty="0"/>
          </a:p>
          <a:p>
            <a:endParaRPr lang="en-US" dirty="0"/>
          </a:p>
          <a:p>
            <a:r>
              <a:rPr lang="en-US" dirty="0" err="1"/>
              <a:t>E,g</a:t>
            </a:r>
            <a:r>
              <a:rPr lang="en-US" dirty="0"/>
              <a:t>., Walt  Disney  Company  and  American  broadcasting  company.</a:t>
            </a:r>
          </a:p>
          <a:p>
            <a:endParaRPr lang="en-US" dirty="0"/>
          </a:p>
          <a:p>
            <a:endParaRPr lang="en-US" dirty="0"/>
          </a:p>
          <a:p>
            <a:endParaRPr lang="en-US" dirty="0"/>
          </a:p>
          <a:p>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 between;</a:t>
            </a:r>
          </a:p>
        </p:txBody>
      </p:sp>
      <p:pic>
        <p:nvPicPr>
          <p:cNvPr id="3" name="Picture 2" descr="image.jpg"/>
          <p:cNvPicPr>
            <a:picLocks noChangeAspect="1"/>
          </p:cNvPicPr>
          <p:nvPr/>
        </p:nvPicPr>
        <p:blipFill>
          <a:blip r:embed="rId2"/>
          <a:stretch>
            <a:fillRect/>
          </a:stretch>
        </p:blipFill>
        <p:spPr>
          <a:xfrm>
            <a:off x="990600" y="2214562"/>
            <a:ext cx="6934200" cy="342423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2.jpg"/>
          <p:cNvPicPr>
            <a:picLocks noChangeAspect="1"/>
          </p:cNvPicPr>
          <p:nvPr/>
        </p:nvPicPr>
        <p:blipFill>
          <a:blip r:embed="rId2"/>
          <a:stretch>
            <a:fillRect/>
          </a:stretch>
        </p:blipFill>
        <p:spPr>
          <a:xfrm>
            <a:off x="533400" y="990600"/>
            <a:ext cx="8001000" cy="55626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2286000"/>
            <a:ext cx="6629400" cy="4185761"/>
          </a:xfrm>
          <a:prstGeom prst="rect">
            <a:avLst/>
          </a:prstGeom>
          <a:noFill/>
        </p:spPr>
        <p:txBody>
          <a:bodyPr wrap="square" rtlCol="0">
            <a:spAutoFit/>
          </a:bodyPr>
          <a:lstStyle/>
          <a:p>
            <a:pPr algn="ctr"/>
            <a:endParaRPr lang="en-US" sz="7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a:r>
              <a:rPr lang="en-US" sz="72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THANK YOU</a:t>
            </a:r>
          </a:p>
          <a:p>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BY : PROF. RITU</a:t>
            </a:r>
          </a:p>
          <a:p>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Competition?</a:t>
            </a:r>
            <a:endParaRPr lang="en-US" dirty="0"/>
          </a:p>
        </p:txBody>
      </p:sp>
      <p:sp>
        <p:nvSpPr>
          <p:cNvPr id="4" name="Rounded Rectangle 3"/>
          <p:cNvSpPr/>
          <p:nvPr/>
        </p:nvSpPr>
        <p:spPr>
          <a:xfrm>
            <a:off x="381000" y="1981200"/>
            <a:ext cx="8458200" cy="4495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 typeface="Wingdings" pitchFamily="2" charset="2"/>
              <a:buChar char="q"/>
            </a:pPr>
            <a:r>
              <a:rPr lang="en-US" sz="2000" dirty="0"/>
              <a:t>It is foundation of an efficiently working market system.</a:t>
            </a:r>
          </a:p>
          <a:p>
            <a:pPr algn="ctr">
              <a:buFont typeface="Wingdings" pitchFamily="2" charset="2"/>
              <a:buChar char="q"/>
            </a:pPr>
            <a:endParaRPr lang="en-US" sz="2000" dirty="0"/>
          </a:p>
          <a:p>
            <a:pPr algn="ctr">
              <a:buFont typeface="Wingdings" pitchFamily="2" charset="2"/>
              <a:buChar char="q"/>
            </a:pPr>
            <a:r>
              <a:rPr lang="en-US" sz="2000" dirty="0"/>
              <a:t>It is “a situation in a market in which firms or sellers independently strive for </a:t>
            </a:r>
            <a:r>
              <a:rPr lang="en-US" sz="2000" dirty="0" err="1"/>
              <a:t>gthe</a:t>
            </a:r>
            <a:r>
              <a:rPr lang="en-US" sz="2000" dirty="0"/>
              <a:t> buyers’ patronage in order to achieve a particular business objective .</a:t>
            </a:r>
          </a:p>
          <a:p>
            <a:pPr algn="ctr"/>
            <a:r>
              <a:rPr lang="en-US" sz="2000" dirty="0"/>
              <a:t>e.g., profits, sales or market share”</a:t>
            </a:r>
          </a:p>
          <a:p>
            <a:pPr algn="ctr">
              <a:buFont typeface="Wingdings" pitchFamily="2" charset="2"/>
              <a:buChar char="q"/>
            </a:pPr>
            <a:endParaRPr lang="en-US" sz="2000" dirty="0"/>
          </a:p>
          <a:p>
            <a:pPr algn="ctr">
              <a:buFont typeface="Wingdings" pitchFamily="2" charset="2"/>
              <a:buChar char="q"/>
            </a:pPr>
            <a:r>
              <a:rPr lang="en-US" sz="2000" dirty="0"/>
              <a:t>The Process of rivalry between firms striving to gain sales and make profits. Competition is not just an event, but a process.</a:t>
            </a:r>
          </a:p>
          <a:p>
            <a:pPr algn="ctr"/>
            <a:endParaRPr lang="en-US" dirty="0"/>
          </a:p>
          <a:p>
            <a:pPr algn="ctr"/>
            <a:endParaRPr lang="en-US" dirty="0"/>
          </a:p>
        </p:txBody>
      </p:sp>
      <p:sp>
        <p:nvSpPr>
          <p:cNvPr id="6145" name="Rectangle 1"/>
          <p:cNvSpPr>
            <a:spLocks noChangeArrowheads="1"/>
          </p:cNvSpPr>
          <p:nvPr/>
        </p:nvSpPr>
        <p:spPr bwMode="auto">
          <a:xfrm>
            <a:off x="0" y="0"/>
            <a:ext cx="9144000" cy="36933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Competition Act, 2002</a:t>
            </a:r>
          </a:p>
        </p:txBody>
      </p:sp>
      <p:sp>
        <p:nvSpPr>
          <p:cNvPr id="3" name="Flowchart: Alternate Process 2"/>
          <p:cNvSpPr/>
          <p:nvPr/>
        </p:nvSpPr>
        <p:spPr>
          <a:xfrm>
            <a:off x="533400" y="2133600"/>
            <a:ext cx="8229600" cy="449580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 typeface="Wingdings" pitchFamily="2" charset="2"/>
              <a:buChar char="q"/>
            </a:pPr>
            <a:endParaRPr lang="en-US" sz="2000" dirty="0"/>
          </a:p>
          <a:p>
            <a:pPr algn="ctr">
              <a:buFont typeface="Wingdings" pitchFamily="2" charset="2"/>
              <a:buChar char="q"/>
            </a:pPr>
            <a:endParaRPr lang="en-US" sz="2000" dirty="0"/>
          </a:p>
          <a:p>
            <a:pPr algn="ctr">
              <a:buFont typeface="Wingdings" pitchFamily="2" charset="2"/>
              <a:buChar char="q"/>
            </a:pPr>
            <a:r>
              <a:rPr lang="en-US" sz="2000" dirty="0"/>
              <a:t>A new law called Competition Act, 2002 has been enacted to replace the extant law, MRTP Act, 1969</a:t>
            </a:r>
          </a:p>
          <a:p>
            <a:pPr algn="ctr">
              <a:buFont typeface="Wingdings" pitchFamily="2" charset="2"/>
              <a:buChar char="q"/>
            </a:pPr>
            <a:endParaRPr lang="en-US" sz="2000" dirty="0"/>
          </a:p>
          <a:p>
            <a:pPr algn="ctr">
              <a:buFont typeface="Wingdings" pitchFamily="2" charset="2"/>
              <a:buChar char="q"/>
            </a:pPr>
            <a:r>
              <a:rPr lang="en-US" sz="2000" dirty="0"/>
              <a:t>The new law has been amended on 10</a:t>
            </a:r>
            <a:r>
              <a:rPr lang="en-US" sz="2000" baseline="30000" dirty="0"/>
              <a:t>th</a:t>
            </a:r>
            <a:r>
              <a:rPr lang="en-US" sz="2000" dirty="0"/>
              <a:t> September 2007 by the PARLIAMENT</a:t>
            </a:r>
          </a:p>
          <a:p>
            <a:pPr algn="ctr">
              <a:buFont typeface="Wingdings" pitchFamily="2" charset="2"/>
              <a:buChar char="q"/>
            </a:pPr>
            <a:endParaRPr lang="en-US" sz="2000" dirty="0"/>
          </a:p>
          <a:p>
            <a:pPr algn="ctr">
              <a:buFont typeface="Wingdings" pitchFamily="2" charset="2"/>
              <a:buChar char="q"/>
            </a:pPr>
            <a:r>
              <a:rPr lang="en-US" sz="2000" dirty="0"/>
              <a:t>An act to provide, keeping in view of the economic development  of the country, for the establishment of a commission to prevent practices having adverse effect on competition, to promote and sustain competition in  markets to protect the interests of consumers  and to ensure freedom of trade carried on by other participants in markets, in India, and for matters connected therewith or incidental thereto.</a:t>
            </a:r>
          </a:p>
          <a:p>
            <a:pPr algn="ctr">
              <a:buFont typeface="Wingdings" pitchFamily="2" charset="2"/>
              <a:buChar char="q"/>
            </a:pPr>
            <a:endParaRPr lang="en-US" sz="2000" dirty="0"/>
          </a:p>
          <a:p>
            <a:pPr algn="ctr">
              <a:buFont typeface="Wingdings" pitchFamily="2" charset="2"/>
              <a:buChar char="q"/>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Objectives of Competition Act</a:t>
            </a:r>
          </a:p>
        </p:txBody>
      </p:sp>
      <p:sp>
        <p:nvSpPr>
          <p:cNvPr id="3" name="Round Diagonal Corner Rectangle 2"/>
          <p:cNvSpPr/>
          <p:nvPr/>
        </p:nvSpPr>
        <p:spPr>
          <a:xfrm>
            <a:off x="685800" y="2133600"/>
            <a:ext cx="7848600" cy="4419600"/>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 typeface="Wingdings" pitchFamily="2" charset="2"/>
              <a:buChar char="v"/>
            </a:pPr>
            <a:endParaRPr lang="en-US" dirty="0"/>
          </a:p>
          <a:p>
            <a:pPr algn="ctr">
              <a:buFont typeface="Wingdings" pitchFamily="2" charset="2"/>
              <a:buChar char="v"/>
            </a:pPr>
            <a:endParaRPr lang="en-US" dirty="0"/>
          </a:p>
          <a:p>
            <a:pPr algn="ctr">
              <a:buFont typeface="Wingdings" pitchFamily="2" charset="2"/>
              <a:buChar char="v"/>
            </a:pPr>
            <a:r>
              <a:rPr lang="en-US" dirty="0"/>
              <a:t>To prevent practices having adverse effect on competition.</a:t>
            </a:r>
          </a:p>
          <a:p>
            <a:pPr algn="ctr">
              <a:buFont typeface="Wingdings" pitchFamily="2" charset="2"/>
              <a:buChar char="v"/>
            </a:pPr>
            <a:endParaRPr lang="en-US" dirty="0"/>
          </a:p>
          <a:p>
            <a:pPr algn="ctr">
              <a:buFont typeface="Wingdings" pitchFamily="2" charset="2"/>
              <a:buChar char="v"/>
            </a:pPr>
            <a:r>
              <a:rPr lang="en-US" dirty="0"/>
              <a:t>To promote competition in the markets.</a:t>
            </a:r>
          </a:p>
          <a:p>
            <a:pPr algn="ctr">
              <a:buFont typeface="Wingdings" pitchFamily="2" charset="2"/>
              <a:buChar char="v"/>
            </a:pPr>
            <a:endParaRPr lang="en-US" dirty="0"/>
          </a:p>
          <a:p>
            <a:pPr algn="ctr">
              <a:buFont typeface="Wingdings" pitchFamily="2" charset="2"/>
              <a:buChar char="v"/>
            </a:pPr>
            <a:r>
              <a:rPr lang="en-US" dirty="0"/>
              <a:t>To protect the interest of consumers.</a:t>
            </a:r>
          </a:p>
          <a:p>
            <a:pPr algn="ctr">
              <a:buFont typeface="Wingdings" pitchFamily="2" charset="2"/>
              <a:buChar char="v"/>
            </a:pPr>
            <a:endParaRPr lang="en-US" dirty="0"/>
          </a:p>
          <a:p>
            <a:pPr algn="ctr">
              <a:buFont typeface="Wingdings" pitchFamily="2" charset="2"/>
              <a:buChar char="v"/>
            </a:pPr>
            <a:r>
              <a:rPr lang="en-US" dirty="0"/>
              <a:t>To ensure freedom of trade in Indian markets.</a:t>
            </a:r>
          </a:p>
          <a:p>
            <a:pPr algn="ctr">
              <a:buFont typeface="Wingdings" pitchFamily="2" charset="2"/>
              <a:buChar char="v"/>
            </a:pPr>
            <a:endParaRPr lang="en-US" dirty="0"/>
          </a:p>
          <a:p>
            <a:pPr algn="ctr">
              <a:buFont typeface="Wingdings" pitchFamily="2" charset="2"/>
              <a:buChar char="v"/>
            </a:pPr>
            <a:r>
              <a:rPr lang="en-US" dirty="0"/>
              <a:t>To create awareness and impart training about competition issues.</a:t>
            </a:r>
          </a:p>
          <a:p>
            <a:pPr algn="ctr">
              <a:buFont typeface="Wingdings" pitchFamily="2" charset="2"/>
              <a:buChar char="v"/>
            </a:pPr>
            <a:endParaRPr lang="en-US" dirty="0"/>
          </a:p>
          <a:p>
            <a:pPr algn="ctr">
              <a:buFont typeface="Wingdings" pitchFamily="2" charset="2"/>
              <a:buChar char="v"/>
            </a:pPr>
            <a:r>
              <a:rPr lang="en-US" dirty="0"/>
              <a:t>To regulate the operations and activities of combinations (acquisitions, mergers and amalgamation)</a:t>
            </a:r>
          </a:p>
          <a:p>
            <a:pPr algn="ctr">
              <a:buFont typeface="Wingdings" pitchFamily="2" charset="2"/>
              <a:buChar char="v"/>
            </a:pPr>
            <a:endParaRPr lang="en-US" dirty="0"/>
          </a:p>
          <a:p>
            <a:pPr algn="ctr">
              <a:buFont typeface="Wingdings" pitchFamily="2" charset="2"/>
              <a:buChar char="v"/>
            </a:pPr>
            <a:r>
              <a:rPr lang="en-US" dirty="0"/>
              <a:t>To prevent abuse of dominant positions in the markets.</a:t>
            </a:r>
          </a:p>
          <a:p>
            <a:pPr algn="ctr">
              <a:buFont typeface="Wingdings" pitchFamily="2" charset="2"/>
              <a:buChar char="v"/>
            </a:pPr>
            <a:endParaRPr lang="en-US" dirty="0"/>
          </a:p>
          <a:p>
            <a:pPr algn="ctr">
              <a:buFont typeface="Wingdings" pitchFamily="2" charset="2"/>
              <a:buChar char="v"/>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practices are stopped by it?</a:t>
            </a:r>
          </a:p>
        </p:txBody>
      </p:sp>
      <p:sp>
        <p:nvSpPr>
          <p:cNvPr id="3" name="Round Diagonal Corner Rectangle 2"/>
          <p:cNvSpPr/>
          <p:nvPr/>
        </p:nvSpPr>
        <p:spPr>
          <a:xfrm>
            <a:off x="685800" y="2057400"/>
            <a:ext cx="7924800" cy="4419600"/>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v"/>
            </a:pPr>
            <a:endParaRPr lang="en-US" dirty="0">
              <a:latin typeface="Times New Roman" pitchFamily="18" charset="0"/>
              <a:cs typeface="Times New Roman" pitchFamily="18" charset="0"/>
            </a:endParaRPr>
          </a:p>
          <a:p>
            <a:pPr>
              <a:buFont typeface="Wingdings" pitchFamily="2" charset="2"/>
              <a:buChar char="v"/>
            </a:pPr>
            <a:endParaRPr lang="en-US" dirty="0">
              <a:latin typeface="Times New Roman" pitchFamily="18" charset="0"/>
              <a:cs typeface="Times New Roman" pitchFamily="18" charset="0"/>
            </a:endParaRPr>
          </a:p>
          <a:p>
            <a:pPr>
              <a:buFont typeface="Wingdings" pitchFamily="2" charset="2"/>
              <a:buChar char="v"/>
            </a:pPr>
            <a:endParaRPr lang="en-US" dirty="0">
              <a:latin typeface="Times New Roman" pitchFamily="18" charset="0"/>
              <a:cs typeface="Times New Roman" pitchFamily="18" charset="0"/>
            </a:endParaRPr>
          </a:p>
          <a:p>
            <a:pPr>
              <a:buFont typeface="Wingdings" pitchFamily="2" charset="2"/>
              <a:buChar char="v"/>
            </a:pPr>
            <a:endParaRPr lang="en-US" dirty="0">
              <a:latin typeface="Times New Roman" pitchFamily="18" charset="0"/>
              <a:cs typeface="Times New Roman" pitchFamily="18" charset="0"/>
            </a:endParaRPr>
          </a:p>
          <a:p>
            <a:pPr>
              <a:buFont typeface="Wingdings" pitchFamily="2" charset="2"/>
              <a:buChar char="v"/>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Under this act following are restricted practice and these practices are stopped by this act.</a:t>
            </a:r>
          </a:p>
          <a:p>
            <a:pPr>
              <a:buFont typeface="Wingdings" pitchFamily="2" charset="2"/>
              <a:buChar char="v"/>
            </a:pP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1)Price Fixing:-  </a:t>
            </a:r>
            <a:r>
              <a:rPr lang="en-US" dirty="0">
                <a:latin typeface="Times New Roman" pitchFamily="18" charset="0"/>
                <a:cs typeface="Times New Roman" pitchFamily="18" charset="0"/>
              </a:rPr>
              <a:t>If two  or more supplier fixes the same price for supply the goods then it will be restricted practice.</a:t>
            </a:r>
          </a:p>
          <a:p>
            <a:pPr>
              <a:buFont typeface="Arial" pitchFamily="34" charset="0"/>
              <a:buChar char="•"/>
            </a:pP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2)Bid  Rigging:-  </a:t>
            </a:r>
            <a:r>
              <a:rPr lang="en-US" dirty="0">
                <a:latin typeface="Times New Roman" pitchFamily="18" charset="0"/>
                <a:cs typeface="Times New Roman" pitchFamily="18" charset="0"/>
              </a:rPr>
              <a:t>If two or more supplier exchange sensitive information of bid, then it will also be restricted practice and against competition.</a:t>
            </a:r>
          </a:p>
          <a:p>
            <a:endParaRPr lang="en-US" b="1" dirty="0">
              <a:latin typeface="Times New Roman" pitchFamily="18" charset="0"/>
              <a:cs typeface="Times New Roman" pitchFamily="18" charset="0"/>
            </a:endParaRPr>
          </a:p>
          <a:p>
            <a:r>
              <a:rPr lang="en-US" b="1" dirty="0">
                <a:latin typeface="Times New Roman" pitchFamily="18" charset="0"/>
                <a:cs typeface="Times New Roman" pitchFamily="18" charset="0"/>
              </a:rPr>
              <a:t>3)Re- Sale Price Fixation:-  </a:t>
            </a:r>
            <a:r>
              <a:rPr lang="en-US" dirty="0">
                <a:latin typeface="Times New Roman" pitchFamily="18" charset="0"/>
                <a:cs typeface="Times New Roman" pitchFamily="18" charset="0"/>
              </a:rPr>
              <a:t>If a producer sells the goods to the distributors on the condition that he will not sell any other price which is not fixed by producer.</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algn="ctr"/>
            <a:r>
              <a:rPr lang="en-US" dirty="0"/>
              <a:t>z</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Act is Not Applicable in :</a:t>
            </a:r>
          </a:p>
        </p:txBody>
      </p:sp>
      <p:sp>
        <p:nvSpPr>
          <p:cNvPr id="3" name="Round Same Side Corner Rectangle 2"/>
          <p:cNvSpPr/>
          <p:nvPr/>
        </p:nvSpPr>
        <p:spPr>
          <a:xfrm>
            <a:off x="533400" y="1905000"/>
            <a:ext cx="8077200" cy="4648200"/>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 typeface="Arial" pitchFamily="34" charset="0"/>
              <a:buChar char="•"/>
            </a:pPr>
            <a:r>
              <a:rPr lang="en-US" sz="2000" dirty="0"/>
              <a:t>Public Financial Institutions</a:t>
            </a:r>
          </a:p>
          <a:p>
            <a:pPr algn="ctr">
              <a:buFont typeface="Arial" pitchFamily="34" charset="0"/>
              <a:buChar char="•"/>
            </a:pPr>
            <a:endParaRPr lang="en-US" sz="2000" dirty="0"/>
          </a:p>
          <a:p>
            <a:pPr algn="ctr">
              <a:buFont typeface="Arial" pitchFamily="34" charset="0"/>
              <a:buChar char="•"/>
            </a:pPr>
            <a:r>
              <a:rPr lang="en-US" sz="2000" dirty="0"/>
              <a:t>Foreign Institutional Investors</a:t>
            </a:r>
          </a:p>
          <a:p>
            <a:pPr algn="ctr">
              <a:buFont typeface="Arial" pitchFamily="34" charset="0"/>
              <a:buChar char="•"/>
            </a:pPr>
            <a:endParaRPr lang="en-US" sz="2000" dirty="0"/>
          </a:p>
          <a:p>
            <a:pPr algn="ctr">
              <a:buFont typeface="Arial" pitchFamily="34" charset="0"/>
              <a:buChar char="•"/>
            </a:pPr>
            <a:r>
              <a:rPr lang="en-US" sz="2000" dirty="0"/>
              <a:t>Banks</a:t>
            </a:r>
          </a:p>
          <a:p>
            <a:pPr algn="ctr">
              <a:buFont typeface="Arial" pitchFamily="34" charset="0"/>
              <a:buChar char="•"/>
            </a:pPr>
            <a:endParaRPr lang="en-US" sz="2000" dirty="0"/>
          </a:p>
          <a:p>
            <a:pPr algn="ctr">
              <a:buFont typeface="Arial" pitchFamily="34" charset="0"/>
              <a:buChar char="•"/>
            </a:pPr>
            <a:r>
              <a:rPr lang="en-US" sz="2000" dirty="0"/>
              <a:t>Venture Capital Funds</a:t>
            </a:r>
          </a:p>
          <a:p>
            <a:pPr algn="ctr">
              <a:buFont typeface="Arial" pitchFamily="34" charset="0"/>
              <a:buChar char="•"/>
            </a:pPr>
            <a:endParaRPr lang="en-US" sz="2000" dirty="0"/>
          </a:p>
          <a:p>
            <a:pPr algn="ctr">
              <a:buFont typeface="Arial" pitchFamily="34" charset="0"/>
              <a:buChar char="•"/>
            </a:pPr>
            <a:r>
              <a:rPr lang="en-US" sz="2000" dirty="0"/>
              <a:t>Agreements regarding intellectual property rights such as trademarks, patents, copyrights, etc.</a:t>
            </a:r>
          </a:p>
          <a:p>
            <a:pPr algn="ctr">
              <a:buFont typeface="Arial" pitchFamily="34" charset="0"/>
              <a:buChar char="•"/>
            </a:pPr>
            <a:endParaRPr lang="en-US" sz="2000" dirty="0"/>
          </a:p>
          <a:p>
            <a:pPr algn="ctr">
              <a:buFont typeface="Arial" pitchFamily="34" charset="0"/>
              <a:buChar char="•"/>
            </a:pPr>
            <a:r>
              <a:rPr lang="en-US" sz="2000" dirty="0"/>
              <a:t>The Central Government may exempt any class of enterprises from the provisions of this Act in the interest of National Security or in Public Interest.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Competition Act,2002- Main Features;</a:t>
            </a:r>
          </a:p>
        </p:txBody>
      </p:sp>
      <p:sp>
        <p:nvSpPr>
          <p:cNvPr id="3" name="TextBox 2"/>
          <p:cNvSpPr txBox="1"/>
          <p:nvPr/>
        </p:nvSpPr>
        <p:spPr>
          <a:xfrm>
            <a:off x="914400" y="1981200"/>
            <a:ext cx="7543800" cy="3600986"/>
          </a:xfrm>
          <a:prstGeom prst="rect">
            <a:avLst/>
          </a:prstGeom>
          <a:noFill/>
        </p:spPr>
        <p:txBody>
          <a:bodyPr wrap="square" rtlCol="0">
            <a:spAutoFit/>
          </a:bodyPr>
          <a:lstStyle/>
          <a:p>
            <a:pPr>
              <a:buFont typeface="Wingdings" pitchFamily="2" charset="2"/>
              <a:buChar char="q"/>
            </a:pPr>
            <a:endParaRPr lang="en-US" dirty="0"/>
          </a:p>
          <a:p>
            <a:pPr>
              <a:buFont typeface="Wingdings" pitchFamily="2" charset="2"/>
              <a:buChar char="q"/>
            </a:pPr>
            <a:endParaRPr lang="en-US" sz="2400" dirty="0"/>
          </a:p>
          <a:p>
            <a:pPr>
              <a:buFont typeface="Wingdings" pitchFamily="2" charset="2"/>
              <a:buChar char="q"/>
            </a:pPr>
            <a:r>
              <a:rPr lang="en-US" sz="2400" dirty="0"/>
              <a:t>Anti-Competitive Practices, (Section 3)</a:t>
            </a:r>
          </a:p>
          <a:p>
            <a:pPr>
              <a:buFont typeface="Wingdings" pitchFamily="2" charset="2"/>
              <a:buChar char="q"/>
            </a:pPr>
            <a:endParaRPr lang="en-US" sz="2400" dirty="0"/>
          </a:p>
          <a:p>
            <a:pPr>
              <a:buFont typeface="Wingdings" pitchFamily="2" charset="2"/>
              <a:buChar char="q"/>
            </a:pPr>
            <a:r>
              <a:rPr lang="en-US" sz="2400" dirty="0"/>
              <a:t>Abuse of Dominance (Section 4)</a:t>
            </a:r>
          </a:p>
          <a:p>
            <a:pPr>
              <a:buFont typeface="Wingdings" pitchFamily="2" charset="2"/>
              <a:buChar char="q"/>
            </a:pPr>
            <a:endParaRPr lang="en-US" sz="2400" dirty="0"/>
          </a:p>
          <a:p>
            <a:pPr>
              <a:buFont typeface="Wingdings" pitchFamily="2" charset="2"/>
              <a:buChar char="q"/>
            </a:pPr>
            <a:r>
              <a:rPr lang="en-US" sz="2400" dirty="0"/>
              <a:t>Mergers and Acquisitions (Section 5 &amp; 6)</a:t>
            </a:r>
          </a:p>
          <a:p>
            <a:pPr>
              <a:buFont typeface="Wingdings" pitchFamily="2" charset="2"/>
              <a:buChar char="q"/>
            </a:pPr>
            <a:endParaRPr lang="en-US" sz="2400" dirty="0"/>
          </a:p>
          <a:p>
            <a:pPr>
              <a:buFont typeface="Wingdings" pitchFamily="2" charset="2"/>
              <a:buChar char="q"/>
            </a:pPr>
            <a:r>
              <a:rPr lang="en-US" sz="2400" dirty="0"/>
              <a:t>Competition Advocacy (Section 49)</a:t>
            </a:r>
          </a:p>
          <a:p>
            <a:pPr>
              <a:buFont typeface="Wingdings" pitchFamily="2" charset="2"/>
              <a:buChar char="q"/>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Section – 3(Anti-competitive Agreements)</a:t>
            </a:r>
          </a:p>
        </p:txBody>
      </p:sp>
      <p:sp>
        <p:nvSpPr>
          <p:cNvPr id="3" name="TextBox 2"/>
          <p:cNvSpPr txBox="1"/>
          <p:nvPr/>
        </p:nvSpPr>
        <p:spPr>
          <a:xfrm flipH="1">
            <a:off x="381000" y="1981200"/>
            <a:ext cx="8458200" cy="5909310"/>
          </a:xfrm>
          <a:prstGeom prst="rect">
            <a:avLst/>
          </a:prstGeom>
          <a:noFill/>
        </p:spPr>
        <p:txBody>
          <a:bodyPr wrap="square" rtlCol="0">
            <a:spAutoFit/>
          </a:bodyPr>
          <a:lstStyle/>
          <a:p>
            <a:endParaRPr lang="en-US" dirty="0"/>
          </a:p>
          <a:p>
            <a:r>
              <a:rPr lang="en-US" dirty="0"/>
              <a:t>All agreements which have adverse effect on competition in India are declared as void.</a:t>
            </a:r>
            <a:endParaRPr lang="en-US" i="1" u="sng" dirty="0"/>
          </a:p>
          <a:p>
            <a:pPr algn="ctr"/>
            <a:r>
              <a:rPr lang="en-US" i="1" u="sng" dirty="0"/>
              <a:t>Anti-competitive agreement may include such agreements as:</a:t>
            </a:r>
          </a:p>
          <a:p>
            <a:pPr algn="ctr"/>
            <a:endParaRPr lang="en-US" i="1" u="sng" dirty="0"/>
          </a:p>
          <a:p>
            <a:pPr>
              <a:buFont typeface="Wingdings" pitchFamily="2" charset="2"/>
              <a:buChar char="q"/>
            </a:pPr>
            <a:r>
              <a:rPr lang="en-US" dirty="0"/>
              <a:t>Directly or indirectly determine purchase or sale price.</a:t>
            </a:r>
          </a:p>
          <a:p>
            <a:pPr>
              <a:buFont typeface="Wingdings" pitchFamily="2" charset="2"/>
              <a:buChar char="q"/>
            </a:pPr>
            <a:endParaRPr lang="en-US" dirty="0"/>
          </a:p>
          <a:p>
            <a:pPr>
              <a:buFont typeface="Wingdings" pitchFamily="2" charset="2"/>
              <a:buChar char="q"/>
            </a:pPr>
            <a:r>
              <a:rPr lang="en-US" dirty="0"/>
              <a:t>Limit or control production, supply, technical development, investment, etc.</a:t>
            </a:r>
          </a:p>
          <a:p>
            <a:pPr>
              <a:buFont typeface="Wingdings" pitchFamily="2" charset="2"/>
              <a:buChar char="q"/>
            </a:pPr>
            <a:endParaRPr lang="en-US" dirty="0"/>
          </a:p>
          <a:p>
            <a:pPr>
              <a:buFont typeface="Wingdings" pitchFamily="2" charset="2"/>
              <a:buChar char="q"/>
            </a:pPr>
            <a:r>
              <a:rPr lang="en-US" dirty="0"/>
              <a:t>Share the market by way of allocation of geographical area or type of goods or type of Customers,</a:t>
            </a:r>
          </a:p>
          <a:p>
            <a:pPr>
              <a:buFont typeface="Wingdings" pitchFamily="2" charset="2"/>
              <a:buChar char="q"/>
            </a:pPr>
            <a:endParaRPr lang="en-US" dirty="0"/>
          </a:p>
          <a:p>
            <a:pPr>
              <a:buFont typeface="Wingdings" pitchFamily="2" charset="2"/>
              <a:buChar char="q"/>
            </a:pPr>
            <a:r>
              <a:rPr lang="en-US" dirty="0"/>
              <a:t>Manipulate the process of bidding.</a:t>
            </a:r>
          </a:p>
          <a:p>
            <a:pPr>
              <a:buFont typeface="Wingdings" pitchFamily="2" charset="2"/>
              <a:buChar char="q"/>
            </a:pPr>
            <a:endParaRPr lang="en-US" dirty="0"/>
          </a:p>
          <a:p>
            <a:pPr>
              <a:buFont typeface="Wingdings" pitchFamily="2" charset="2"/>
              <a:buChar char="q"/>
            </a:pPr>
            <a:r>
              <a:rPr lang="en-US" dirty="0"/>
              <a:t>Directly or  indirectly  results in bid rigging or collusive bidding</a:t>
            </a:r>
          </a:p>
          <a:p>
            <a:pPr>
              <a:buFont typeface="Wingdings" pitchFamily="2" charset="2"/>
              <a:buChar char="q"/>
            </a:pPr>
            <a:endParaRPr lang="en-US" dirty="0"/>
          </a:p>
          <a:p>
            <a:pPr>
              <a:buFont typeface="Arial" pitchFamily="34" charset="0"/>
              <a:buChar char="•"/>
            </a:pPr>
            <a:endParaRPr lang="en-US" dirty="0"/>
          </a:p>
          <a:p>
            <a:endParaRPr lang="en-US" dirty="0"/>
          </a:p>
          <a:p>
            <a:endParaRPr lang="en-US" dirty="0"/>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br>
              <a:rPr lang="en-US" dirty="0"/>
            </a:br>
            <a:br>
              <a:rPr lang="en-US" dirty="0"/>
            </a:br>
            <a:r>
              <a:rPr lang="en-US" dirty="0"/>
              <a:t>Examples;</a:t>
            </a:r>
          </a:p>
        </p:txBody>
      </p:sp>
      <p:sp>
        <p:nvSpPr>
          <p:cNvPr id="4" name="TextBox 3"/>
          <p:cNvSpPr txBox="1"/>
          <p:nvPr/>
        </p:nvSpPr>
        <p:spPr>
          <a:xfrm>
            <a:off x="1066800" y="2819400"/>
            <a:ext cx="6019800" cy="2862322"/>
          </a:xfrm>
          <a:prstGeom prst="rect">
            <a:avLst/>
          </a:prstGeom>
          <a:noFill/>
        </p:spPr>
        <p:txBody>
          <a:bodyPr wrap="square" rtlCol="0">
            <a:spAutoFit/>
          </a:bodyPr>
          <a:lstStyle/>
          <a:p>
            <a:pPr>
              <a:buFont typeface="Wingdings" pitchFamily="2" charset="2"/>
              <a:buChar char="v"/>
            </a:pPr>
            <a:r>
              <a:rPr lang="en-US" dirty="0"/>
              <a:t>Tie-in arrangement;</a:t>
            </a:r>
          </a:p>
          <a:p>
            <a:pPr>
              <a:buFont typeface="Wingdings" pitchFamily="2" charset="2"/>
              <a:buChar char="v"/>
            </a:pPr>
            <a:endParaRPr lang="en-US" dirty="0"/>
          </a:p>
          <a:p>
            <a:pPr>
              <a:buFont typeface="Wingdings" pitchFamily="2" charset="2"/>
              <a:buChar char="v"/>
            </a:pPr>
            <a:r>
              <a:rPr lang="en-US" dirty="0"/>
              <a:t>Exclusive Supply Agreement;</a:t>
            </a:r>
          </a:p>
          <a:p>
            <a:pPr>
              <a:buFont typeface="Wingdings" pitchFamily="2" charset="2"/>
              <a:buChar char="v"/>
            </a:pPr>
            <a:endParaRPr lang="en-US" dirty="0"/>
          </a:p>
          <a:p>
            <a:pPr>
              <a:buFont typeface="Wingdings" pitchFamily="2" charset="2"/>
              <a:buChar char="v"/>
            </a:pPr>
            <a:r>
              <a:rPr lang="en-US" dirty="0"/>
              <a:t>Exclusive Distribution Agreement;</a:t>
            </a:r>
          </a:p>
          <a:p>
            <a:pPr>
              <a:buFont typeface="Wingdings" pitchFamily="2" charset="2"/>
              <a:buChar char="v"/>
            </a:pPr>
            <a:endParaRPr lang="en-US" dirty="0"/>
          </a:p>
          <a:p>
            <a:pPr>
              <a:buFont typeface="Wingdings" pitchFamily="2" charset="2"/>
              <a:buChar char="v"/>
            </a:pPr>
            <a:r>
              <a:rPr lang="en-US" dirty="0"/>
              <a:t>Refusal to Deal;</a:t>
            </a:r>
          </a:p>
          <a:p>
            <a:pPr>
              <a:buFont typeface="Wingdings" pitchFamily="2" charset="2"/>
              <a:buChar char="v"/>
            </a:pPr>
            <a:endParaRPr lang="en-US" dirty="0"/>
          </a:p>
          <a:p>
            <a:pPr>
              <a:buFont typeface="Wingdings" pitchFamily="2" charset="2"/>
              <a:buChar char="v"/>
            </a:pPr>
            <a:r>
              <a:rPr lang="en-US" dirty="0"/>
              <a:t>Re-sale Price Maintenance.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352</TotalTime>
  <Words>1044</Words>
  <Application>Microsoft Office PowerPoint</Application>
  <PresentationFormat>On-screen Show (4:3)</PresentationFormat>
  <Paragraphs>177</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Subject: Business Environment Class: B.Com 6th Semester   Topic: Competition Act 2002   College- I.B (P.G) College, Panipat Affiliated to Kurukshetra University Kurukshetra</vt:lpstr>
      <vt:lpstr>What is Competition?</vt:lpstr>
      <vt:lpstr>The Competition Act, 2002</vt:lpstr>
      <vt:lpstr> Objectives of Competition Act</vt:lpstr>
      <vt:lpstr>What practices are stopped by it?</vt:lpstr>
      <vt:lpstr>This Act is Not Applicable in :</vt:lpstr>
      <vt:lpstr>Competition Act,2002- Main Features;</vt:lpstr>
      <vt:lpstr>Section – 3(Anti-competitive Agreements)</vt:lpstr>
      <vt:lpstr>     Examples;</vt:lpstr>
      <vt:lpstr>     Examples;</vt:lpstr>
      <vt:lpstr>Section -4 (Abuse of Dominance Position) </vt:lpstr>
      <vt:lpstr>PowerPoint Presentation</vt:lpstr>
      <vt:lpstr>Section- 5 (Regulation of Combinations)</vt:lpstr>
      <vt:lpstr>Types of Combinations</vt:lpstr>
      <vt:lpstr> Types of Combination</vt:lpstr>
      <vt:lpstr>Conglomerate Combination</vt:lpstr>
      <vt:lpstr>Difference between;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919306874780</cp:lastModifiedBy>
  <cp:revision>47</cp:revision>
  <dcterms:created xsi:type="dcterms:W3CDTF">2020-03-31T07:26:03Z</dcterms:created>
  <dcterms:modified xsi:type="dcterms:W3CDTF">2020-04-18T06:35:23Z</dcterms:modified>
</cp:coreProperties>
</file>