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75" r:id="rId2"/>
    <p:sldId id="276" r:id="rId3"/>
    <p:sldId id="277" r:id="rId4"/>
    <p:sldId id="278" r:id="rId5"/>
    <p:sldId id="279" r:id="rId6"/>
    <p:sldId id="280" r:id="rId7"/>
    <p:sldId id="281" r:id="rId8"/>
    <p:sldId id="28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9"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0"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1"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82"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3"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84"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594"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5"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6"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7"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98"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1048599"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1048600"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01"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02"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03"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04"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605"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1048606"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607" name="Date Placeholder 27"/>
          <p:cNvSpPr>
            <a:spLocks noGrp="1"/>
          </p:cNvSpPr>
          <p:nvPr>
            <p:ph type="dt" sz="half" idx="10"/>
          </p:nvPr>
        </p:nvSpPr>
        <p:spPr>
          <a:xfrm>
            <a:off x="6705600" y="4206240"/>
            <a:ext cx="960120" cy="457200"/>
          </a:xfrm>
        </p:spPr>
        <p:txBody>
          <a:bodyPr/>
          <a:lstStyle/>
          <a:p>
            <a:fld id="{74DBCD11-842A-49EF-91E9-71633A6C9861}" type="datetimeFigureOut">
              <a:rPr lang="en-US" smtClean="0"/>
              <a:t>4/18/2020</a:t>
            </a:fld>
            <a:endParaRPr lang="en-US"/>
          </a:p>
        </p:txBody>
      </p:sp>
      <p:sp>
        <p:nvSpPr>
          <p:cNvPr id="1048608" name="Footer Placeholder 16"/>
          <p:cNvSpPr>
            <a:spLocks noGrp="1"/>
          </p:cNvSpPr>
          <p:nvPr>
            <p:ph type="ftr" sz="quarter" idx="11"/>
          </p:nvPr>
        </p:nvSpPr>
        <p:spPr>
          <a:xfrm>
            <a:off x="5410200" y="4205288"/>
            <a:ext cx="1295400" cy="457200"/>
          </a:xfrm>
        </p:spPr>
        <p:txBody>
          <a:bodyPr/>
          <a:lstStyle/>
          <a:p>
            <a:endParaRPr lang="en-US"/>
          </a:p>
        </p:txBody>
      </p:sp>
      <p:sp>
        <p:nvSpPr>
          <p:cNvPr id="104860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1366F3C-C7A7-4771-9AF7-1DCD4A9AA3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kumimoji="0" lang="en-US"/>
              <a:t>Click to edit Master title style</a:t>
            </a:r>
          </a:p>
        </p:txBody>
      </p:sp>
      <p:sp>
        <p:nvSpPr>
          <p:cNvPr id="1048669"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0" name="Date Placeholder 3"/>
          <p:cNvSpPr>
            <a:spLocks noGrp="1"/>
          </p:cNvSpPr>
          <p:nvPr>
            <p:ph type="dt" sz="half" idx="10"/>
          </p:nvPr>
        </p:nvSpPr>
        <p:spPr/>
        <p:txBody>
          <a:bodyPr/>
          <a:lstStyle/>
          <a:p>
            <a:fld id="{74DBCD11-842A-49EF-91E9-71633A6C9861}" type="datetimeFigureOut">
              <a:rPr lang="en-US" smtClean="0"/>
              <a:t>4/18/2020</a:t>
            </a:fld>
            <a:endParaRPr lang="en-US"/>
          </a:p>
        </p:txBody>
      </p:sp>
      <p:sp>
        <p:nvSpPr>
          <p:cNvPr id="1048671" name="Footer Placeholder 4"/>
          <p:cNvSpPr>
            <a:spLocks noGrp="1"/>
          </p:cNvSpPr>
          <p:nvPr>
            <p:ph type="ftr" sz="quarter" idx="11"/>
          </p:nvPr>
        </p:nvSpPr>
        <p:spPr/>
        <p:txBody>
          <a:bodyPr/>
          <a:lstStyle/>
          <a:p>
            <a:endParaRPr lang="en-US"/>
          </a:p>
        </p:txBody>
      </p:sp>
      <p:sp>
        <p:nvSpPr>
          <p:cNvPr id="1048672" name="Slide Number Placeholder 5"/>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9"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1048650"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51" name="Date Placeholder 3"/>
          <p:cNvSpPr>
            <a:spLocks noGrp="1"/>
          </p:cNvSpPr>
          <p:nvPr>
            <p:ph type="dt" sz="half" idx="10"/>
          </p:nvPr>
        </p:nvSpPr>
        <p:spPr/>
        <p:txBody>
          <a:bodyPr/>
          <a:lstStyle/>
          <a:p>
            <a:fld id="{74DBCD11-842A-49EF-91E9-71633A6C9861}" type="datetimeFigureOut">
              <a:rPr lang="en-US" smtClean="0"/>
              <a:t>4/18/2020</a:t>
            </a:fld>
            <a:endParaRPr lang="en-US"/>
          </a:p>
        </p:txBody>
      </p:sp>
      <p:sp>
        <p:nvSpPr>
          <p:cNvPr id="1048652" name="Footer Placeholder 4"/>
          <p:cNvSpPr>
            <a:spLocks noGrp="1"/>
          </p:cNvSpPr>
          <p:nvPr>
            <p:ph type="ftr" sz="quarter" idx="11"/>
          </p:nvPr>
        </p:nvSpPr>
        <p:spPr/>
        <p:txBody>
          <a:bodyPr/>
          <a:lstStyle/>
          <a:p>
            <a:endParaRPr lang="en-US"/>
          </a:p>
        </p:txBody>
      </p:sp>
      <p:sp>
        <p:nvSpPr>
          <p:cNvPr id="1048653" name="Slide Number Placeholder 5"/>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r>
              <a:rPr kumimoji="0" lang="en-US"/>
              <a:t>Click to edit Master title style</a:t>
            </a:r>
          </a:p>
        </p:txBody>
      </p:sp>
      <p:sp>
        <p:nvSpPr>
          <p:cNvPr id="104861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4" name="Date Placeholder 3"/>
          <p:cNvSpPr>
            <a:spLocks noGrp="1"/>
          </p:cNvSpPr>
          <p:nvPr>
            <p:ph type="dt" sz="half" idx="10"/>
          </p:nvPr>
        </p:nvSpPr>
        <p:spPr/>
        <p:txBody>
          <a:bodyPr/>
          <a:lstStyle/>
          <a:p>
            <a:fld id="{74DBCD11-842A-49EF-91E9-71633A6C9861}" type="datetimeFigureOut">
              <a:rPr lang="en-US" smtClean="0"/>
              <a:t>4/18/2020</a:t>
            </a:fld>
            <a:endParaRPr lang="en-US"/>
          </a:p>
        </p:txBody>
      </p:sp>
      <p:sp>
        <p:nvSpPr>
          <p:cNvPr id="1048615" name="Footer Placeholder 4"/>
          <p:cNvSpPr>
            <a:spLocks noGrp="1"/>
          </p:cNvSpPr>
          <p:nvPr>
            <p:ph type="ftr" sz="quarter" idx="11"/>
          </p:nvPr>
        </p:nvSpPr>
        <p:spPr/>
        <p:txBody>
          <a:bodyPr/>
          <a:lstStyle/>
          <a:p>
            <a:endParaRPr lang="en-US"/>
          </a:p>
        </p:txBody>
      </p:sp>
      <p:sp>
        <p:nvSpPr>
          <p:cNvPr id="1048616" name="Slide Number Placeholder 5"/>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63"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1048664"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65" name="Date Placeholder 3"/>
          <p:cNvSpPr>
            <a:spLocks noGrp="1"/>
          </p:cNvSpPr>
          <p:nvPr>
            <p:ph type="dt" sz="half" idx="10"/>
          </p:nvPr>
        </p:nvSpPr>
        <p:spPr/>
        <p:txBody>
          <a:bodyPr/>
          <a:lstStyle/>
          <a:p>
            <a:fld id="{74DBCD11-842A-49EF-91E9-71633A6C9861}" type="datetimeFigureOut">
              <a:rPr lang="en-US" smtClean="0"/>
              <a:t>4/18/2020</a:t>
            </a:fld>
            <a:endParaRPr lang="en-US"/>
          </a:p>
        </p:txBody>
      </p:sp>
      <p:sp>
        <p:nvSpPr>
          <p:cNvPr id="1048666" name="Footer Placeholder 4"/>
          <p:cNvSpPr>
            <a:spLocks noGrp="1"/>
          </p:cNvSpPr>
          <p:nvPr>
            <p:ph type="ftr" sz="quarter" idx="11"/>
          </p:nvPr>
        </p:nvSpPr>
        <p:spPr/>
        <p:txBody>
          <a:bodyPr/>
          <a:lstStyle/>
          <a:p>
            <a:endParaRPr lang="en-US"/>
          </a:p>
        </p:txBody>
      </p:sp>
      <p:sp>
        <p:nvSpPr>
          <p:cNvPr id="1048667" name="Slide Number Placeholder 5"/>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r>
              <a:rPr kumimoji="0" lang="en-US"/>
              <a:t>Click to edit Master title style</a:t>
            </a:r>
          </a:p>
        </p:txBody>
      </p:sp>
      <p:sp>
        <p:nvSpPr>
          <p:cNvPr id="1048632"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3"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4" name="Date Placeholder 4"/>
          <p:cNvSpPr>
            <a:spLocks noGrp="1"/>
          </p:cNvSpPr>
          <p:nvPr>
            <p:ph type="dt" sz="half" idx="10"/>
          </p:nvPr>
        </p:nvSpPr>
        <p:spPr/>
        <p:txBody>
          <a:bodyPr/>
          <a:lstStyle/>
          <a:p>
            <a:fld id="{74DBCD11-842A-49EF-91E9-71633A6C9861}" type="datetimeFigureOut">
              <a:rPr lang="en-US" smtClean="0"/>
              <a:t>4/18/2020</a:t>
            </a:fld>
            <a:endParaRPr lang="en-US"/>
          </a:p>
        </p:txBody>
      </p:sp>
      <p:sp>
        <p:nvSpPr>
          <p:cNvPr id="1048635" name="Footer Placeholder 5"/>
          <p:cNvSpPr>
            <a:spLocks noGrp="1"/>
          </p:cNvSpPr>
          <p:nvPr>
            <p:ph type="ftr" sz="quarter" idx="11"/>
          </p:nvPr>
        </p:nvSpPr>
        <p:spPr/>
        <p:txBody>
          <a:bodyPr/>
          <a:lstStyle/>
          <a:p>
            <a:endParaRPr lang="en-US"/>
          </a:p>
        </p:txBody>
      </p:sp>
      <p:sp>
        <p:nvSpPr>
          <p:cNvPr id="1048636" name="Slide Number Placeholder 6"/>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7"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1048638"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39"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40"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41"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42" name="Date Placeholder 25"/>
          <p:cNvSpPr>
            <a:spLocks noGrp="1"/>
          </p:cNvSpPr>
          <p:nvPr>
            <p:ph type="dt" sz="half" idx="10"/>
          </p:nvPr>
        </p:nvSpPr>
        <p:spPr/>
        <p:txBody>
          <a:bodyPr rtlCol="0"/>
          <a:lstStyle/>
          <a:p>
            <a:fld id="{74DBCD11-842A-49EF-91E9-71633A6C9861}" type="datetimeFigureOut">
              <a:rPr lang="en-US" smtClean="0"/>
              <a:t>4/18/2020</a:t>
            </a:fld>
            <a:endParaRPr lang="en-US"/>
          </a:p>
        </p:txBody>
      </p:sp>
      <p:sp>
        <p:nvSpPr>
          <p:cNvPr id="1048643" name="Slide Number Placeholder 26"/>
          <p:cNvSpPr>
            <a:spLocks noGrp="1"/>
          </p:cNvSpPr>
          <p:nvPr>
            <p:ph type="sldNum" sz="quarter" idx="11"/>
          </p:nvPr>
        </p:nvSpPr>
        <p:spPr/>
        <p:txBody>
          <a:bodyPr rtlCol="0"/>
          <a:lstStyle/>
          <a:p>
            <a:fld id="{B1366F3C-C7A7-4771-9AF7-1DCD4A9AA3D2}" type="slidenum">
              <a:rPr lang="en-US" smtClean="0"/>
              <a:t>‹#›</a:t>
            </a:fld>
            <a:endParaRPr lang="en-US"/>
          </a:p>
        </p:txBody>
      </p:sp>
      <p:sp>
        <p:nvSpPr>
          <p:cNvPr id="1048644"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1048646" name="Date Placeholder 2"/>
          <p:cNvSpPr>
            <a:spLocks noGrp="1"/>
          </p:cNvSpPr>
          <p:nvPr>
            <p:ph type="dt" sz="half" idx="10"/>
          </p:nvPr>
        </p:nvSpPr>
        <p:spPr>
          <a:xfrm>
            <a:off x="6583680" y="612648"/>
            <a:ext cx="957264" cy="457200"/>
          </a:xfrm>
        </p:spPr>
        <p:txBody>
          <a:bodyPr/>
          <a:lstStyle/>
          <a:p>
            <a:fld id="{74DBCD11-842A-49EF-91E9-71633A6C9861}" type="datetimeFigureOut">
              <a:rPr lang="en-US" smtClean="0"/>
              <a:t>4/18/2020</a:t>
            </a:fld>
            <a:endParaRPr lang="en-US"/>
          </a:p>
        </p:txBody>
      </p:sp>
      <p:sp>
        <p:nvSpPr>
          <p:cNvPr id="1048647" name="Footer Placeholder 3"/>
          <p:cNvSpPr>
            <a:spLocks noGrp="1"/>
          </p:cNvSpPr>
          <p:nvPr>
            <p:ph type="ftr" sz="quarter" idx="11"/>
          </p:nvPr>
        </p:nvSpPr>
        <p:spPr>
          <a:xfrm>
            <a:off x="5257800" y="612648"/>
            <a:ext cx="1325880" cy="457200"/>
          </a:xfrm>
        </p:spPr>
        <p:txBody>
          <a:bodyPr/>
          <a:lstStyle/>
          <a:p>
            <a:endParaRPr lang="en-US"/>
          </a:p>
        </p:txBody>
      </p:sp>
      <p:sp>
        <p:nvSpPr>
          <p:cNvPr id="1048648" name="Slide Number Placeholder 4"/>
          <p:cNvSpPr>
            <a:spLocks noGrp="1"/>
          </p:cNvSpPr>
          <p:nvPr>
            <p:ph type="sldNum" sz="quarter" idx="12"/>
          </p:nvPr>
        </p:nvSpPr>
        <p:spPr>
          <a:xfrm>
            <a:off x="8174736" y="2272"/>
            <a:ext cx="762000" cy="365760"/>
          </a:xfrm>
        </p:spPr>
        <p:txBody>
          <a:bodyPr/>
          <a:lstStyle/>
          <a:p>
            <a:fld id="{B1366F3C-C7A7-4771-9AF7-1DCD4A9AA3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4" name="Date Placeholder 1"/>
          <p:cNvSpPr>
            <a:spLocks noGrp="1"/>
          </p:cNvSpPr>
          <p:nvPr>
            <p:ph type="dt" sz="half" idx="10"/>
          </p:nvPr>
        </p:nvSpPr>
        <p:spPr/>
        <p:txBody>
          <a:bodyPr/>
          <a:lstStyle/>
          <a:p>
            <a:fld id="{74DBCD11-842A-49EF-91E9-71633A6C9861}" type="datetimeFigureOut">
              <a:rPr lang="en-US" smtClean="0"/>
              <a:t>4/18/2020</a:t>
            </a:fld>
            <a:endParaRPr lang="en-US"/>
          </a:p>
        </p:txBody>
      </p:sp>
      <p:sp>
        <p:nvSpPr>
          <p:cNvPr id="1048655" name="Footer Placeholder 2"/>
          <p:cNvSpPr>
            <a:spLocks noGrp="1"/>
          </p:cNvSpPr>
          <p:nvPr>
            <p:ph type="ftr" sz="quarter" idx="11"/>
          </p:nvPr>
        </p:nvSpPr>
        <p:spPr/>
        <p:txBody>
          <a:bodyPr/>
          <a:lstStyle/>
          <a:p>
            <a:endParaRPr lang="en-US"/>
          </a:p>
        </p:txBody>
      </p:sp>
      <p:sp>
        <p:nvSpPr>
          <p:cNvPr id="1048656" name="Slide Number Placeholder 3"/>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73"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1048674"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048675"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6" name="Date Placeholder 4"/>
          <p:cNvSpPr>
            <a:spLocks noGrp="1"/>
          </p:cNvSpPr>
          <p:nvPr>
            <p:ph type="dt" sz="half" idx="10"/>
          </p:nvPr>
        </p:nvSpPr>
        <p:spPr/>
        <p:txBody>
          <a:bodyPr/>
          <a:lstStyle/>
          <a:p>
            <a:fld id="{74DBCD11-842A-49EF-91E9-71633A6C9861}" type="datetimeFigureOut">
              <a:rPr lang="en-US" smtClean="0"/>
              <a:t>4/18/2020</a:t>
            </a:fld>
            <a:endParaRPr lang="en-US"/>
          </a:p>
        </p:txBody>
      </p:sp>
      <p:sp>
        <p:nvSpPr>
          <p:cNvPr id="1048677" name="Footer Placeholder 5"/>
          <p:cNvSpPr>
            <a:spLocks noGrp="1"/>
          </p:cNvSpPr>
          <p:nvPr>
            <p:ph type="ftr" sz="quarter" idx="11"/>
          </p:nvPr>
        </p:nvSpPr>
        <p:spPr/>
        <p:txBody>
          <a:bodyPr/>
          <a:lstStyle/>
          <a:p>
            <a:endParaRPr lang="en-US"/>
          </a:p>
        </p:txBody>
      </p:sp>
      <p:sp>
        <p:nvSpPr>
          <p:cNvPr id="1048678" name="Slide Number Placeholder 6"/>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7"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1048658"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1048659"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1048660" name="Date Placeholder 4"/>
          <p:cNvSpPr>
            <a:spLocks noGrp="1"/>
          </p:cNvSpPr>
          <p:nvPr>
            <p:ph type="dt" sz="half" idx="10"/>
          </p:nvPr>
        </p:nvSpPr>
        <p:spPr/>
        <p:txBody>
          <a:bodyPr/>
          <a:lstStyle/>
          <a:p>
            <a:fld id="{74DBCD11-842A-49EF-91E9-71633A6C9861}" type="datetimeFigureOut">
              <a:rPr lang="en-US" smtClean="0"/>
              <a:t>4/18/2020</a:t>
            </a:fld>
            <a:endParaRPr lang="en-US"/>
          </a:p>
        </p:txBody>
      </p:sp>
      <p:sp>
        <p:nvSpPr>
          <p:cNvPr id="1048661" name="Footer Placeholder 5"/>
          <p:cNvSpPr>
            <a:spLocks noGrp="1"/>
          </p:cNvSpPr>
          <p:nvPr>
            <p:ph type="ftr" sz="quarter" idx="11"/>
          </p:nvPr>
        </p:nvSpPr>
        <p:spPr/>
        <p:txBody>
          <a:bodyPr/>
          <a:lstStyle/>
          <a:p>
            <a:endParaRPr lang="en-US"/>
          </a:p>
        </p:txBody>
      </p:sp>
      <p:sp>
        <p:nvSpPr>
          <p:cNvPr id="1048662" name="Slide Number Placeholder 6"/>
          <p:cNvSpPr>
            <a:spLocks noGrp="1"/>
          </p:cNvSpPr>
          <p:nvPr>
            <p:ph type="sldNum" sz="quarter" idx="12"/>
          </p:nvPr>
        </p:nvSpPr>
        <p:spPr/>
        <p:txBody>
          <a:bodyPr/>
          <a:lstStyle/>
          <a:p>
            <a:fld id="{B1366F3C-C7A7-4771-9AF7-1DCD4A9AA3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77"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78"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79"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0"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1048581"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1048582"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3"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4"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5"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6"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7"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588"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48589"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048590"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91"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4DBCD11-842A-49EF-91E9-71633A6C9861}" type="datetimeFigureOut">
              <a:rPr lang="en-US" smtClean="0"/>
              <a:t>4/18/2020</a:t>
            </a:fld>
            <a:endParaRPr lang="en-US"/>
          </a:p>
        </p:txBody>
      </p:sp>
      <p:sp>
        <p:nvSpPr>
          <p:cNvPr id="1048592"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104859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1366F3C-C7A7-4771-9AF7-1DCD4A9AA3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ctrTitle"/>
          </p:nvPr>
        </p:nvSpPr>
        <p:spPr>
          <a:xfrm>
            <a:off x="685800" y="620689"/>
            <a:ext cx="7772400" cy="2979762"/>
          </a:xfrm>
        </p:spPr>
        <p:txBody>
          <a:bodyPr>
            <a:normAutofit fontScale="90000"/>
          </a:bodyPr>
          <a:lstStyle/>
          <a:p>
            <a:r>
              <a:rPr lang="en-IN" sz="5300" b="1" dirty="0"/>
              <a:t>I.B.(PG) COLLEGE , PANIPAT</a:t>
            </a:r>
            <a:br>
              <a:rPr lang="en-IN" dirty="0"/>
            </a:br>
            <a:r>
              <a:rPr lang="en-IN" sz="3200" b="1" dirty="0"/>
              <a:t>AFFILIATED TO KURUKSHETRA UNIVERSITY,</a:t>
            </a:r>
            <a:br>
              <a:rPr lang="en-IN" sz="3200" b="1" dirty="0"/>
            </a:br>
            <a:r>
              <a:rPr lang="en-IN" sz="3200" b="1" dirty="0"/>
              <a:t>KURUKSHETRA</a:t>
            </a:r>
            <a:br>
              <a:rPr lang="en-IN" dirty="0"/>
            </a:br>
            <a:endParaRPr lang="en-US" dirty="0"/>
          </a:p>
        </p:txBody>
      </p:sp>
      <p:sp>
        <p:nvSpPr>
          <p:cNvPr id="1048611" name="Subtitle 2"/>
          <p:cNvSpPr>
            <a:spLocks noGrp="1"/>
          </p:cNvSpPr>
          <p:nvPr>
            <p:ph type="subTitle" idx="1"/>
          </p:nvPr>
        </p:nvSpPr>
        <p:spPr>
          <a:xfrm>
            <a:off x="1371600" y="4221088"/>
            <a:ext cx="6400800" cy="2448272"/>
          </a:xfrm>
        </p:spPr>
        <p:txBody>
          <a:bodyPr>
            <a:normAutofit fontScale="95833" lnSpcReduction="20000"/>
          </a:bodyPr>
          <a:lstStyle/>
          <a:p>
            <a:r>
              <a:rPr lang="en-IN" b="1" dirty="0">
                <a:solidFill>
                  <a:srgbClr val="FF0000"/>
                </a:solidFill>
              </a:rPr>
              <a:t>SUBJECT </a:t>
            </a:r>
            <a:r>
              <a:rPr lang="en-IN" b="1" dirty="0">
                <a:solidFill>
                  <a:schemeClr val="tx1"/>
                </a:solidFill>
              </a:rPr>
              <a:t>: BUSINESS ENVIRONMENT</a:t>
            </a:r>
          </a:p>
          <a:p>
            <a:r>
              <a:rPr lang="en-IN" b="1" dirty="0">
                <a:solidFill>
                  <a:schemeClr val="tx1"/>
                </a:solidFill>
              </a:rPr>
              <a:t>                                   OF HARYANA                       </a:t>
            </a:r>
          </a:p>
          <a:p>
            <a:r>
              <a:rPr lang="en-IN" b="1" dirty="0">
                <a:solidFill>
                  <a:srgbClr val="FF0000"/>
                </a:solidFill>
              </a:rPr>
              <a:t>CLASS</a:t>
            </a:r>
            <a:r>
              <a:rPr lang="en-IN" b="1" dirty="0">
                <a:solidFill>
                  <a:schemeClr val="tx1"/>
                </a:solidFill>
              </a:rPr>
              <a:t> : B.COM 1</a:t>
            </a:r>
            <a:r>
              <a:rPr lang="en-IN" b="1" baseline="30000" dirty="0">
                <a:solidFill>
                  <a:schemeClr val="tx1"/>
                </a:solidFill>
              </a:rPr>
              <a:t>ST</a:t>
            </a:r>
            <a:r>
              <a:rPr lang="en-IN" b="1" dirty="0">
                <a:solidFill>
                  <a:schemeClr val="tx1"/>
                </a:solidFill>
              </a:rPr>
              <a:t> YEAR [ 2 SEM ]</a:t>
            </a:r>
          </a:p>
          <a:p>
            <a:r>
              <a:rPr lang="en-IN" b="1" dirty="0">
                <a:solidFill>
                  <a:srgbClr val="FF0000"/>
                </a:solidFill>
              </a:rPr>
              <a:t>TOPIC </a:t>
            </a:r>
            <a:r>
              <a:rPr lang="en-IN" b="1" dirty="0">
                <a:solidFill>
                  <a:schemeClr val="tx1"/>
                </a:solidFill>
              </a:rPr>
              <a:t>: HARYANA  KHADI  AND VILLAGE   INDUSTRIES  BOARD (HKVIB)</a:t>
            </a:r>
          </a:p>
          <a:p>
            <a:r>
              <a:rPr lang="en-US" altLang="en-US" b="1" dirty="0">
                <a:solidFill>
                  <a:schemeClr val="tx1"/>
                </a:solidFill>
              </a:rPr>
              <a:t>Submitted By :Ritika jatana (commerce department) </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457200" y="764704"/>
            <a:ext cx="8229600" cy="1080120"/>
          </a:xfrm>
        </p:spPr>
        <p:txBody>
          <a:bodyPr/>
          <a:lstStyle/>
          <a:p>
            <a:r>
              <a:rPr lang="en-IN" b="1" dirty="0"/>
              <a:t>INTRODUCTION</a:t>
            </a:r>
            <a:endParaRPr lang="en-US" b="1" dirty="0"/>
          </a:p>
        </p:txBody>
      </p:sp>
      <p:sp>
        <p:nvSpPr>
          <p:cNvPr id="1048618" name="Content Placeholder 2"/>
          <p:cNvSpPr>
            <a:spLocks noGrp="1"/>
          </p:cNvSpPr>
          <p:nvPr>
            <p:ph idx="1"/>
          </p:nvPr>
        </p:nvSpPr>
        <p:spPr>
          <a:xfrm>
            <a:off x="457200" y="1556792"/>
            <a:ext cx="8229600" cy="4569371"/>
          </a:xfrm>
        </p:spPr>
        <p:txBody>
          <a:bodyPr>
            <a:noAutofit/>
          </a:bodyPr>
          <a:lstStyle/>
          <a:p>
            <a:pPr>
              <a:lnSpc>
                <a:spcPct val="150000"/>
              </a:lnSpc>
              <a:buNone/>
            </a:pPr>
            <a:r>
              <a:rPr lang="en-IN" sz="1400" b="1" dirty="0"/>
              <a:t>Haryana </a:t>
            </a:r>
            <a:r>
              <a:rPr lang="en-IN" sz="1400" b="1" dirty="0" err="1"/>
              <a:t>Khadi</a:t>
            </a:r>
            <a:r>
              <a:rPr lang="en-IN" sz="1400" b="1" dirty="0"/>
              <a:t> and villages industries board ( HKVIB) was set up by Haryana </a:t>
            </a:r>
          </a:p>
          <a:p>
            <a:pPr>
              <a:lnSpc>
                <a:spcPct val="150000"/>
              </a:lnSpc>
              <a:buNone/>
            </a:pPr>
            <a:r>
              <a:rPr lang="en-IN" sz="1400" b="1" dirty="0"/>
              <a:t>Government in 1969 Under Punjab </a:t>
            </a:r>
            <a:r>
              <a:rPr lang="en-IN" sz="1400" b="1" dirty="0" err="1"/>
              <a:t>Khadi</a:t>
            </a:r>
            <a:r>
              <a:rPr lang="en-IN" sz="1400" b="1" dirty="0"/>
              <a:t> and village industries board act, 1955.  The primary objective of   </a:t>
            </a:r>
          </a:p>
          <a:p>
            <a:pPr>
              <a:lnSpc>
                <a:spcPct val="150000"/>
              </a:lnSpc>
              <a:buNone/>
            </a:pPr>
            <a:r>
              <a:rPr lang="en-IN" sz="1400" b="1" dirty="0"/>
              <a:t>Establishing HKVIB  is to develop </a:t>
            </a:r>
            <a:r>
              <a:rPr lang="en-IN" sz="1400" b="1" dirty="0" err="1"/>
              <a:t>khadi</a:t>
            </a:r>
            <a:r>
              <a:rPr lang="en-IN" sz="1400" b="1" dirty="0"/>
              <a:t>   And villages industries and improving rural employment opportunities.</a:t>
            </a:r>
          </a:p>
          <a:p>
            <a:pPr>
              <a:lnSpc>
                <a:spcPct val="150000"/>
              </a:lnSpc>
              <a:buNone/>
            </a:pPr>
            <a:r>
              <a:rPr lang="en-IN" sz="1400" b="1" dirty="0"/>
              <a:t>HKVIB is a statutory organisation. Its wide range of activities include training of artisans, extension of assistance for procurement of raw materials, marketing of finished products and arrangement for manufacturing and distribution of improved tools, equipments and Machinery to producers on concessional terms.</a:t>
            </a:r>
          </a:p>
          <a:p>
            <a:pPr>
              <a:lnSpc>
                <a:spcPct val="150000"/>
              </a:lnSpc>
              <a:buNone/>
            </a:pPr>
            <a:r>
              <a:rPr lang="en-IN" sz="1400" b="1" dirty="0"/>
              <a:t>    HKVIB consists of not more than 15 members who are appointed by government. The members include in HKNIB are as : chairman, chief executive , secretary, joint secretary, other official members and non-official members. The board provides assistance to </a:t>
            </a:r>
            <a:r>
              <a:rPr lang="en-IN" sz="1400" b="1" dirty="0" err="1"/>
              <a:t>khadi</a:t>
            </a:r>
            <a:r>
              <a:rPr lang="en-IN" sz="1400" b="1" dirty="0"/>
              <a:t> and village industries which are characterised by low capital intensity and ideally suited to manufacturing utility goods by using locally available resources.</a:t>
            </a:r>
          </a:p>
          <a:p>
            <a:pPr>
              <a:lnSpc>
                <a:spcPct val="150000"/>
              </a:lnSpc>
              <a:buNone/>
            </a:pPr>
            <a:endParaRPr lang="en-IN" sz="1400" b="1" dirty="0"/>
          </a:p>
          <a:p>
            <a:pPr>
              <a:lnSpc>
                <a:spcPct val="150000"/>
              </a:lnSpc>
              <a:buNone/>
            </a:pPr>
            <a:r>
              <a:rPr lang="en-IN" sz="1400" b="1" dirty="0"/>
              <a:t> </a:t>
            </a:r>
            <a:endParaRPr 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IN" b="1" dirty="0"/>
              <a:t>OBJECTIVES OF HKVIB</a:t>
            </a:r>
            <a:endParaRPr lang="en-US" b="1" dirty="0"/>
          </a:p>
        </p:txBody>
      </p:sp>
      <p:sp>
        <p:nvSpPr>
          <p:cNvPr id="1048620" name="Content Placeholder 2"/>
          <p:cNvSpPr>
            <a:spLocks noGrp="1"/>
          </p:cNvSpPr>
          <p:nvPr>
            <p:ph idx="1"/>
          </p:nvPr>
        </p:nvSpPr>
        <p:spPr/>
        <p:txBody>
          <a:bodyPr>
            <a:normAutofit lnSpcReduction="10000"/>
          </a:bodyPr>
          <a:lstStyle/>
          <a:p>
            <a:pPr>
              <a:lnSpc>
                <a:spcPct val="150000"/>
              </a:lnSpc>
              <a:buFont typeface="Wingdings" pitchFamily="2" charset="2"/>
              <a:buChar char="q"/>
            </a:pPr>
            <a:r>
              <a:rPr lang="en-IN" sz="1400" b="1" dirty="0"/>
              <a:t>To create employment opportunities in rural areas.</a:t>
            </a:r>
          </a:p>
          <a:p>
            <a:pPr>
              <a:lnSpc>
                <a:spcPct val="150000"/>
              </a:lnSpc>
              <a:buFont typeface="Wingdings" pitchFamily="2" charset="2"/>
              <a:buChar char="q"/>
            </a:pPr>
            <a:r>
              <a:rPr lang="en-IN" sz="1400" b="1" dirty="0"/>
              <a:t>To promote the marketing and sale of </a:t>
            </a:r>
            <a:r>
              <a:rPr lang="en-IN" sz="1400" b="1" dirty="0" err="1"/>
              <a:t>khadi</a:t>
            </a:r>
            <a:r>
              <a:rPr lang="en-IN" sz="1400" b="1" dirty="0"/>
              <a:t> and products of villages industries.</a:t>
            </a:r>
          </a:p>
          <a:p>
            <a:pPr>
              <a:lnSpc>
                <a:spcPct val="150000"/>
              </a:lnSpc>
              <a:buFont typeface="Wingdings" pitchFamily="2" charset="2"/>
              <a:buChar char="q"/>
            </a:pPr>
            <a:r>
              <a:rPr lang="en-IN" sz="1400" b="1" dirty="0"/>
              <a:t>To create the sense of self-reliance among the rural people and build up</a:t>
            </a:r>
            <a:r>
              <a:rPr lang="en-US" sz="1400" b="1" dirty="0"/>
              <a:t> strong rural community spirits.</a:t>
            </a:r>
          </a:p>
          <a:p>
            <a:pPr>
              <a:lnSpc>
                <a:spcPct val="150000"/>
              </a:lnSpc>
              <a:buFont typeface="Wingdings" pitchFamily="2" charset="2"/>
              <a:buChar char="q"/>
            </a:pPr>
            <a:r>
              <a:rPr lang="en-IN" sz="1400" b="1" dirty="0"/>
              <a:t>To provide financial assistance institutions and individuals for development and operation of </a:t>
            </a:r>
            <a:r>
              <a:rPr lang="en-IN" sz="1400" b="1" dirty="0" err="1"/>
              <a:t>khadi</a:t>
            </a:r>
            <a:r>
              <a:rPr lang="en-IN" sz="1400" b="1" dirty="0"/>
              <a:t> and village industries.</a:t>
            </a:r>
          </a:p>
          <a:p>
            <a:pPr>
              <a:lnSpc>
                <a:spcPct val="150000"/>
              </a:lnSpc>
              <a:buFont typeface="Wingdings" pitchFamily="2" charset="2"/>
              <a:buChar char="q"/>
            </a:pPr>
            <a:r>
              <a:rPr lang="en-IN" sz="1400" b="1" dirty="0"/>
              <a:t>To obtain advice and guidance of experts and provide the same to </a:t>
            </a:r>
            <a:r>
              <a:rPr lang="en-IN" sz="1400" b="1" dirty="0" err="1"/>
              <a:t>khadi</a:t>
            </a:r>
            <a:r>
              <a:rPr lang="en-IN" sz="1400" b="1" dirty="0"/>
              <a:t> and village industries.</a:t>
            </a:r>
          </a:p>
          <a:p>
            <a:pPr>
              <a:lnSpc>
                <a:spcPct val="150000"/>
              </a:lnSpc>
              <a:buFont typeface="Wingdings" pitchFamily="2" charset="2"/>
              <a:buChar char="q"/>
            </a:pPr>
            <a:r>
              <a:rPr lang="en-IN" sz="1400" b="1" dirty="0"/>
              <a:t>To make use of locally available raw materials and skills for developing </a:t>
            </a:r>
            <a:r>
              <a:rPr lang="en-IN" sz="1400" b="1" dirty="0" err="1"/>
              <a:t>khadi</a:t>
            </a:r>
            <a:r>
              <a:rPr lang="en-IN" sz="1400" b="1" dirty="0"/>
              <a:t> and village industries.</a:t>
            </a:r>
          </a:p>
          <a:p>
            <a:pPr>
              <a:lnSpc>
                <a:spcPct val="150000"/>
              </a:lnSpc>
              <a:buFont typeface="Wingdings" pitchFamily="2" charset="2"/>
              <a:buChar char="q"/>
            </a:pPr>
            <a:r>
              <a:rPr lang="en-IN" sz="1400" b="1" dirty="0"/>
              <a:t>To bring together widely dispersed traditional artisans/rural and urban unemployment youth and give them self – employment opportunities  to the extent possible, at their place.</a:t>
            </a:r>
          </a:p>
          <a:p>
            <a:pPr>
              <a:lnSpc>
                <a:spcPct val="150000"/>
              </a:lnSpc>
              <a:buFont typeface="Wingdings" pitchFamily="2" charset="2"/>
              <a:buChar char="q"/>
            </a:pPr>
            <a:endParaRPr lang="en-IN" sz="1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457200" y="836712"/>
            <a:ext cx="8229600" cy="936104"/>
          </a:xfrm>
        </p:spPr>
        <p:txBody>
          <a:bodyPr/>
          <a:lstStyle/>
          <a:p>
            <a:r>
              <a:rPr lang="en-IN" b="1" dirty="0"/>
              <a:t>FUNCTIONS OF HKVIB</a:t>
            </a:r>
            <a:endParaRPr lang="en-US" b="1" dirty="0"/>
          </a:p>
        </p:txBody>
      </p:sp>
      <p:sp>
        <p:nvSpPr>
          <p:cNvPr id="1048622" name="Content Placeholder 2"/>
          <p:cNvSpPr>
            <a:spLocks noGrp="1"/>
          </p:cNvSpPr>
          <p:nvPr>
            <p:ph idx="1"/>
          </p:nvPr>
        </p:nvSpPr>
        <p:spPr>
          <a:xfrm>
            <a:off x="457200" y="1600200"/>
            <a:ext cx="8229600" cy="4781128"/>
          </a:xfrm>
        </p:spPr>
        <p:txBody>
          <a:bodyPr>
            <a:normAutofit/>
          </a:bodyPr>
          <a:lstStyle/>
          <a:p>
            <a:pPr>
              <a:lnSpc>
                <a:spcPct val="150000"/>
              </a:lnSpc>
              <a:buFont typeface="Wingdings" pitchFamily="2" charset="2"/>
              <a:buChar char="q"/>
            </a:pPr>
            <a:r>
              <a:rPr lang="en-IN" sz="1400" b="1" dirty="0"/>
              <a:t>To start, encourage and assist </a:t>
            </a:r>
            <a:r>
              <a:rPr lang="en-IN" sz="1400" b="1" dirty="0" err="1"/>
              <a:t>khadi</a:t>
            </a:r>
            <a:r>
              <a:rPr lang="en-IN" sz="1400" b="1" dirty="0"/>
              <a:t> and village industries, and trade/business in the related industries.</a:t>
            </a:r>
          </a:p>
          <a:p>
            <a:pPr>
              <a:lnSpc>
                <a:spcPct val="150000"/>
              </a:lnSpc>
              <a:buFont typeface="Wingdings" pitchFamily="2" charset="2"/>
              <a:buChar char="q"/>
            </a:pPr>
            <a:r>
              <a:rPr lang="en-IN" sz="1400" b="1" dirty="0"/>
              <a:t>To help the rural people in getting employment in </a:t>
            </a:r>
            <a:r>
              <a:rPr lang="en-IN" sz="1400" b="1" dirty="0" err="1"/>
              <a:t>khadi</a:t>
            </a:r>
            <a:r>
              <a:rPr lang="en-IN" sz="1400" b="1" dirty="0"/>
              <a:t> and village industries.</a:t>
            </a:r>
          </a:p>
          <a:p>
            <a:pPr>
              <a:lnSpc>
                <a:spcPct val="150000"/>
              </a:lnSpc>
              <a:buFont typeface="Wingdings" pitchFamily="2" charset="2"/>
              <a:buChar char="q"/>
            </a:pPr>
            <a:r>
              <a:rPr lang="en-IN" sz="1400" b="1" dirty="0"/>
              <a:t>To encourage  establishment of cooperative societies in the area of </a:t>
            </a:r>
            <a:r>
              <a:rPr lang="en-IN" sz="1400" b="1" dirty="0" err="1"/>
              <a:t>khadi</a:t>
            </a:r>
            <a:r>
              <a:rPr lang="en-IN" sz="1400" b="1" dirty="0"/>
              <a:t> </a:t>
            </a:r>
            <a:r>
              <a:rPr lang="en-US" sz="1400" b="1" dirty="0"/>
              <a:t>and villages industries.</a:t>
            </a:r>
          </a:p>
          <a:p>
            <a:pPr>
              <a:lnSpc>
                <a:spcPct val="150000"/>
              </a:lnSpc>
              <a:buFont typeface="Wingdings" pitchFamily="2" charset="2"/>
              <a:buChar char="q"/>
            </a:pPr>
            <a:r>
              <a:rPr lang="en-IN" sz="1400" b="1" dirty="0"/>
              <a:t>To manufacturing/arrange tools and implements required for carrying on </a:t>
            </a:r>
            <a:r>
              <a:rPr lang="en-IN" sz="1400" b="1" dirty="0" err="1"/>
              <a:t>khadi</a:t>
            </a:r>
            <a:r>
              <a:rPr lang="en-IN" sz="1400" b="1" dirty="0"/>
              <a:t> and village industries.</a:t>
            </a:r>
          </a:p>
          <a:p>
            <a:pPr>
              <a:lnSpc>
                <a:spcPct val="150000"/>
              </a:lnSpc>
              <a:buFont typeface="Wingdings" pitchFamily="2" charset="2"/>
              <a:buChar char="q"/>
            </a:pPr>
            <a:r>
              <a:rPr lang="en-IN" sz="1400" b="1" dirty="0"/>
              <a:t>To arrange supply of raw material required for carrying on </a:t>
            </a:r>
            <a:r>
              <a:rPr lang="en-IN" sz="1400" b="1" dirty="0" err="1"/>
              <a:t>khadi</a:t>
            </a:r>
            <a:r>
              <a:rPr lang="en-IN" sz="1400" b="1" dirty="0"/>
              <a:t> and village industries.</a:t>
            </a:r>
          </a:p>
          <a:p>
            <a:pPr>
              <a:lnSpc>
                <a:spcPct val="150000"/>
              </a:lnSpc>
              <a:buFont typeface="Wingdings" pitchFamily="2" charset="2"/>
              <a:buChar char="q"/>
            </a:pPr>
            <a:r>
              <a:rPr lang="en-IN" sz="1400" b="1" dirty="0"/>
              <a:t>To provide training to artisans and other workers and to improve their knowledge  for starting or carrying on </a:t>
            </a:r>
            <a:r>
              <a:rPr lang="en-IN" sz="1400" b="1" dirty="0" err="1"/>
              <a:t>khadi</a:t>
            </a:r>
            <a:r>
              <a:rPr lang="en-IN" sz="1400" b="1" dirty="0"/>
              <a:t> and village industries.</a:t>
            </a:r>
          </a:p>
          <a:p>
            <a:pPr>
              <a:lnSpc>
                <a:spcPct val="150000"/>
              </a:lnSpc>
              <a:buFont typeface="Wingdings" pitchFamily="2" charset="2"/>
              <a:buChar char="q"/>
            </a:pPr>
            <a:r>
              <a:rPr lang="en-IN" sz="1400" b="1" dirty="0"/>
              <a:t>To obtain advice and guidance of experts in </a:t>
            </a:r>
            <a:r>
              <a:rPr lang="en-IN" sz="1400" b="1" dirty="0" err="1"/>
              <a:t>khadi</a:t>
            </a:r>
            <a:r>
              <a:rPr lang="en-IN" sz="1400" b="1" dirty="0"/>
              <a:t> and village industries.</a:t>
            </a:r>
          </a:p>
          <a:p>
            <a:pPr>
              <a:lnSpc>
                <a:spcPct val="150000"/>
              </a:lnSpc>
              <a:buFont typeface="Wingdings" pitchFamily="2" charset="2"/>
              <a:buChar char="q"/>
            </a:pPr>
            <a:r>
              <a:rPr lang="en-IN" sz="1400" b="1" dirty="0"/>
              <a:t>To undertake and encourage research work in connection with </a:t>
            </a:r>
            <a:r>
              <a:rPr lang="en-IN" sz="1400" b="1" dirty="0" err="1"/>
              <a:t>khadi</a:t>
            </a:r>
            <a:r>
              <a:rPr lang="en-IN" sz="1400" b="1" dirty="0"/>
              <a:t> and village industries.</a:t>
            </a:r>
          </a:p>
          <a:p>
            <a:pPr>
              <a:lnSpc>
                <a:spcPct val="150000"/>
              </a:lnSpc>
              <a:buFont typeface="Wingdings" pitchFamily="2" charset="2"/>
              <a:buChar char="q"/>
            </a:pPr>
            <a:r>
              <a:rPr lang="en-IN" sz="1400" b="1" dirty="0"/>
              <a:t>To discharge such other duties and to perform such other functions as the government may direct for achieving objectives of this Act.</a:t>
            </a:r>
          </a:p>
          <a:p>
            <a:pPr>
              <a:lnSpc>
                <a:spcPct val="150000"/>
              </a:lnSpc>
              <a:buNone/>
            </a:pPr>
            <a:endParaRPr lang="en-IN" sz="1400" b="1" dirty="0"/>
          </a:p>
          <a:p>
            <a:pPr>
              <a:lnSpc>
                <a:spcPct val="150000"/>
              </a:lnSpc>
              <a:buFont typeface="Wingdings" pitchFamily="2" charset="2"/>
              <a:buChar char="q"/>
            </a:pPr>
            <a:endParaRPr lang="en-IN" sz="1400" b="1" dirty="0"/>
          </a:p>
          <a:p>
            <a:pPr>
              <a:lnSpc>
                <a:spcPct val="150000"/>
              </a:lnSpc>
              <a:buFont typeface="Wingdings" pitchFamily="2" charset="2"/>
              <a:buChar char="q"/>
            </a:pPr>
            <a:endParaRPr lang="en-IN" sz="14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noAutofit/>
          </a:bodyPr>
          <a:lstStyle/>
          <a:p>
            <a:r>
              <a:rPr lang="en-IN" sz="2800" b="1" dirty="0"/>
              <a:t>STEPS TAKEN BY HKVIB FOR </a:t>
            </a:r>
            <a:br>
              <a:rPr lang="en-IN" sz="2800" b="1" dirty="0"/>
            </a:br>
            <a:r>
              <a:rPr lang="en-IN" sz="2800" b="1" dirty="0"/>
              <a:t>DEVELOPMENT</a:t>
            </a:r>
            <a:br>
              <a:rPr lang="en-IN" sz="2800" b="1" dirty="0"/>
            </a:br>
            <a:r>
              <a:rPr lang="en-IN" sz="2800" b="1" dirty="0"/>
              <a:t>OF KHADI AND VILLAGE INDUSTRIES</a:t>
            </a:r>
            <a:endParaRPr lang="en-US" sz="2800" b="1" dirty="0"/>
          </a:p>
        </p:txBody>
      </p:sp>
      <p:sp>
        <p:nvSpPr>
          <p:cNvPr id="1048624" name="Content Placeholder 2"/>
          <p:cNvSpPr>
            <a:spLocks noGrp="1"/>
          </p:cNvSpPr>
          <p:nvPr>
            <p:ph idx="1"/>
          </p:nvPr>
        </p:nvSpPr>
        <p:spPr/>
        <p:txBody>
          <a:bodyPr>
            <a:normAutofit fontScale="92857" lnSpcReduction="20000"/>
          </a:bodyPr>
          <a:lstStyle/>
          <a:p>
            <a:pPr>
              <a:lnSpc>
                <a:spcPct val="150000"/>
              </a:lnSpc>
              <a:buFont typeface="Wingdings" pitchFamily="2" charset="2"/>
              <a:buChar char="q"/>
            </a:pPr>
            <a:r>
              <a:rPr lang="en-IN" sz="1400" b="1" dirty="0"/>
              <a:t>INTEREST SUBSIDY SCHEME : HKVIB started interest subsidy scheme w.e.f.1</a:t>
            </a:r>
            <a:r>
              <a:rPr lang="en-IN" sz="1400" b="1" baseline="30000" dirty="0"/>
              <a:t>st</a:t>
            </a:r>
            <a:r>
              <a:rPr lang="en-IN" sz="1400" b="1" dirty="0"/>
              <a:t> April 1987. In this scheme, a part of interest on loan raised for financing </a:t>
            </a:r>
            <a:r>
              <a:rPr lang="en-IN" sz="1400" b="1" dirty="0" err="1"/>
              <a:t>khadi</a:t>
            </a:r>
            <a:r>
              <a:rPr lang="en-IN" sz="1400" b="1" dirty="0"/>
              <a:t> and village industries is financed by the board.</a:t>
            </a:r>
          </a:p>
          <a:p>
            <a:pPr>
              <a:lnSpc>
                <a:spcPct val="150000"/>
              </a:lnSpc>
              <a:buFont typeface="Wingdings" pitchFamily="2" charset="2"/>
              <a:buChar char="q"/>
            </a:pPr>
            <a:r>
              <a:rPr lang="en-IN" sz="1400" b="1" dirty="0"/>
              <a:t>MARKET DEVELOPMENT ASSISTANCE : Government  of India has launched market development by KVIC. </a:t>
            </a:r>
          </a:p>
          <a:p>
            <a:pPr>
              <a:lnSpc>
                <a:spcPct val="150000"/>
              </a:lnSpc>
              <a:buFont typeface="Wingdings" pitchFamily="2" charset="2"/>
              <a:buChar char="q"/>
            </a:pPr>
            <a:r>
              <a:rPr lang="en-IN" sz="1400" b="1" dirty="0"/>
              <a:t>CONORTIUM BANK CREDIT : </a:t>
            </a:r>
            <a:r>
              <a:rPr lang="en-IN" sz="1400" b="1" dirty="0" err="1"/>
              <a:t>khadi</a:t>
            </a:r>
            <a:r>
              <a:rPr lang="en-IN" sz="1400" b="1" dirty="0"/>
              <a:t> and village industries commission introduced consortium bank credit for promoting </a:t>
            </a:r>
            <a:r>
              <a:rPr lang="en-IN" sz="1400" b="1" dirty="0" err="1"/>
              <a:t>khadi</a:t>
            </a:r>
            <a:r>
              <a:rPr lang="en-IN" sz="1400" b="1" dirty="0"/>
              <a:t> and village industries. </a:t>
            </a:r>
          </a:p>
          <a:p>
            <a:pPr>
              <a:lnSpc>
                <a:spcPct val="150000"/>
              </a:lnSpc>
              <a:buFont typeface="Wingdings" pitchFamily="2" charset="2"/>
              <a:buChar char="q"/>
            </a:pPr>
            <a:r>
              <a:rPr lang="en-IN" sz="1400" b="1" dirty="0"/>
              <a:t>WORKSHED ASSISTANCE SCHEME : In this scheme, poor artisans (BPL CARD HOLDER) are provided cash assistance for constructing </a:t>
            </a:r>
            <a:r>
              <a:rPr lang="en-IN" sz="1400" b="1" dirty="0" err="1"/>
              <a:t>workshed</a:t>
            </a:r>
            <a:r>
              <a:rPr lang="en-IN" sz="1400" b="1" dirty="0"/>
              <a:t>.</a:t>
            </a:r>
          </a:p>
          <a:p>
            <a:pPr>
              <a:lnSpc>
                <a:spcPct val="150000"/>
              </a:lnSpc>
              <a:buFont typeface="Wingdings" pitchFamily="2" charset="2"/>
              <a:buChar char="q"/>
            </a:pPr>
            <a:r>
              <a:rPr lang="en-IN" sz="1400" b="1" dirty="0"/>
              <a:t>REBATE ON SALE OF KHADI PRODUCTS : Haryana government provides rebate in sale of </a:t>
            </a:r>
            <a:r>
              <a:rPr lang="en-IN" sz="1400" b="1" dirty="0" err="1"/>
              <a:t>khadi</a:t>
            </a:r>
            <a:r>
              <a:rPr lang="en-IN" sz="1400" b="1" dirty="0"/>
              <a:t> products manufactured in units located in Haryana. </a:t>
            </a:r>
          </a:p>
          <a:p>
            <a:pPr>
              <a:lnSpc>
                <a:spcPct val="150000"/>
              </a:lnSpc>
              <a:buFont typeface="Wingdings" pitchFamily="2" charset="2"/>
              <a:buChar char="q"/>
            </a:pPr>
            <a:r>
              <a:rPr lang="en-IN" sz="1400" b="1" dirty="0"/>
              <a:t>IMPROVING DESIGN AND QUALITY OF PRODUCTS OF KVI SECTOR : For upgrading  designs and quality of products of </a:t>
            </a:r>
            <a:r>
              <a:rPr lang="en-IN" sz="1400" b="1" dirty="0" err="1"/>
              <a:t>khadi</a:t>
            </a:r>
            <a:r>
              <a:rPr lang="en-IN" sz="1400" b="1" dirty="0"/>
              <a:t> and village industries, KVIC  promotes research , provides better equipments, impacts training to artisans, and undertakes other initiatives for quality control.</a:t>
            </a:r>
          </a:p>
          <a:p>
            <a:pPr>
              <a:lnSpc>
                <a:spcPct val="150000"/>
              </a:lnSpc>
              <a:buFont typeface="Wingdings" pitchFamily="2" charset="2"/>
              <a:buChar char="q"/>
            </a:pPr>
            <a:r>
              <a:rPr lang="en-IN" sz="1400" b="1" dirty="0"/>
              <a:t>DISTRICT INDUSTRIES CENTRE : To create to all the requirements of village industries under one roof, one district industries centre is being established in each district of the country. </a:t>
            </a:r>
            <a:endParaRPr lang="en-US" sz="1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IN" b="1" dirty="0"/>
              <a:t>ARCHIEVEMENTS OF HKVIB</a:t>
            </a:r>
            <a:endParaRPr lang="en-US" b="1" dirty="0"/>
          </a:p>
        </p:txBody>
      </p:sp>
      <p:sp>
        <p:nvSpPr>
          <p:cNvPr id="1048626" name="Content Placeholder 2"/>
          <p:cNvSpPr>
            <a:spLocks noGrp="1"/>
          </p:cNvSpPr>
          <p:nvPr>
            <p:ph idx="1"/>
          </p:nvPr>
        </p:nvSpPr>
        <p:spPr/>
        <p:txBody>
          <a:bodyPr>
            <a:normAutofit fontScale="92857" lnSpcReduction="10000"/>
          </a:bodyPr>
          <a:lstStyle/>
          <a:p>
            <a:pPr>
              <a:lnSpc>
                <a:spcPct val="150000"/>
              </a:lnSpc>
              <a:buFont typeface="Wingdings" pitchFamily="2" charset="2"/>
              <a:buChar char="q"/>
            </a:pPr>
            <a:r>
              <a:rPr lang="en-IN" sz="1400" b="1" dirty="0"/>
              <a:t>EMPLOYMENT GENERATION IN RURAL AREAS : The board has taken various measures to generate employment avenues in </a:t>
            </a:r>
            <a:r>
              <a:rPr lang="en-IN" sz="1400" b="1" dirty="0" err="1"/>
              <a:t>khadi</a:t>
            </a:r>
            <a:r>
              <a:rPr lang="en-IN" sz="1400" b="1" dirty="0"/>
              <a:t> and village industries.</a:t>
            </a:r>
          </a:p>
          <a:p>
            <a:pPr>
              <a:lnSpc>
                <a:spcPct val="150000"/>
              </a:lnSpc>
              <a:buFont typeface="Wingdings" pitchFamily="2" charset="2"/>
              <a:buChar char="q"/>
            </a:pPr>
            <a:r>
              <a:rPr lang="en-IN" sz="1400" b="1" dirty="0"/>
              <a:t>RURAL DEVELOPMENT : HKVIB has helped in development of </a:t>
            </a:r>
            <a:r>
              <a:rPr lang="en-IN" sz="1400" b="1" dirty="0" err="1"/>
              <a:t>khadi</a:t>
            </a:r>
            <a:r>
              <a:rPr lang="en-IN" sz="1400" b="1" dirty="0"/>
              <a:t> and village industries in rural areas.</a:t>
            </a:r>
          </a:p>
          <a:p>
            <a:pPr>
              <a:lnSpc>
                <a:spcPct val="150000"/>
              </a:lnSpc>
              <a:buFont typeface="Wingdings" pitchFamily="2" charset="2"/>
              <a:buChar char="q"/>
            </a:pPr>
            <a:r>
              <a:rPr lang="en-IN" sz="1400" b="1" dirty="0"/>
              <a:t>PREVENTS MIGRATION OF RURAL LABOUR : The development of </a:t>
            </a:r>
            <a:r>
              <a:rPr lang="en-IN" sz="1400" b="1" dirty="0" err="1"/>
              <a:t>khadi</a:t>
            </a:r>
            <a:r>
              <a:rPr lang="en-IN" sz="1400" b="1" dirty="0"/>
              <a:t> and village industries helps to prevent migration of rural labour to urban areas as the rural labourers get employment in rural areas in village industries.</a:t>
            </a:r>
          </a:p>
          <a:p>
            <a:pPr>
              <a:lnSpc>
                <a:spcPct val="150000"/>
              </a:lnSpc>
              <a:buFont typeface="Wingdings" pitchFamily="2" charset="2"/>
              <a:buChar char="q"/>
            </a:pPr>
            <a:r>
              <a:rPr lang="en-IN" sz="1400" b="1" dirty="0"/>
              <a:t>INDUSTRIAL DEVELOPMENT : HKVIB has facilitated the development of many industries in Haryana, viz. shoe making , forest based industry, etc.</a:t>
            </a:r>
          </a:p>
          <a:p>
            <a:pPr>
              <a:lnSpc>
                <a:spcPct val="150000"/>
              </a:lnSpc>
              <a:buFont typeface="Wingdings" pitchFamily="2" charset="2"/>
              <a:buChar char="q"/>
            </a:pPr>
            <a:r>
              <a:rPr lang="en-IN" sz="1400" b="1" dirty="0"/>
              <a:t>COMPLEMENTARY TO OTHER INDUSTRIES : Village industries serve as complementary to small, medium and large industries. They produce such goods as are used by other industries as intermediate goods.</a:t>
            </a:r>
          </a:p>
          <a:p>
            <a:pPr>
              <a:lnSpc>
                <a:spcPct val="150000"/>
              </a:lnSpc>
              <a:buFont typeface="Wingdings" pitchFamily="2" charset="2"/>
              <a:buChar char="q"/>
            </a:pPr>
            <a:r>
              <a:rPr lang="en-IN" sz="1400" b="1" dirty="0"/>
              <a:t>LESS PRESSURE OF POPULATION ON ARGICULTURE : </a:t>
            </a:r>
            <a:r>
              <a:rPr lang="en-IN" sz="1400" b="1" dirty="0" err="1"/>
              <a:t>Khadi</a:t>
            </a:r>
            <a:r>
              <a:rPr lang="en-IN" sz="1400" b="1" dirty="0"/>
              <a:t> and village industries play a significant role in a predominantly  agricultural country like India.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1"/>
          <p:cNvSpPr>
            <a:spLocks noGrp="1"/>
          </p:cNvSpPr>
          <p:nvPr>
            <p:ph type="title"/>
          </p:nvPr>
        </p:nvSpPr>
        <p:spPr/>
        <p:txBody>
          <a:bodyPr>
            <a:noAutofit/>
          </a:bodyPr>
          <a:lstStyle/>
          <a:p>
            <a:r>
              <a:rPr lang="en-IN" sz="3200" b="1" dirty="0"/>
              <a:t>PROBLEMS IN THE GROWTH OF KHADI AND VILLAGE INDUSTRIES IN</a:t>
            </a:r>
            <a:br>
              <a:rPr lang="en-IN" sz="3200" b="1" dirty="0"/>
            </a:br>
            <a:r>
              <a:rPr lang="en-IN" sz="3200" b="1" dirty="0"/>
              <a:t>HARYANA</a:t>
            </a:r>
            <a:endParaRPr lang="en-US" sz="3200" b="1" dirty="0"/>
          </a:p>
        </p:txBody>
      </p:sp>
      <p:sp>
        <p:nvSpPr>
          <p:cNvPr id="1048628" name="Content Placeholder 2"/>
          <p:cNvSpPr>
            <a:spLocks noGrp="1"/>
          </p:cNvSpPr>
          <p:nvPr>
            <p:ph idx="1"/>
          </p:nvPr>
        </p:nvSpPr>
        <p:spPr/>
        <p:txBody>
          <a:bodyPr>
            <a:normAutofit/>
          </a:bodyPr>
          <a:lstStyle/>
          <a:p>
            <a:pPr>
              <a:lnSpc>
                <a:spcPct val="150000"/>
              </a:lnSpc>
              <a:buFont typeface="Wingdings" pitchFamily="2" charset="2"/>
              <a:buChar char="q"/>
            </a:pPr>
            <a:r>
              <a:rPr lang="en-IN" sz="1400" b="1" dirty="0"/>
              <a:t>SHORTAGE OF POWER : Village industries do not get regular power supply. There are frequent power-cuts.</a:t>
            </a:r>
          </a:p>
          <a:p>
            <a:pPr>
              <a:lnSpc>
                <a:spcPct val="150000"/>
              </a:lnSpc>
              <a:buFont typeface="Wingdings" pitchFamily="2" charset="2"/>
              <a:buChar char="q"/>
            </a:pPr>
            <a:r>
              <a:rPr lang="en-IN" sz="1400" b="1" dirty="0"/>
              <a:t>PROBLEMS OF FINANCE : These industries do not get adequate loan facilities, as they cannot offer good security because of poverty.</a:t>
            </a:r>
          </a:p>
          <a:p>
            <a:pPr>
              <a:lnSpc>
                <a:spcPct val="150000"/>
              </a:lnSpc>
              <a:buFont typeface="Wingdings" pitchFamily="2" charset="2"/>
              <a:buChar char="q"/>
            </a:pPr>
            <a:r>
              <a:rPr lang="en-IN" sz="1400" b="1" dirty="0"/>
              <a:t>USE OF OUTDATED TECHNOLOGY : These industries make use of old methods of production mostly. Old tools and equipments, like oil expellers (</a:t>
            </a:r>
            <a:r>
              <a:rPr lang="en-IN" sz="1400" b="1" dirty="0" err="1"/>
              <a:t>Kohllu</a:t>
            </a:r>
            <a:r>
              <a:rPr lang="en-IN" sz="1400" b="1" dirty="0"/>
              <a:t>) and handlooms are still in use.</a:t>
            </a:r>
          </a:p>
          <a:p>
            <a:pPr>
              <a:lnSpc>
                <a:spcPct val="150000"/>
              </a:lnSpc>
              <a:buFont typeface="Wingdings" pitchFamily="2" charset="2"/>
              <a:buChar char="q"/>
            </a:pPr>
            <a:r>
              <a:rPr lang="en-IN" sz="1400" b="1" dirty="0"/>
              <a:t>LIMITED DEMAND FOR ARTISTIC GOODS :  Village industries have concentrated their entrepreneurs to run them. Demand of these goods is limited, so these industries cannot increase their production.</a:t>
            </a:r>
          </a:p>
          <a:p>
            <a:pPr>
              <a:lnSpc>
                <a:spcPct val="150000"/>
              </a:lnSpc>
              <a:buFont typeface="Wingdings" pitchFamily="2" charset="2"/>
              <a:buChar char="q"/>
            </a:pPr>
            <a:r>
              <a:rPr lang="en-IN" sz="1400" b="1" dirty="0"/>
              <a:t>LACK OF STANDARDISATION : There is no standardisation of finished products produced by </a:t>
            </a:r>
            <a:r>
              <a:rPr lang="en-IN" sz="1400" b="1" dirty="0" err="1"/>
              <a:t>khadi</a:t>
            </a:r>
            <a:r>
              <a:rPr lang="en-IN" sz="1400" b="1" dirty="0"/>
              <a:t> and village industries.</a:t>
            </a:r>
          </a:p>
          <a:p>
            <a:pPr>
              <a:lnSpc>
                <a:spcPct val="150000"/>
              </a:lnSpc>
              <a:buFont typeface="Wingdings" pitchFamily="2" charset="2"/>
              <a:buChar char="q"/>
            </a:pPr>
            <a:r>
              <a:rPr lang="en-IN" sz="1400" b="1" dirty="0"/>
              <a:t>LACK OF SKILL DEVELOPMENT CENTRES : In Haryana, there is lack of skill development centres for villages. Rural artisans don’t get access to any formal training to improve their skills.</a:t>
            </a:r>
            <a:endParaRPr lang="en-US" sz="1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noAutofit/>
          </a:bodyPr>
          <a:lstStyle/>
          <a:p>
            <a:r>
              <a:rPr lang="en-IN" sz="3200" b="1" dirty="0"/>
              <a:t>SUGGESTIONS FOR IMPROVEMENT IN </a:t>
            </a:r>
            <a:br>
              <a:rPr lang="en-IN" sz="3200" b="1" dirty="0"/>
            </a:br>
            <a:r>
              <a:rPr lang="en-IN" sz="3200" b="1" dirty="0"/>
              <a:t>PERFORMANCE</a:t>
            </a:r>
            <a:br>
              <a:rPr lang="en-IN" sz="3200" b="1" dirty="0"/>
            </a:br>
            <a:r>
              <a:rPr lang="en-IN" sz="3200" b="1" dirty="0"/>
              <a:t>OF KHADI AND VILLAGE INDUSTRIES</a:t>
            </a:r>
            <a:endParaRPr lang="en-US" sz="3200" b="1" dirty="0"/>
          </a:p>
        </p:txBody>
      </p:sp>
      <p:sp>
        <p:nvSpPr>
          <p:cNvPr id="1048630" name="Content Placeholder 2"/>
          <p:cNvSpPr>
            <a:spLocks noGrp="1"/>
          </p:cNvSpPr>
          <p:nvPr>
            <p:ph idx="1"/>
          </p:nvPr>
        </p:nvSpPr>
        <p:spPr/>
        <p:txBody>
          <a:bodyPr>
            <a:normAutofit lnSpcReduction="10000"/>
          </a:bodyPr>
          <a:lstStyle/>
          <a:p>
            <a:pPr>
              <a:lnSpc>
                <a:spcPct val="150000"/>
              </a:lnSpc>
              <a:buFont typeface="Wingdings" pitchFamily="2" charset="2"/>
              <a:buChar char="q"/>
            </a:pPr>
            <a:r>
              <a:rPr lang="en-IN" sz="1400" b="1" dirty="0"/>
              <a:t>IMPROVEMENTS IN MARKETING FACILITIES : HKVIB and KVIC should provide better marketing facilities for </a:t>
            </a:r>
            <a:r>
              <a:rPr lang="en-IN" sz="1400" b="1" dirty="0" err="1"/>
              <a:t>khadi</a:t>
            </a:r>
            <a:r>
              <a:rPr lang="en-IN" sz="1400" b="1" dirty="0"/>
              <a:t> and village industries units.</a:t>
            </a:r>
          </a:p>
          <a:p>
            <a:pPr>
              <a:lnSpc>
                <a:spcPct val="150000"/>
              </a:lnSpc>
              <a:buFont typeface="Wingdings" pitchFamily="2" charset="2"/>
              <a:buChar char="q"/>
            </a:pPr>
            <a:r>
              <a:rPr lang="en-IN" sz="1400" b="1" dirty="0"/>
              <a:t>LIBERAL CREDIT FACILITY : Concessional loans should be provided to KVI sector. The provisions regarding security for procuring loan should be liberalised for KVI sector.</a:t>
            </a:r>
          </a:p>
          <a:p>
            <a:pPr>
              <a:lnSpc>
                <a:spcPct val="150000"/>
              </a:lnSpc>
              <a:buFont typeface="Wingdings" pitchFamily="2" charset="2"/>
              <a:buChar char="q"/>
            </a:pPr>
            <a:r>
              <a:rPr lang="en-IN" sz="1400" b="1" dirty="0"/>
              <a:t>ESTABLISHMENT OF SKILL DEVELOPMENT CENTRES : HKVIB should set up more skill development centres to improve skills of artisans and labourers.</a:t>
            </a:r>
          </a:p>
          <a:p>
            <a:pPr>
              <a:lnSpc>
                <a:spcPct val="150000"/>
              </a:lnSpc>
              <a:buFont typeface="Wingdings" pitchFamily="2" charset="2"/>
              <a:buChar char="q"/>
            </a:pPr>
            <a:r>
              <a:rPr lang="en-IN" sz="1400" b="1" dirty="0"/>
              <a:t>RESEARCH AND DEVELOPMENT INITIATIVES : HKVIB  should promote research and development initiatives in KVI sector. </a:t>
            </a:r>
          </a:p>
          <a:p>
            <a:pPr>
              <a:lnSpc>
                <a:spcPct val="150000"/>
              </a:lnSpc>
              <a:buFont typeface="Wingdings" pitchFamily="2" charset="2"/>
              <a:buChar char="q"/>
            </a:pPr>
            <a:r>
              <a:rPr lang="en-IN" sz="1400" b="1" dirty="0"/>
              <a:t>INVESTMENT IN RURAL INFRASTRUCTURE : Government should invest more in rural infrastructure like roads, power supply, banking facilities , etc.</a:t>
            </a:r>
          </a:p>
          <a:p>
            <a:pPr>
              <a:lnSpc>
                <a:spcPct val="150000"/>
              </a:lnSpc>
              <a:buFont typeface="Wingdings" pitchFamily="2" charset="2"/>
              <a:buChar char="q"/>
            </a:pPr>
            <a:r>
              <a:rPr lang="en-IN" sz="1400" b="1" dirty="0"/>
              <a:t>IMPROVEMENT IN TECHNOLOGY : Government should provide modern equipments at concessional prices to KVI sector.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shade val="30000"/>
                <a:satMod val="175000"/>
              </a:schemeClr>
            </a:gs>
            <a:gs pos="60000">
              <a:schemeClr val="phClr">
                <a:shade val="38000"/>
                <a:satMod val="175000"/>
              </a:schemeClr>
            </a:gs>
            <a:gs pos="100000">
              <a:schemeClr val="phClr">
                <a:tint val="80000"/>
                <a:satMod val="250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I.B.(PG) COLLEGE , PANIPAT AFFILIATED TO KURUKSHETRA UNIVERSITY, KURUKSHETRA </vt:lpstr>
      <vt:lpstr>INTRODUCTION</vt:lpstr>
      <vt:lpstr>OBJECTIVES OF HKVIB</vt:lpstr>
      <vt:lpstr>FUNCTIONS OF HKVIB</vt:lpstr>
      <vt:lpstr>STEPS TAKEN BY HKVIB FOR  DEVELOPMENT OF KHADI AND VILLAGE INDUSTRIES</vt:lpstr>
      <vt:lpstr>ARCHIEVEMENTS OF HKVIB</vt:lpstr>
      <vt:lpstr>PROBLEMS IN THE GROWTH OF KHADI AND VILLAGE INDUSTRIES IN HARYANA</vt:lpstr>
      <vt:lpstr>SUGGESTIONS FOR IMPROVEMENT IN  PERFORMANCE OF KHADI AND VILLAGE INDUSTRIES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HARYANA KHADI AND VILLAGE INDUSTRIES</dc:title>
  <dc:creator>RAHUL TYAGI</dc:creator>
  <cp:lastModifiedBy>Unknown User</cp:lastModifiedBy>
  <cp:revision>1</cp:revision>
  <dcterms:created xsi:type="dcterms:W3CDTF">2020-03-30T17:44:30Z</dcterms:created>
  <dcterms:modified xsi:type="dcterms:W3CDTF">2020-04-18T06:32:20Z</dcterms:modified>
</cp:coreProperties>
</file>