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6" r:id="rId9"/>
    <p:sldId id="267" r:id="rId10"/>
    <p:sldId id="264" r:id="rId11"/>
    <p:sldId id="265"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dirty="0"/>
              <a:t>Click to edit Master title style</a:t>
            </a:r>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AB3A824-1A51-4B26-AD58-A6D8E14F6C04}"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57E33E-8B18-4087-B112-809917729534}"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dirty="0"/>
              <a:t>Click to edit Master title style</a:t>
            </a:r>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3FFE419-2371-464F-8239-3959401C3561}"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7D162C4-EDD9-4389-A98B-B87ECEA2A816}"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dirty="0"/>
              <a:t>Click to edit Master title style</a:t>
            </a:r>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dirty="0"/>
              <a:t>Click to edit Master title style</a:t>
            </a:r>
          </a:p>
        </p:txBody>
      </p:sp>
      <p:sp>
        <p:nvSpPr>
          <p:cNvPr id="3" name="Content Placeholder 2"/>
          <p:cNvSpPr>
            <a:spLocks noGrp="1"/>
          </p:cNvSpPr>
          <p:nvPr>
            <p:ph sz="half" idx="1"/>
          </p:nvPr>
        </p:nvSpPr>
        <p:spPr>
          <a:xfrm>
            <a:off x="2605374" y="2052116"/>
            <a:ext cx="3891960" cy="39978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666636" y="2052114"/>
            <a:ext cx="3894222" cy="399782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A954B2F-12DE-47F5-8894-472B206D2E1E}"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dirty="0"/>
              <a:t>Click to edit Master title style</a:t>
            </a:r>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F30E46F-7819-4ACF-B48B-48222C2ACC88}" type="datetimeFigureOut">
              <a:rPr lang="en-US" dirty="0"/>
              <a:t>4/17/2020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1FAF3416-4057-4DAA-829D-4CA07428D088}" type="datetimeFigureOut">
              <a:rPr lang="en-US" dirty="0"/>
              <a:t>4/17/2020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4/17/2020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dirty="0"/>
              <a:t>Click to edit Master title style</a:t>
            </a:r>
          </a:p>
        </p:txBody>
      </p:sp>
      <p:sp>
        <p:nvSpPr>
          <p:cNvPr id="3" name="Content Placeholder 2"/>
          <p:cNvSpPr>
            <a:spLocks noGrp="1"/>
          </p:cNvSpPr>
          <p:nvPr>
            <p:ph idx="1"/>
          </p:nvPr>
        </p:nvSpPr>
        <p:spPr>
          <a:xfrm>
            <a:off x="5120154" y="805818"/>
            <a:ext cx="5446278" cy="5244126"/>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dirty="0"/>
              <a:t>Click to edit Master title style</a:t>
            </a:r>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4/17/2020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3FCDF-FD8C-AF42-B83A-5E0938DC8B3D}"/>
              </a:ext>
            </a:extLst>
          </p:cNvPr>
          <p:cNvSpPr>
            <a:spLocks noGrp="1"/>
          </p:cNvSpPr>
          <p:nvPr>
            <p:ph type="ctrTitle"/>
          </p:nvPr>
        </p:nvSpPr>
        <p:spPr>
          <a:xfrm>
            <a:off x="-1290465" y="1973460"/>
            <a:ext cx="9595074" cy="2911079"/>
          </a:xfrm>
        </p:spPr>
        <p:txBody>
          <a:bodyPr>
            <a:normAutofit/>
          </a:bodyPr>
          <a:lstStyle/>
          <a:p>
            <a:r>
              <a:rPr lang="en-GB" sz="1800"/>
              <a:t>SUBJECT: BUSINESS ENVIRONMENT</a:t>
            </a:r>
            <a:br>
              <a:rPr lang="en-GB" sz="1800"/>
            </a:br>
            <a:r>
              <a:rPr lang="en-GB" sz="1800"/>
              <a:t>DEPARTMENT: COMMERCE &amp; MANAGEMENT</a:t>
            </a:r>
            <a:br>
              <a:rPr lang="en-GB" sz="1800"/>
            </a:br>
            <a:r>
              <a:rPr lang="en-GB" sz="1800"/>
              <a:t>COLLEGE: I.B( P.G) COLLEGE, PANIPAT</a:t>
            </a:r>
            <a:br>
              <a:rPr lang="en-GB" sz="1800"/>
            </a:br>
            <a:r>
              <a:rPr lang="en-GB" sz="1800"/>
              <a:t>UNIVERSITY: KURUKSHETRA UNIVERSITY, KURUKSHETRA</a:t>
            </a:r>
            <a:br>
              <a:rPr lang="en-GB" sz="1800"/>
            </a:br>
            <a:r>
              <a:rPr lang="en-GB" sz="1800"/>
              <a:t>FROM: PROF.RIYA</a:t>
            </a:r>
            <a:endParaRPr lang="en-US" sz="1800"/>
          </a:p>
        </p:txBody>
      </p:sp>
      <p:sp>
        <p:nvSpPr>
          <p:cNvPr id="3" name="Subtitle 2">
            <a:extLst>
              <a:ext uri="{FF2B5EF4-FFF2-40B4-BE49-F238E27FC236}">
                <a16:creationId xmlns:a16="http://schemas.microsoft.com/office/drawing/2014/main" id="{05E5CF16-C095-494E-B5D2-8E041522DEB8}"/>
              </a:ext>
            </a:extLst>
          </p:cNvPr>
          <p:cNvSpPr>
            <a:spLocks noGrp="1"/>
          </p:cNvSpPr>
          <p:nvPr>
            <p:ph type="subTitle" idx="1"/>
          </p:nvPr>
        </p:nvSpPr>
        <p:spPr>
          <a:xfrm>
            <a:off x="2540102" y="651866"/>
            <a:ext cx="4782242" cy="892970"/>
          </a:xfrm>
        </p:spPr>
        <p:txBody>
          <a:bodyPr>
            <a:normAutofit/>
          </a:bodyPr>
          <a:lstStyle/>
          <a:p>
            <a:r>
              <a:rPr lang="en-GB"/>
              <a:t>CLASS: BCOM FINAL YEAR</a:t>
            </a:r>
          </a:p>
          <a:p>
            <a:r>
              <a:rPr lang="en-GB"/>
              <a:t>TOPIC : ECONOMIC PLANNING IN INDIA</a:t>
            </a:r>
            <a:endParaRPr lang="en-US"/>
          </a:p>
        </p:txBody>
      </p:sp>
    </p:spTree>
    <p:extLst>
      <p:ext uri="{BB962C8B-B14F-4D97-AF65-F5344CB8AC3E}">
        <p14:creationId xmlns:p14="http://schemas.microsoft.com/office/powerpoint/2010/main" val="213861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1E2CC-3548-7747-AF96-EE0867DAC403}"/>
              </a:ext>
            </a:extLst>
          </p:cNvPr>
          <p:cNvSpPr>
            <a:spLocks noGrp="1"/>
          </p:cNvSpPr>
          <p:nvPr>
            <p:ph type="title"/>
          </p:nvPr>
        </p:nvSpPr>
        <p:spPr>
          <a:xfrm>
            <a:off x="2611809" y="808056"/>
            <a:ext cx="5674942" cy="1317210"/>
          </a:xfrm>
        </p:spPr>
        <p:txBody>
          <a:bodyPr/>
          <a:lstStyle/>
          <a:p>
            <a:r>
              <a:rPr lang="en-GB"/>
              <a:t>OBJECTIVES OF ECONOMIC PLANNING</a:t>
            </a:r>
            <a:endParaRPr lang="en-US"/>
          </a:p>
        </p:txBody>
      </p:sp>
      <p:sp>
        <p:nvSpPr>
          <p:cNvPr id="3" name="Content Placeholder 2">
            <a:extLst>
              <a:ext uri="{FF2B5EF4-FFF2-40B4-BE49-F238E27FC236}">
                <a16:creationId xmlns:a16="http://schemas.microsoft.com/office/drawing/2014/main" id="{381435D5-6D88-E74E-BB57-1F797BB73A31}"/>
              </a:ext>
            </a:extLst>
          </p:cNvPr>
          <p:cNvSpPr>
            <a:spLocks noGrp="1"/>
          </p:cNvSpPr>
          <p:nvPr>
            <p:ph idx="1"/>
          </p:nvPr>
        </p:nvSpPr>
        <p:spPr>
          <a:xfrm>
            <a:off x="2214563" y="2482453"/>
            <a:ext cx="8355576" cy="3567491"/>
          </a:xfrm>
        </p:spPr>
        <p:txBody>
          <a:bodyPr>
            <a:normAutofit fontScale="85000" lnSpcReduction="10000"/>
          </a:bodyPr>
          <a:lstStyle/>
          <a:p>
            <a:pPr fontAlgn="base"/>
            <a:r>
              <a:rPr lang="en-IN" b="1">
                <a:effectLst/>
                <a:latin typeface="Georgia" panose="02040502050405020303" pitchFamily="18" charset="0"/>
              </a:rPr>
              <a:t>The main objectives of plan­ning in India include the following:</a:t>
            </a:r>
            <a:endParaRPr lang="en-IN" b="0">
              <a:effectLst/>
              <a:latin typeface="Georgia" panose="02040502050405020303" pitchFamily="18" charset="0"/>
            </a:endParaRPr>
          </a:p>
          <a:p>
            <a:pPr fontAlgn="base"/>
            <a:r>
              <a:rPr lang="en-IN" b="1">
                <a:effectLst/>
                <a:latin typeface="Georgia" panose="02040502050405020303" pitchFamily="18" charset="0"/>
              </a:rPr>
              <a:t>(i) Increase in National Income:</a:t>
            </a:r>
            <a:endParaRPr lang="en-IN" b="0">
              <a:effectLst/>
              <a:latin typeface="Georgia" panose="02040502050405020303" pitchFamily="18" charset="0"/>
            </a:endParaRPr>
          </a:p>
          <a:p>
            <a:pPr fontAlgn="base"/>
            <a:r>
              <a:rPr lang="en-IN" b="0">
                <a:effectLst/>
                <a:latin typeface="Georgia" panose="02040502050405020303" pitchFamily="18" charset="0"/>
              </a:rPr>
              <a:t>This objective gets translated into an increase in not only the national income, but also in the level of production and real per capita income.</a:t>
            </a:r>
          </a:p>
          <a:p>
            <a:pPr fontAlgn="base"/>
            <a:r>
              <a:rPr lang="en-IN" b="1">
                <a:effectLst/>
                <a:latin typeface="Georgia" panose="02040502050405020303" pitchFamily="18" charset="0"/>
              </a:rPr>
              <a:t>(ii) Achieving Full Employment:</a:t>
            </a:r>
            <a:endParaRPr lang="en-IN" b="0">
              <a:effectLst/>
              <a:latin typeface="Georgia" panose="02040502050405020303" pitchFamily="18" charset="0"/>
            </a:endParaRPr>
          </a:p>
          <a:p>
            <a:pPr fontAlgn="base"/>
            <a:r>
              <a:rPr lang="en-IN" b="0">
                <a:effectLst/>
                <a:latin typeface="Georgia" panose="02040502050405020303" pitchFamily="18" charset="0"/>
              </a:rPr>
              <a:t>Unemployment is a curse in any society. It is more so when there is an inadequate social security or its total absence. Employment imparts dignity to human beings and is also an important means of reducing poverty and inequalities. </a:t>
            </a:r>
          </a:p>
          <a:p>
            <a:endParaRPr lang="en-US"/>
          </a:p>
        </p:txBody>
      </p:sp>
    </p:spTree>
    <p:extLst>
      <p:ext uri="{BB962C8B-B14F-4D97-AF65-F5344CB8AC3E}">
        <p14:creationId xmlns:p14="http://schemas.microsoft.com/office/powerpoint/2010/main" val="605716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BA0A2-0398-6446-BDE2-6BE382973489}"/>
              </a:ext>
            </a:extLst>
          </p:cNvPr>
          <p:cNvSpPr>
            <a:spLocks noGrp="1"/>
          </p:cNvSpPr>
          <p:nvPr>
            <p:ph type="title"/>
          </p:nvPr>
        </p:nvSpPr>
        <p:spPr>
          <a:xfrm>
            <a:off x="2611808" y="808057"/>
            <a:ext cx="6228583" cy="727850"/>
          </a:xfrm>
        </p:spPr>
        <p:txBody>
          <a:bodyPr/>
          <a:lstStyle/>
          <a:p>
            <a:r>
              <a:rPr lang="en-GB"/>
              <a:t>OBJECTIVES OF ECONOMIC PLANNING</a:t>
            </a:r>
            <a:endParaRPr lang="en-US"/>
          </a:p>
        </p:txBody>
      </p:sp>
      <p:sp>
        <p:nvSpPr>
          <p:cNvPr id="3" name="Content Placeholder 2">
            <a:extLst>
              <a:ext uri="{FF2B5EF4-FFF2-40B4-BE49-F238E27FC236}">
                <a16:creationId xmlns:a16="http://schemas.microsoft.com/office/drawing/2014/main" id="{99E9C4D3-F531-674E-8CB7-BB43E783938D}"/>
              </a:ext>
            </a:extLst>
          </p:cNvPr>
          <p:cNvSpPr>
            <a:spLocks noGrp="1"/>
          </p:cNvSpPr>
          <p:nvPr>
            <p:ph idx="1"/>
          </p:nvPr>
        </p:nvSpPr>
        <p:spPr/>
        <p:txBody>
          <a:bodyPr>
            <a:normAutofit fontScale="70000" lnSpcReduction="20000"/>
          </a:bodyPr>
          <a:lstStyle/>
          <a:p>
            <a:pPr fontAlgn="base"/>
            <a:r>
              <a:rPr lang="en-IN" b="1">
                <a:effectLst/>
                <a:latin typeface="Georgia" panose="02040502050405020303" pitchFamily="18" charset="0"/>
              </a:rPr>
              <a:t>(iii) Reduction in Inequalities of Income and Wealth:</a:t>
            </a:r>
            <a:endParaRPr lang="en-IN" b="0">
              <a:effectLst/>
              <a:latin typeface="Georgia" panose="02040502050405020303" pitchFamily="18" charset="0"/>
            </a:endParaRPr>
          </a:p>
          <a:p>
            <a:pPr fontAlgn="base"/>
            <a:r>
              <a:rPr lang="en-IN" b="0">
                <a:effectLst/>
                <a:latin typeface="Georgia" panose="02040502050405020303" pitchFamily="18" charset="0"/>
              </a:rPr>
              <a:t>India being an extremely poor country, inequalities of income and wealth translate themselves into absolute pov­erty and destitution. There can be no difference of opinion regarding the desir­ability of reducing such inequalities, particularly because they also lead to inequality of economic opportunities.</a:t>
            </a:r>
          </a:p>
          <a:p>
            <a:pPr fontAlgn="base"/>
            <a:r>
              <a:rPr lang="en-IN" b="1">
                <a:effectLst/>
                <a:latin typeface="Georgia" panose="02040502050405020303" pitchFamily="18" charset="0"/>
              </a:rPr>
              <a:t>(iv) Creation of a Socialist Society:</a:t>
            </a:r>
            <a:endParaRPr lang="en-IN" b="0">
              <a:effectLst/>
              <a:latin typeface="Georgia" panose="02040502050405020303" pitchFamily="18" charset="0"/>
            </a:endParaRPr>
          </a:p>
          <a:p>
            <a:pPr fontAlgn="base"/>
            <a:r>
              <a:rPr lang="en-IN" b="0">
                <a:effectLst/>
                <a:latin typeface="Georgia" panose="02040502050405020303" pitchFamily="18" charset="0"/>
              </a:rPr>
              <a:t>This was an obvious and generally accepted objec­tive inclusive-of there being equal opportunities of economic advancement for all sections of the society.</a:t>
            </a:r>
          </a:p>
          <a:p>
            <a:pPr fontAlgn="base"/>
            <a:r>
              <a:rPr lang="en-IN" b="1">
                <a:effectLst/>
                <a:latin typeface="Georgia" panose="02040502050405020303" pitchFamily="18" charset="0"/>
              </a:rPr>
              <a:t>(v) Removal of Bottlenecks:</a:t>
            </a:r>
            <a:endParaRPr lang="en-IN" b="0">
              <a:effectLst/>
              <a:latin typeface="Georgia" panose="02040502050405020303" pitchFamily="18" charset="0"/>
            </a:endParaRPr>
          </a:p>
          <a:p>
            <a:pPr fontAlgn="base"/>
            <a:r>
              <a:rPr lang="en-IN" b="0">
                <a:effectLst/>
                <a:latin typeface="Georgia" panose="02040502050405020303" pitchFamily="18" charset="0"/>
              </a:rPr>
              <a:t>Removal of Bottlenecks in the way of economic growth such as, low rates of saving and investment, inefficient technology, problems of balance of payments, absence of basic industries and insufficient infrastructure, etc.</a:t>
            </a:r>
          </a:p>
          <a:p>
            <a:endParaRPr lang="en-US"/>
          </a:p>
        </p:txBody>
      </p:sp>
    </p:spTree>
    <p:extLst>
      <p:ext uri="{BB962C8B-B14F-4D97-AF65-F5344CB8AC3E}">
        <p14:creationId xmlns:p14="http://schemas.microsoft.com/office/powerpoint/2010/main" val="2786859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0C10CE-AB18-0045-8AC9-AD25DDD65CA0}"/>
              </a:ext>
            </a:extLst>
          </p:cNvPr>
          <p:cNvSpPr>
            <a:spLocks noGrp="1"/>
          </p:cNvSpPr>
          <p:nvPr>
            <p:ph idx="1"/>
          </p:nvPr>
        </p:nvSpPr>
        <p:spPr>
          <a:xfrm>
            <a:off x="1514513" y="2268141"/>
            <a:ext cx="8986800" cy="3554015"/>
          </a:xfrm>
        </p:spPr>
        <p:txBody>
          <a:bodyPr>
            <a:normAutofit/>
          </a:bodyPr>
          <a:lstStyle/>
          <a:p>
            <a:pPr marL="0" indent="0" fontAlgn="base">
              <a:buNone/>
            </a:pPr>
            <a:endParaRPr lang="en-US"/>
          </a:p>
        </p:txBody>
      </p:sp>
      <p:sp>
        <p:nvSpPr>
          <p:cNvPr id="5" name="Title 4">
            <a:extLst>
              <a:ext uri="{FF2B5EF4-FFF2-40B4-BE49-F238E27FC236}">
                <a16:creationId xmlns:a16="http://schemas.microsoft.com/office/drawing/2014/main" id="{56094811-0CE8-BD45-8D26-09FEFFD320AE}"/>
              </a:ext>
            </a:extLst>
          </p:cNvPr>
          <p:cNvSpPr>
            <a:spLocks noGrp="1"/>
          </p:cNvSpPr>
          <p:nvPr>
            <p:ph type="title"/>
          </p:nvPr>
        </p:nvSpPr>
        <p:spPr>
          <a:xfrm>
            <a:off x="2718964" y="2701150"/>
            <a:ext cx="5353473" cy="3871100"/>
          </a:xfrm>
        </p:spPr>
        <p:txBody>
          <a:bodyPr>
            <a:noAutofit/>
          </a:bodyPr>
          <a:lstStyle/>
          <a:p>
            <a:r>
              <a:rPr lang="en-GB" sz="7200"/>
              <a:t>THANKYOU</a:t>
            </a:r>
            <a:endParaRPr lang="en-US" sz="7200"/>
          </a:p>
        </p:txBody>
      </p:sp>
    </p:spTree>
    <p:extLst>
      <p:ext uri="{BB962C8B-B14F-4D97-AF65-F5344CB8AC3E}">
        <p14:creationId xmlns:p14="http://schemas.microsoft.com/office/powerpoint/2010/main" val="365583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03DA1-825E-AD4F-A8B2-2951E28CF6B4}"/>
              </a:ext>
            </a:extLst>
          </p:cNvPr>
          <p:cNvSpPr>
            <a:spLocks noGrp="1"/>
          </p:cNvSpPr>
          <p:nvPr>
            <p:ph type="title"/>
          </p:nvPr>
        </p:nvSpPr>
        <p:spPr>
          <a:xfrm>
            <a:off x="2611809" y="808057"/>
            <a:ext cx="4728394" cy="620693"/>
          </a:xfrm>
        </p:spPr>
        <p:txBody>
          <a:bodyPr/>
          <a:lstStyle/>
          <a:p>
            <a:r>
              <a:rPr lang="en-GB"/>
              <a:t>INTRODUCTION</a:t>
            </a:r>
            <a:endParaRPr lang="en-US"/>
          </a:p>
        </p:txBody>
      </p:sp>
      <p:sp>
        <p:nvSpPr>
          <p:cNvPr id="3" name="Content Placeholder 2">
            <a:extLst>
              <a:ext uri="{FF2B5EF4-FFF2-40B4-BE49-F238E27FC236}">
                <a16:creationId xmlns:a16="http://schemas.microsoft.com/office/drawing/2014/main" id="{A825911A-545A-0E4A-9041-E790E0F57C51}"/>
              </a:ext>
            </a:extLst>
          </p:cNvPr>
          <p:cNvSpPr>
            <a:spLocks noGrp="1"/>
          </p:cNvSpPr>
          <p:nvPr>
            <p:ph idx="1"/>
          </p:nvPr>
        </p:nvSpPr>
        <p:spPr>
          <a:xfrm>
            <a:off x="2773599" y="2052115"/>
            <a:ext cx="7796540" cy="3997828"/>
          </a:xfrm>
        </p:spPr>
        <p:txBody>
          <a:bodyPr/>
          <a:lstStyle/>
          <a:p>
            <a:r>
              <a:rPr lang="en-IN" b="0" i="0">
                <a:effectLst/>
                <a:latin typeface="Georgia" panose="02040502050405020303" pitchFamily="18" charset="0"/>
              </a:rPr>
              <a:t>India’s commitment to planned economic development is a reflection of our society’s determination to improve the economic conditions of our people and an affirmation of the role of the government in bringing about the growth performance through a variety of social, economic and institutional means. The ultimate objective of the Indian planning is to achieve broad based improvement in the living standard of society at large. Rapid growth is essential for expanding incomes and employment. It provides the required resources to finance programmes of social uplift.</a:t>
            </a:r>
            <a:endParaRPr lang="en-US"/>
          </a:p>
        </p:txBody>
      </p:sp>
    </p:spTree>
    <p:extLst>
      <p:ext uri="{BB962C8B-B14F-4D97-AF65-F5344CB8AC3E}">
        <p14:creationId xmlns:p14="http://schemas.microsoft.com/office/powerpoint/2010/main" val="154078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5CDB-1DC2-2747-AF71-92A5BA15B2A6}"/>
              </a:ext>
            </a:extLst>
          </p:cNvPr>
          <p:cNvSpPr>
            <a:spLocks noGrp="1"/>
          </p:cNvSpPr>
          <p:nvPr>
            <p:ph type="title"/>
          </p:nvPr>
        </p:nvSpPr>
        <p:spPr>
          <a:xfrm>
            <a:off x="2611809" y="808057"/>
            <a:ext cx="2763864" cy="745710"/>
          </a:xfrm>
        </p:spPr>
        <p:txBody>
          <a:bodyPr/>
          <a:lstStyle/>
          <a:p>
            <a:r>
              <a:rPr lang="en-GB"/>
              <a:t>DEFINITION</a:t>
            </a:r>
            <a:endParaRPr lang="en-US"/>
          </a:p>
        </p:txBody>
      </p:sp>
      <p:sp>
        <p:nvSpPr>
          <p:cNvPr id="3" name="Content Placeholder 2">
            <a:extLst>
              <a:ext uri="{FF2B5EF4-FFF2-40B4-BE49-F238E27FC236}">
                <a16:creationId xmlns:a16="http://schemas.microsoft.com/office/drawing/2014/main" id="{93120E9A-4B04-AD4E-BD09-48332C8E782B}"/>
              </a:ext>
            </a:extLst>
          </p:cNvPr>
          <p:cNvSpPr>
            <a:spLocks noGrp="1"/>
          </p:cNvSpPr>
          <p:nvPr>
            <p:ph idx="1"/>
          </p:nvPr>
        </p:nvSpPr>
        <p:spPr>
          <a:xfrm>
            <a:off x="1477403" y="1430086"/>
            <a:ext cx="7796540" cy="3997828"/>
          </a:xfrm>
        </p:spPr>
        <p:txBody>
          <a:bodyPr/>
          <a:lstStyle/>
          <a:p>
            <a:r>
              <a:rPr lang="en-IN" b="0" i="0">
                <a:effectLst/>
                <a:latin typeface="Georgia" panose="02040502050405020303" pitchFamily="18" charset="0"/>
              </a:rPr>
              <a:t>Economic planning is the making of major economic decision, what and how much is to be produced, and to whom it is to be allocated by the conscious decision of a determinate authority, on the basis of a comprehensive survey of the economic system as a whole.</a:t>
            </a:r>
            <a:endParaRPr lang="en-US"/>
          </a:p>
        </p:txBody>
      </p:sp>
    </p:spTree>
    <p:extLst>
      <p:ext uri="{BB962C8B-B14F-4D97-AF65-F5344CB8AC3E}">
        <p14:creationId xmlns:p14="http://schemas.microsoft.com/office/powerpoint/2010/main" val="3201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500B5-3EF0-F640-8925-B821E76128F4}"/>
              </a:ext>
            </a:extLst>
          </p:cNvPr>
          <p:cNvSpPr>
            <a:spLocks noGrp="1"/>
          </p:cNvSpPr>
          <p:nvPr>
            <p:ph type="title"/>
          </p:nvPr>
        </p:nvSpPr>
        <p:spPr>
          <a:xfrm>
            <a:off x="1165198" y="376759"/>
            <a:ext cx="7796540" cy="3052241"/>
          </a:xfrm>
        </p:spPr>
        <p:txBody>
          <a:bodyPr/>
          <a:lstStyle/>
          <a:p>
            <a:r>
              <a:rPr lang="en-GB"/>
              <a:t>FEATURES OF ECONOMIC PLANNING</a:t>
            </a:r>
            <a:endParaRPr lang="en-US"/>
          </a:p>
        </p:txBody>
      </p:sp>
      <p:sp>
        <p:nvSpPr>
          <p:cNvPr id="3" name="Content Placeholder 2">
            <a:extLst>
              <a:ext uri="{FF2B5EF4-FFF2-40B4-BE49-F238E27FC236}">
                <a16:creationId xmlns:a16="http://schemas.microsoft.com/office/drawing/2014/main" id="{871A7D9B-59DE-3946-BC9B-2975212A76C8}"/>
              </a:ext>
            </a:extLst>
          </p:cNvPr>
          <p:cNvSpPr>
            <a:spLocks noGrp="1"/>
          </p:cNvSpPr>
          <p:nvPr>
            <p:ph idx="1"/>
          </p:nvPr>
        </p:nvSpPr>
        <p:spPr/>
        <p:txBody>
          <a:bodyPr/>
          <a:lstStyle/>
          <a:p>
            <a:pPr fontAlgn="base"/>
            <a:r>
              <a:rPr lang="en-IN" b="1">
                <a:effectLst/>
                <a:latin typeface="Georgia" panose="02040502050405020303" pitchFamily="18" charset="0"/>
              </a:rPr>
              <a:t>Major features of economic planning are as follows:</a:t>
            </a:r>
            <a:endParaRPr lang="en-IN" b="0">
              <a:effectLst/>
              <a:latin typeface="Georgia" panose="02040502050405020303" pitchFamily="18" charset="0"/>
            </a:endParaRPr>
          </a:p>
          <a:p>
            <a:pPr fontAlgn="base"/>
            <a:r>
              <a:rPr lang="en-IN" b="0">
                <a:effectLst/>
                <a:latin typeface="Georgia" panose="02040502050405020303" pitchFamily="18" charset="0"/>
              </a:rPr>
              <a:t>(i) It is concerned with survey and diagnosis of the present economic scenario.</a:t>
            </a:r>
          </a:p>
          <a:p>
            <a:pPr fontAlgn="base"/>
            <a:r>
              <a:rPr lang="en-IN" b="0">
                <a:effectLst/>
                <a:latin typeface="Georgia" panose="02040502050405020303" pitchFamily="18" charset="0"/>
              </a:rPr>
              <a:t>ii) It defines policy and objectives to be achieved in future.</a:t>
            </a:r>
          </a:p>
          <a:p>
            <a:pPr fontAlgn="base"/>
            <a:r>
              <a:rPr lang="en-IN" b="0">
                <a:effectLst/>
                <a:latin typeface="Georgia" panose="02040502050405020303" pitchFamily="18" charset="0"/>
              </a:rPr>
              <a:t>(iii) It presents a macroeconomic projection for the whole economy</a:t>
            </a:r>
          </a:p>
          <a:p>
            <a:endParaRPr lang="en-US"/>
          </a:p>
        </p:txBody>
      </p:sp>
    </p:spTree>
    <p:extLst>
      <p:ext uri="{BB962C8B-B14F-4D97-AF65-F5344CB8AC3E}">
        <p14:creationId xmlns:p14="http://schemas.microsoft.com/office/powerpoint/2010/main" val="3683217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3E06-A6E5-9C46-AECC-E585AC8F5FEF}"/>
              </a:ext>
            </a:extLst>
          </p:cNvPr>
          <p:cNvSpPr>
            <a:spLocks noGrp="1"/>
          </p:cNvSpPr>
          <p:nvPr>
            <p:ph type="title"/>
          </p:nvPr>
        </p:nvSpPr>
        <p:spPr>
          <a:xfrm>
            <a:off x="2915418" y="535780"/>
            <a:ext cx="6103566" cy="1232297"/>
          </a:xfrm>
        </p:spPr>
        <p:txBody>
          <a:bodyPr/>
          <a:lstStyle/>
          <a:p>
            <a:r>
              <a:rPr lang="en-GB"/>
              <a:t>ESSENTIAL OF ECONOMIC PLANNING</a:t>
            </a:r>
            <a:endParaRPr lang="en-US"/>
          </a:p>
        </p:txBody>
      </p:sp>
      <p:sp>
        <p:nvSpPr>
          <p:cNvPr id="3" name="Content Placeholder 2">
            <a:extLst>
              <a:ext uri="{FF2B5EF4-FFF2-40B4-BE49-F238E27FC236}">
                <a16:creationId xmlns:a16="http://schemas.microsoft.com/office/drawing/2014/main" id="{53C47770-5FBA-A745-AF27-57F6E5E8DD76}"/>
              </a:ext>
            </a:extLst>
          </p:cNvPr>
          <p:cNvSpPr>
            <a:spLocks noGrp="1"/>
          </p:cNvSpPr>
          <p:nvPr>
            <p:ph idx="1"/>
          </p:nvPr>
        </p:nvSpPr>
        <p:spPr>
          <a:xfrm>
            <a:off x="1607344" y="2178844"/>
            <a:ext cx="7983140" cy="3786187"/>
          </a:xfrm>
        </p:spPr>
        <p:txBody>
          <a:bodyPr>
            <a:normAutofit fontScale="55000" lnSpcReduction="20000"/>
          </a:bodyPr>
          <a:lstStyle/>
          <a:p>
            <a:pPr marL="0" indent="0" fontAlgn="base">
              <a:buNone/>
            </a:pPr>
            <a:r>
              <a:rPr lang="en-GB" sz="2900" b="1">
                <a:effectLst/>
                <a:latin typeface="Georgia" panose="02040502050405020303" pitchFamily="18" charset="0"/>
              </a:rPr>
              <a:t>(i)</a:t>
            </a:r>
            <a:r>
              <a:rPr lang="en-IN" sz="2900" b="1">
                <a:effectLst/>
                <a:latin typeface="Georgia" panose="02040502050405020303" pitchFamily="18" charset="0"/>
              </a:rPr>
              <a:t>Well-Defined Aims and Objectives:</a:t>
            </a:r>
            <a:endParaRPr lang="en-GB" sz="2900">
              <a:latin typeface="Georgia" panose="02040502050405020303" pitchFamily="18" charset="0"/>
            </a:endParaRPr>
          </a:p>
          <a:p>
            <a:pPr marL="0" indent="0" fontAlgn="base">
              <a:buNone/>
            </a:pPr>
            <a:r>
              <a:rPr lang="en-IN" sz="2900" b="0">
                <a:effectLst/>
                <a:latin typeface="Georgia" panose="02040502050405020303" pitchFamily="18" charset="0"/>
              </a:rPr>
              <a:t>Every plan must be associated with certain well defined aims and objectives. In democratic planning there must be a large measure of agreement in the community with regard to these aims and objectives.</a:t>
            </a:r>
            <a:endParaRPr lang="en-GB" sz="2900" b="0">
              <a:effectLst/>
              <a:latin typeface="Georgia" panose="02040502050405020303" pitchFamily="18" charset="0"/>
            </a:endParaRPr>
          </a:p>
          <a:p>
            <a:pPr marL="0" indent="0" fontAlgn="base">
              <a:buNone/>
            </a:pPr>
            <a:r>
              <a:rPr lang="en-IN" sz="2900" b="1">
                <a:effectLst/>
                <a:latin typeface="Georgia" panose="02040502050405020303" pitchFamily="18" charset="0"/>
              </a:rPr>
              <a:t>ii. Emerge Out of the Conscious Decisions:</a:t>
            </a:r>
            <a:endParaRPr lang="en-GB" sz="2900">
              <a:latin typeface="Georgia" panose="02040502050405020303" pitchFamily="18" charset="0"/>
            </a:endParaRPr>
          </a:p>
          <a:p>
            <a:pPr marL="0" indent="0" fontAlgn="base">
              <a:buNone/>
            </a:pPr>
            <a:r>
              <a:rPr lang="en-IN" sz="2900" b="0">
                <a:effectLst/>
                <a:latin typeface="Georgia" panose="02040502050405020303" pitchFamily="18" charset="0"/>
              </a:rPr>
              <a:t>Planning must emerge out of the conscious decision of a determinate authority.</a:t>
            </a:r>
          </a:p>
          <a:p>
            <a:pPr marL="0" indent="0" fontAlgn="base">
              <a:buNone/>
            </a:pPr>
            <a:r>
              <a:rPr lang="en-IN" sz="2900" b="1">
                <a:effectLst/>
                <a:latin typeface="Georgia" panose="02040502050405020303" pitchFamily="18" charset="0"/>
              </a:rPr>
              <a:t>iii. Purposive Direction:</a:t>
            </a:r>
            <a:endParaRPr lang="en-IN" sz="2900" b="0">
              <a:effectLst/>
              <a:latin typeface="Georgia" panose="02040502050405020303" pitchFamily="18" charset="0"/>
            </a:endParaRPr>
          </a:p>
          <a:p>
            <a:pPr marL="0" indent="0" fontAlgn="base">
              <a:buNone/>
            </a:pPr>
            <a:r>
              <a:rPr lang="en-IN" sz="2900" b="0">
                <a:effectLst/>
                <a:latin typeface="Georgia" panose="02040502050405020303" pitchFamily="18" charset="0"/>
              </a:rPr>
              <a:t>In a federal structure, where there is the diffusion of power and responsibility, there must be an overall unity of policy. The purposive direction, which planning involves, must </a:t>
            </a:r>
          </a:p>
          <a:p>
            <a:endParaRPr lang="en-US"/>
          </a:p>
        </p:txBody>
      </p:sp>
    </p:spTree>
    <p:extLst>
      <p:ext uri="{BB962C8B-B14F-4D97-AF65-F5344CB8AC3E}">
        <p14:creationId xmlns:p14="http://schemas.microsoft.com/office/powerpoint/2010/main" val="100167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D036-CBED-624D-BF2D-06C0A825E28F}"/>
              </a:ext>
            </a:extLst>
          </p:cNvPr>
          <p:cNvSpPr>
            <a:spLocks noGrp="1"/>
          </p:cNvSpPr>
          <p:nvPr>
            <p:ph type="title"/>
          </p:nvPr>
        </p:nvSpPr>
        <p:spPr>
          <a:xfrm>
            <a:off x="2611808" y="808055"/>
            <a:ext cx="5692801" cy="835008"/>
          </a:xfrm>
        </p:spPr>
        <p:txBody>
          <a:bodyPr>
            <a:normAutofit fontScale="90000"/>
          </a:bodyPr>
          <a:lstStyle/>
          <a:p>
            <a:r>
              <a:rPr lang="en-GB"/>
              <a:t>ESSENTIAL OF ECONOMIC PLANNING</a:t>
            </a:r>
            <a:endParaRPr lang="en-US"/>
          </a:p>
        </p:txBody>
      </p:sp>
      <p:sp>
        <p:nvSpPr>
          <p:cNvPr id="3" name="Content Placeholder 2">
            <a:extLst>
              <a:ext uri="{FF2B5EF4-FFF2-40B4-BE49-F238E27FC236}">
                <a16:creationId xmlns:a16="http://schemas.microsoft.com/office/drawing/2014/main" id="{230FFD77-EE8E-3844-9D2C-D356A9259A88}"/>
              </a:ext>
            </a:extLst>
          </p:cNvPr>
          <p:cNvSpPr>
            <a:spLocks noGrp="1"/>
          </p:cNvSpPr>
          <p:nvPr>
            <p:ph idx="1"/>
          </p:nvPr>
        </p:nvSpPr>
        <p:spPr/>
        <p:txBody>
          <a:bodyPr>
            <a:normAutofit fontScale="92500" lnSpcReduction="20000"/>
          </a:bodyPr>
          <a:lstStyle/>
          <a:p>
            <a:pPr fontAlgn="base"/>
            <a:r>
              <a:rPr lang="en-IN" b="1">
                <a:effectLst/>
                <a:latin typeface="Georgia" panose="02040502050405020303" pitchFamily="18" charset="0"/>
              </a:rPr>
              <a:t>iv. Carefully Fix the Targets:</a:t>
            </a:r>
            <a:endParaRPr lang="en-IN" b="0">
              <a:effectLst/>
              <a:latin typeface="Georgia" panose="02040502050405020303" pitchFamily="18" charset="0"/>
            </a:endParaRPr>
          </a:p>
          <a:p>
            <a:pPr marL="0" indent="0" fontAlgn="base">
              <a:buNone/>
            </a:pPr>
            <a:r>
              <a:rPr lang="en-IN" b="0">
                <a:effectLst/>
                <a:latin typeface="Georgia" panose="02040502050405020303" pitchFamily="18" charset="0"/>
              </a:rPr>
              <a:t>The planning authority must carefully fix the targets without illusions as to what is possible. If the targets are fanciful, the whole plan will be fanciful. And this is as true whether the targets are too large or too small. Planners, who promise more than they can perform, throw everything out of gear, so that the economy might use as well not be planned at all. Over-fulfilment is just as much a sign of bad planning as is under-fulfilment.</a:t>
            </a:r>
          </a:p>
          <a:p>
            <a:pPr marL="0" indent="0" fontAlgn="base">
              <a:buNone/>
            </a:pPr>
            <a:r>
              <a:rPr lang="en-IN" b="1">
                <a:effectLst/>
                <a:latin typeface="Georgia" panose="02040502050405020303" pitchFamily="18" charset="0"/>
              </a:rPr>
              <a:t>v. Flexibility:</a:t>
            </a:r>
            <a:endParaRPr lang="en-IN" b="0">
              <a:effectLst/>
              <a:latin typeface="Georgia" panose="02040502050405020303" pitchFamily="18" charset="0"/>
            </a:endParaRPr>
          </a:p>
          <a:p>
            <a:pPr marL="0" indent="0" fontAlgn="base">
              <a:buNone/>
            </a:pPr>
            <a:r>
              <a:rPr lang="en-IN" b="0">
                <a:effectLst/>
                <a:latin typeface="Georgia" panose="02040502050405020303" pitchFamily="18" charset="0"/>
              </a:rPr>
              <a:t>There should be some measure of flexibility in planning, which means that the plans can be revised and rephrased if circumstances demand it</a:t>
            </a:r>
          </a:p>
          <a:p>
            <a:endParaRPr lang="en-US"/>
          </a:p>
        </p:txBody>
      </p:sp>
    </p:spTree>
    <p:extLst>
      <p:ext uri="{BB962C8B-B14F-4D97-AF65-F5344CB8AC3E}">
        <p14:creationId xmlns:p14="http://schemas.microsoft.com/office/powerpoint/2010/main" val="64749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6C65C-2A0A-9A44-8229-D70F9F62994D}"/>
              </a:ext>
            </a:extLst>
          </p:cNvPr>
          <p:cNvSpPr>
            <a:spLocks noGrp="1"/>
          </p:cNvSpPr>
          <p:nvPr>
            <p:ph type="title"/>
          </p:nvPr>
        </p:nvSpPr>
        <p:spPr>
          <a:xfrm>
            <a:off x="2611808" y="133945"/>
            <a:ext cx="6460755" cy="1687712"/>
          </a:xfrm>
        </p:spPr>
        <p:txBody>
          <a:bodyPr>
            <a:normAutofit fontScale="90000"/>
          </a:bodyPr>
          <a:lstStyle/>
          <a:p>
            <a:r>
              <a:rPr lang="en-GB"/>
              <a:t>MAIN TYPES OF ECONOMIC PLANNING</a:t>
            </a:r>
            <a:br>
              <a:rPr lang="en-GB"/>
            </a:br>
            <a:r>
              <a:rPr lang="en-GB"/>
              <a:t>ON THE BASIS OF TIME</a:t>
            </a:r>
            <a:br>
              <a:rPr lang="en-GB"/>
            </a:br>
            <a:endParaRPr lang="en-US"/>
          </a:p>
        </p:txBody>
      </p:sp>
      <p:sp>
        <p:nvSpPr>
          <p:cNvPr id="9" name="Content Placeholder 8">
            <a:extLst>
              <a:ext uri="{FF2B5EF4-FFF2-40B4-BE49-F238E27FC236}">
                <a16:creationId xmlns:a16="http://schemas.microsoft.com/office/drawing/2014/main" id="{75E4D90B-9766-4244-B8DF-3505A8254B4C}"/>
              </a:ext>
            </a:extLst>
          </p:cNvPr>
          <p:cNvSpPr>
            <a:spLocks noGrp="1"/>
          </p:cNvSpPr>
          <p:nvPr>
            <p:ph idx="1"/>
          </p:nvPr>
        </p:nvSpPr>
        <p:spPr>
          <a:xfrm>
            <a:off x="2773599" y="2052115"/>
            <a:ext cx="7796540" cy="3997828"/>
          </a:xfrm>
        </p:spPr>
        <p:txBody>
          <a:bodyPr>
            <a:normAutofit fontScale="85000" lnSpcReduction="20000"/>
          </a:bodyPr>
          <a:lstStyle/>
          <a:p>
            <a:pPr fontAlgn="base"/>
            <a:r>
              <a:rPr lang="en-IN" b="1" i="0">
                <a:solidFill>
                  <a:srgbClr val="000000"/>
                </a:solidFill>
                <a:effectLst/>
                <a:latin typeface="Arimo"/>
              </a:rPr>
              <a:t>(</a:t>
            </a:r>
            <a:r>
              <a:rPr lang="en-IN" b="1" i="0">
                <a:effectLst/>
                <a:latin typeface="Arimo"/>
              </a:rPr>
              <a:t>A) </a:t>
            </a:r>
            <a:r>
              <a:rPr lang="en-IN" b="1" i="0" u="sng">
                <a:effectLst/>
                <a:latin typeface="Arimo"/>
              </a:rPr>
              <a:t>Long Term &amp; Short Term Planning-</a:t>
            </a:r>
            <a:endParaRPr lang="en-IN" b="1" i="0">
              <a:effectLst/>
              <a:latin typeface="Arimo"/>
            </a:endParaRPr>
          </a:p>
          <a:p>
            <a:pPr fontAlgn="base"/>
            <a:r>
              <a:rPr lang="en-IN" b="0" i="0">
                <a:effectLst/>
                <a:latin typeface="Questrial"/>
              </a:rPr>
              <a:t>When the plan is drafted for a long period of time. Say 5 to 10 years, it is called long term planning.</a:t>
            </a:r>
          </a:p>
          <a:p>
            <a:pPr fontAlgn="base"/>
            <a:r>
              <a:rPr lang="en-IN" b="0" i="0">
                <a:effectLst/>
                <a:latin typeface="Questrial"/>
              </a:rPr>
              <a:t>When the plan is drafted for a short period of time, say less than a year, it is regarded as short term planning.</a:t>
            </a:r>
          </a:p>
          <a:p>
            <a:pPr fontAlgn="base"/>
            <a:r>
              <a:rPr lang="en-IN" b="1" i="0">
                <a:effectLst/>
                <a:latin typeface="Arimo"/>
              </a:rPr>
              <a:t>(B) </a:t>
            </a:r>
            <a:r>
              <a:rPr lang="en-IN" b="1" i="0" u="sng">
                <a:effectLst/>
                <a:latin typeface="Arimo"/>
              </a:rPr>
              <a:t>Permanent &amp; Emergency Plan-</a:t>
            </a:r>
            <a:endParaRPr lang="en-IN" b="1" i="0">
              <a:effectLst/>
              <a:latin typeface="Arimo"/>
            </a:endParaRPr>
          </a:p>
          <a:p>
            <a:pPr fontAlgn="base"/>
            <a:r>
              <a:rPr lang="en-IN" b="0" i="0">
                <a:effectLst/>
                <a:latin typeface="Questrial"/>
              </a:rPr>
              <a:t>A permanent plan exists for a longer period of time and is fixed for a longer time period. </a:t>
            </a:r>
            <a:r>
              <a:rPr lang="en-IN" b="1" i="0" u="sng">
                <a:effectLst/>
                <a:latin typeface="Questrial"/>
              </a:rPr>
              <a:t>For Example</a:t>
            </a:r>
            <a:r>
              <a:rPr lang="en-IN" b="0" i="0">
                <a:effectLst/>
                <a:latin typeface="Questrial"/>
              </a:rPr>
              <a:t>– 5-year plan.</a:t>
            </a:r>
          </a:p>
          <a:p>
            <a:pPr fontAlgn="base"/>
            <a:r>
              <a:rPr lang="en-IN" b="0" i="0">
                <a:effectLst/>
                <a:latin typeface="Questrial"/>
              </a:rPr>
              <a:t>Emergency planning is a plan which is used to deal with emergency situations such as floods, etc.</a:t>
            </a:r>
          </a:p>
          <a:p>
            <a:endParaRPr lang="en-US"/>
          </a:p>
        </p:txBody>
      </p:sp>
    </p:spTree>
    <p:extLst>
      <p:ext uri="{BB962C8B-B14F-4D97-AF65-F5344CB8AC3E}">
        <p14:creationId xmlns:p14="http://schemas.microsoft.com/office/powerpoint/2010/main" val="33931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23D00-3BB7-A744-B07F-FB8674830F00}"/>
              </a:ext>
            </a:extLst>
          </p:cNvPr>
          <p:cNvSpPr>
            <a:spLocks noGrp="1"/>
          </p:cNvSpPr>
          <p:nvPr>
            <p:ph type="title"/>
          </p:nvPr>
        </p:nvSpPr>
        <p:spPr>
          <a:xfrm>
            <a:off x="2611808" y="808056"/>
            <a:ext cx="6942958" cy="1085038"/>
          </a:xfrm>
        </p:spPr>
        <p:txBody>
          <a:bodyPr>
            <a:normAutofit fontScale="90000"/>
          </a:bodyPr>
          <a:lstStyle/>
          <a:p>
            <a:r>
              <a:rPr lang="en-GB"/>
              <a:t>TYPES OF ECONOMIC PLANNING</a:t>
            </a:r>
            <a:br>
              <a:rPr lang="en-GB"/>
            </a:br>
            <a:r>
              <a:rPr lang="en-GB"/>
              <a:t>ON THE BASIS OF FORM </a:t>
            </a:r>
            <a:endParaRPr lang="en-US"/>
          </a:p>
        </p:txBody>
      </p:sp>
      <p:sp>
        <p:nvSpPr>
          <p:cNvPr id="3" name="Content Placeholder 2">
            <a:extLst>
              <a:ext uri="{FF2B5EF4-FFF2-40B4-BE49-F238E27FC236}">
                <a16:creationId xmlns:a16="http://schemas.microsoft.com/office/drawing/2014/main" id="{903A2ADB-DD7A-0F4C-8966-F4BF1BA634A2}"/>
              </a:ext>
            </a:extLst>
          </p:cNvPr>
          <p:cNvSpPr>
            <a:spLocks noGrp="1"/>
          </p:cNvSpPr>
          <p:nvPr>
            <p:ph idx="1"/>
          </p:nvPr>
        </p:nvSpPr>
        <p:spPr>
          <a:xfrm>
            <a:off x="1920017" y="1893094"/>
            <a:ext cx="7796540" cy="4156850"/>
          </a:xfrm>
        </p:spPr>
        <p:txBody>
          <a:bodyPr>
            <a:normAutofit fontScale="70000" lnSpcReduction="20000"/>
          </a:bodyPr>
          <a:lstStyle/>
          <a:p>
            <a:pPr fontAlgn="base"/>
            <a:r>
              <a:rPr lang="en-IN" b="1" i="0">
                <a:effectLst/>
                <a:latin typeface="Arimo"/>
              </a:rPr>
              <a:t>(A) </a:t>
            </a:r>
            <a:r>
              <a:rPr lang="en-IN" b="1" i="0" u="sng">
                <a:effectLst/>
                <a:latin typeface="Arimo"/>
              </a:rPr>
              <a:t>Capitalist Planning-</a:t>
            </a:r>
            <a:endParaRPr lang="en-IN" b="1" i="0">
              <a:effectLst/>
              <a:latin typeface="Arimo"/>
            </a:endParaRPr>
          </a:p>
          <a:p>
            <a:pPr fontAlgn="base"/>
            <a:r>
              <a:rPr lang="en-IN" b="0" i="0">
                <a:effectLst/>
                <a:latin typeface="Questrial"/>
              </a:rPr>
              <a:t>It is planning adopted by the capitalist country. All the resources are managed, controlled, and regulated by private entrepreneurs or companies.</a:t>
            </a:r>
          </a:p>
          <a:p>
            <a:pPr fontAlgn="base"/>
            <a:r>
              <a:rPr lang="en-IN" b="1" i="0">
                <a:effectLst/>
                <a:latin typeface="Arimo"/>
              </a:rPr>
              <a:t>(B) </a:t>
            </a:r>
            <a:r>
              <a:rPr lang="en-IN" b="1" i="0" u="sng">
                <a:effectLst/>
                <a:latin typeface="Arimo"/>
              </a:rPr>
              <a:t>Socialist Economy-</a:t>
            </a:r>
            <a:endParaRPr lang="en-IN" b="1" i="0">
              <a:effectLst/>
              <a:latin typeface="Arimo"/>
            </a:endParaRPr>
          </a:p>
          <a:p>
            <a:pPr fontAlgn="base"/>
            <a:r>
              <a:rPr lang="en-IN" b="0" i="0">
                <a:effectLst/>
                <a:latin typeface="Questrial"/>
              </a:rPr>
              <a:t>It is a specific way between capitalist planning and communist planning and also the resources are owned and regulated by the government (whether it is central or state).</a:t>
            </a:r>
            <a:endParaRPr lang="en-GB" b="0" i="0">
              <a:effectLst/>
              <a:latin typeface="Questrial"/>
            </a:endParaRPr>
          </a:p>
          <a:p>
            <a:pPr fontAlgn="base"/>
            <a:r>
              <a:rPr lang="en-IN" b="1" i="0">
                <a:effectLst/>
                <a:latin typeface="Arimo"/>
              </a:rPr>
              <a:t>(C) </a:t>
            </a:r>
            <a:r>
              <a:rPr lang="en-IN" b="1" i="0" u="sng">
                <a:effectLst/>
                <a:latin typeface="Arimo"/>
              </a:rPr>
              <a:t>Communist Planning-</a:t>
            </a:r>
            <a:endParaRPr lang="en-IN" b="1" i="0">
              <a:effectLst/>
              <a:latin typeface="Arimo"/>
            </a:endParaRPr>
          </a:p>
          <a:p>
            <a:pPr fontAlgn="base"/>
            <a:r>
              <a:rPr lang="en-IN" b="0" i="0">
                <a:effectLst/>
                <a:latin typeface="Questrial"/>
              </a:rPr>
              <a:t>This </a:t>
            </a:r>
            <a:r>
              <a:rPr lang="en-IN" b="1" i="0">
                <a:effectLst/>
                <a:latin typeface="Questrial"/>
              </a:rPr>
              <a:t>types of economic planning</a:t>
            </a:r>
            <a:r>
              <a:rPr lang="en-IN" b="0" i="0">
                <a:effectLst/>
                <a:latin typeface="Questrial"/>
              </a:rPr>
              <a:t> are adopted by the communist countries. All the resources are owned, managed, and regulated by the government.</a:t>
            </a:r>
          </a:p>
          <a:p>
            <a:pPr fontAlgn="base"/>
            <a:r>
              <a:rPr lang="en-IN" b="1" i="0">
                <a:effectLst/>
                <a:latin typeface="Arimo"/>
              </a:rPr>
              <a:t>(D) </a:t>
            </a:r>
            <a:r>
              <a:rPr lang="en-IN" b="1" i="0" u="sng">
                <a:effectLst/>
                <a:latin typeface="Arimo"/>
              </a:rPr>
              <a:t>Fascist Planning-</a:t>
            </a:r>
            <a:endParaRPr lang="en-IN" b="1" i="0">
              <a:effectLst/>
              <a:latin typeface="Arimo"/>
            </a:endParaRPr>
          </a:p>
          <a:p>
            <a:pPr fontAlgn="base"/>
            <a:r>
              <a:rPr lang="en-IN" b="0" i="0">
                <a:effectLst/>
                <a:latin typeface="Questrial"/>
              </a:rPr>
              <a:t>The planning is regulated, directed, and controlled by the individual. An individual is the head of the state to take efficient and important decisions.</a:t>
            </a:r>
          </a:p>
          <a:p>
            <a:endParaRPr lang="en-US"/>
          </a:p>
        </p:txBody>
      </p:sp>
    </p:spTree>
    <p:extLst>
      <p:ext uri="{BB962C8B-B14F-4D97-AF65-F5344CB8AC3E}">
        <p14:creationId xmlns:p14="http://schemas.microsoft.com/office/powerpoint/2010/main" val="1714258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EFE6B-69E3-7E4E-97B6-563A46DCF041}"/>
              </a:ext>
            </a:extLst>
          </p:cNvPr>
          <p:cNvSpPr>
            <a:spLocks noGrp="1"/>
          </p:cNvSpPr>
          <p:nvPr>
            <p:ph type="title"/>
          </p:nvPr>
        </p:nvSpPr>
        <p:spPr/>
        <p:txBody>
          <a:bodyPr/>
          <a:lstStyle/>
          <a:p>
            <a:r>
              <a:rPr lang="en-GB"/>
              <a:t>TYPES OF ECONOMIC PLANNING</a:t>
            </a:r>
            <a:endParaRPr lang="en-US"/>
          </a:p>
        </p:txBody>
      </p:sp>
      <p:sp>
        <p:nvSpPr>
          <p:cNvPr id="3" name="Content Placeholder 2">
            <a:extLst>
              <a:ext uri="{FF2B5EF4-FFF2-40B4-BE49-F238E27FC236}">
                <a16:creationId xmlns:a16="http://schemas.microsoft.com/office/drawing/2014/main" id="{D2CA9BAD-DB5E-604E-B925-9131E6352A86}"/>
              </a:ext>
            </a:extLst>
          </p:cNvPr>
          <p:cNvSpPr>
            <a:spLocks noGrp="1"/>
          </p:cNvSpPr>
          <p:nvPr>
            <p:ph idx="1"/>
          </p:nvPr>
        </p:nvSpPr>
        <p:spPr/>
        <p:txBody>
          <a:bodyPr>
            <a:normAutofit fontScale="70000" lnSpcReduction="20000"/>
          </a:bodyPr>
          <a:lstStyle/>
          <a:p>
            <a:pPr fontAlgn="base"/>
            <a:r>
              <a:rPr lang="en-IN" b="1" i="0" u="sng">
                <a:effectLst/>
                <a:latin typeface="Arimo"/>
              </a:rPr>
              <a:t>On the basis of other factors-</a:t>
            </a:r>
            <a:endParaRPr lang="en-IN" b="1" i="0">
              <a:effectLst/>
              <a:latin typeface="Arimo"/>
            </a:endParaRPr>
          </a:p>
          <a:p>
            <a:pPr fontAlgn="base"/>
            <a:r>
              <a:rPr lang="en-IN" b="1" i="0">
                <a:effectLst/>
                <a:latin typeface="Arimo"/>
              </a:rPr>
              <a:t>(A) </a:t>
            </a:r>
            <a:r>
              <a:rPr lang="en-IN" b="1" i="0" u="sng">
                <a:effectLst/>
                <a:latin typeface="Arimo"/>
              </a:rPr>
              <a:t>General &amp; Partial Planning-</a:t>
            </a:r>
            <a:endParaRPr lang="en-IN" b="1" i="0">
              <a:effectLst/>
              <a:latin typeface="Arimo"/>
            </a:endParaRPr>
          </a:p>
          <a:p>
            <a:pPr fontAlgn="base"/>
            <a:r>
              <a:rPr lang="en-IN" b="0" i="0">
                <a:effectLst/>
                <a:latin typeface="Questrial"/>
              </a:rPr>
              <a:t>It is planning for the economy as a whole and economic planning for a particular part of the economy is called partial planning.</a:t>
            </a:r>
          </a:p>
          <a:p>
            <a:pPr fontAlgn="base"/>
            <a:r>
              <a:rPr lang="en-IN" b="1" i="0">
                <a:effectLst/>
                <a:latin typeface="Arimo"/>
              </a:rPr>
              <a:t>(B) </a:t>
            </a:r>
            <a:r>
              <a:rPr lang="en-IN" b="1" i="0" u="sng">
                <a:effectLst/>
                <a:latin typeface="Arimo"/>
              </a:rPr>
              <a:t>Regional, National, &amp; International-</a:t>
            </a:r>
            <a:endParaRPr lang="en-IN" b="1" i="0">
              <a:effectLst/>
              <a:latin typeface="Arimo"/>
            </a:endParaRPr>
          </a:p>
          <a:p>
            <a:pPr fontAlgn="base"/>
            <a:r>
              <a:rPr lang="en-IN" b="0" i="0">
                <a:effectLst/>
                <a:latin typeface="Questrial"/>
              </a:rPr>
              <a:t>When the economic plan is drafted for a regional level is called Regional Planning. Similarly, the economic plan drafted for a national level is called as national planning and finally, an economic plan which is crossing the boundary of countries it is called international planning.</a:t>
            </a:r>
          </a:p>
          <a:p>
            <a:pPr fontAlgn="base"/>
            <a:r>
              <a:rPr lang="en-IN" b="1" i="0">
                <a:effectLst/>
                <a:latin typeface="Arimo"/>
              </a:rPr>
              <a:t>(C) </a:t>
            </a:r>
            <a:r>
              <a:rPr lang="en-IN" b="1" i="0" u="sng">
                <a:effectLst/>
                <a:latin typeface="Arimo"/>
              </a:rPr>
              <a:t>Centralized &amp; Decentralized-</a:t>
            </a:r>
            <a:endParaRPr lang="en-IN" b="1" i="0">
              <a:effectLst/>
              <a:latin typeface="Arimo"/>
            </a:endParaRPr>
          </a:p>
          <a:p>
            <a:pPr fontAlgn="base"/>
            <a:r>
              <a:rPr lang="en-IN" b="0" i="0">
                <a:effectLst/>
                <a:latin typeface="Questrial"/>
              </a:rPr>
              <a:t>The economic plan drafted by a central or head authority is known as centralized planning. While planning done by regional authority it is known as decentralized planning.</a:t>
            </a:r>
          </a:p>
          <a:p>
            <a:endParaRPr lang="en-US"/>
          </a:p>
        </p:txBody>
      </p:sp>
    </p:spTree>
    <p:extLst>
      <p:ext uri="{BB962C8B-B14F-4D97-AF65-F5344CB8AC3E}">
        <p14:creationId xmlns:p14="http://schemas.microsoft.com/office/powerpoint/2010/main" val="1686858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Madison</vt:lpstr>
      <vt:lpstr>SUBJECT: BUSINESS ENVIRONMENT DEPARTMENT: COMMERCE &amp; MANAGEMENT COLLEGE: I.B( P.G) COLLEGE, PANIPAT UNIVERSITY: KURUKSHETRA UNIVERSITY, KURUKSHETRA FROM: PROF.RIYA</vt:lpstr>
      <vt:lpstr>INTRODUCTION</vt:lpstr>
      <vt:lpstr>DEFINITION</vt:lpstr>
      <vt:lpstr>FEATURES OF ECONOMIC PLANNING</vt:lpstr>
      <vt:lpstr>ESSENTIAL OF ECONOMIC PLANNING</vt:lpstr>
      <vt:lpstr>ESSENTIAL OF ECONOMIC PLANNING</vt:lpstr>
      <vt:lpstr>MAIN TYPES OF ECONOMIC PLANNING ON THE BASIS OF TIME </vt:lpstr>
      <vt:lpstr>TYPES OF ECONOMIC PLANNING ON THE BASIS OF FORM </vt:lpstr>
      <vt:lpstr>TYPES OF ECONOMIC PLANNING</vt:lpstr>
      <vt:lpstr>OBJECTIVES OF ECONOMIC PLANNING</vt:lpstr>
      <vt:lpstr>OBJECTIVES OF ECONOMIC PLANNING</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BUSINESS ENVIRONMENT DEPARTMENT: COMMERCE &amp; MANAGEMENT COLLEGE: I.B( P.G) COLLEGE, PANIPAT UNIVERSITY: KURUKSHETRA UNIVERSITY, KURUKSHETRA</dc:title>
  <dc:creator>Unknown User</dc:creator>
  <cp:lastModifiedBy>919306874780</cp:lastModifiedBy>
  <cp:revision>6</cp:revision>
  <dcterms:created xsi:type="dcterms:W3CDTF">2020-04-04T15:49:23Z</dcterms:created>
  <dcterms:modified xsi:type="dcterms:W3CDTF">2020-04-17T17:17:08Z</dcterms:modified>
</cp:coreProperties>
</file>