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AFA892E-AAEE-43FB-B485-1999738069C7}" type="datetimeFigureOut">
              <a:rPr lang="en-IN" smtClean="0"/>
              <a:t>18-04-2020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98AF768-6350-473D-AF2F-011266BF3EB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A892E-AAEE-43FB-B485-1999738069C7}" type="datetimeFigureOut">
              <a:rPr lang="en-IN" smtClean="0"/>
              <a:t>18-04-2020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F768-6350-473D-AF2F-011266BF3EB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A892E-AAEE-43FB-B485-1999738069C7}" type="datetimeFigureOut">
              <a:rPr lang="en-IN" smtClean="0"/>
              <a:t>18-04-2020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F768-6350-473D-AF2F-011266BF3EB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AFA892E-AAEE-43FB-B485-1999738069C7}" type="datetimeFigureOut">
              <a:rPr lang="en-IN" smtClean="0"/>
              <a:t>18-04-2020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F768-6350-473D-AF2F-011266BF3EB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AFA892E-AAEE-43FB-B485-1999738069C7}" type="datetimeFigureOut">
              <a:rPr lang="en-IN" smtClean="0"/>
              <a:t>18-04-2020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98AF768-6350-473D-AF2F-011266BF3EBE}" type="slidenum">
              <a:rPr lang="en-IN" smtClean="0"/>
              <a:t>‹#›</a:t>
            </a:fld>
            <a:endParaRPr lang="en-IN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AFA892E-AAEE-43FB-B485-1999738069C7}" type="datetimeFigureOut">
              <a:rPr lang="en-IN" smtClean="0"/>
              <a:t>18-04-2020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98AF768-6350-473D-AF2F-011266BF3EB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AFA892E-AAEE-43FB-B485-1999738069C7}" type="datetimeFigureOut">
              <a:rPr lang="en-IN" smtClean="0"/>
              <a:t>18-04-2020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98AF768-6350-473D-AF2F-011266BF3EBE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A892E-AAEE-43FB-B485-1999738069C7}" type="datetimeFigureOut">
              <a:rPr lang="en-IN" smtClean="0"/>
              <a:t>18-04-2020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F768-6350-473D-AF2F-011266BF3EB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AFA892E-AAEE-43FB-B485-1999738069C7}" type="datetimeFigureOut">
              <a:rPr lang="en-IN" smtClean="0"/>
              <a:t>18-04-2020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98AF768-6350-473D-AF2F-011266BF3EB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AFA892E-AAEE-43FB-B485-1999738069C7}" type="datetimeFigureOut">
              <a:rPr lang="en-IN" smtClean="0"/>
              <a:t>18-04-2020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98AF768-6350-473D-AF2F-011266BF3EBE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AFA892E-AAEE-43FB-B485-1999738069C7}" type="datetimeFigureOut">
              <a:rPr lang="en-IN" smtClean="0"/>
              <a:t>18-04-2020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98AF768-6350-473D-AF2F-011266BF3EBE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AFA892E-AAEE-43FB-B485-1999738069C7}" type="datetimeFigureOut">
              <a:rPr lang="en-IN" smtClean="0"/>
              <a:t>18-04-2020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98AF768-6350-473D-AF2F-011266BF3EBE}" type="slidenum">
              <a:rPr lang="en-IN" smtClean="0"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476673"/>
            <a:ext cx="8135912" cy="1296143"/>
          </a:xfrm>
        </p:spPr>
        <p:txBody>
          <a:bodyPr>
            <a:normAutofit/>
          </a:bodyPr>
          <a:lstStyle/>
          <a:p>
            <a:r>
              <a:rPr lang="en-US" sz="5400" dirty="0"/>
              <a:t>BRANCH ACCOUNTS</a:t>
            </a:r>
            <a:endParaRPr lang="en-IN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en-US" dirty="0"/>
              <a:t>Subject:- Financial accounting</a:t>
            </a:r>
          </a:p>
          <a:p>
            <a:pPr algn="l"/>
            <a:r>
              <a:rPr lang="en-US" dirty="0"/>
              <a:t>Class:-B.com 1st(</a:t>
            </a:r>
            <a:r>
              <a:rPr lang="en-US" dirty="0" err="1"/>
              <a:t>sem</a:t>
            </a:r>
            <a:r>
              <a:rPr lang="en-US" dirty="0"/>
              <a:t> 2)</a:t>
            </a:r>
          </a:p>
          <a:p>
            <a:pPr algn="l"/>
            <a:r>
              <a:rPr lang="en-US" dirty="0"/>
              <a:t>College:-IB(PG)</a:t>
            </a:r>
            <a:r>
              <a:rPr lang="en-US" dirty="0" err="1"/>
              <a:t>College,Panipat</a:t>
            </a:r>
            <a:endParaRPr lang="en-US" dirty="0"/>
          </a:p>
          <a:p>
            <a:pPr algn="l"/>
            <a:r>
              <a:rPr lang="en-US" dirty="0"/>
              <a:t>(Affiliated to </a:t>
            </a:r>
            <a:r>
              <a:rPr lang="en-US" dirty="0" err="1"/>
              <a:t>kurukshetra</a:t>
            </a:r>
            <a:r>
              <a:rPr lang="en-US" dirty="0"/>
              <a:t> university)</a:t>
            </a:r>
          </a:p>
          <a:p>
            <a:pPr algn="l"/>
            <a:r>
              <a:rPr lang="en-US" dirty="0"/>
              <a:t>Submitted by:- </a:t>
            </a:r>
            <a:r>
              <a:rPr lang="en-US" dirty="0" err="1"/>
              <a:t>Reeta</a:t>
            </a:r>
            <a:r>
              <a:rPr lang="en-US"/>
              <a:t> ( </a:t>
            </a:r>
            <a:r>
              <a:rPr lang="en-US" dirty="0"/>
              <a:t>Dept. of commerce)</a:t>
            </a:r>
          </a:p>
          <a:p>
            <a:pPr algn="l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05633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STOCK AND DEBTORS METHOD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 this  method following accounts will be opened:-</a:t>
            </a:r>
          </a:p>
          <a:p>
            <a:pPr marL="64008" indent="0">
              <a:buNone/>
            </a:pPr>
            <a:r>
              <a:rPr lang="en-US" dirty="0"/>
              <a:t>1.Branch stock Account</a:t>
            </a:r>
          </a:p>
          <a:p>
            <a:pPr marL="64008" indent="0">
              <a:buNone/>
            </a:pPr>
            <a:r>
              <a:rPr lang="en-US" dirty="0"/>
              <a:t>2.Branch Debtors Account</a:t>
            </a:r>
          </a:p>
          <a:p>
            <a:pPr marL="64008" indent="0">
              <a:buNone/>
            </a:pPr>
            <a:r>
              <a:rPr lang="en-US" dirty="0"/>
              <a:t>3.Branch Adjustment Account</a:t>
            </a:r>
          </a:p>
          <a:p>
            <a:pPr marL="64008" indent="0">
              <a:buNone/>
            </a:pPr>
            <a:r>
              <a:rPr lang="en-US" dirty="0"/>
              <a:t>4.Branch Expenses Account</a:t>
            </a:r>
          </a:p>
          <a:p>
            <a:pPr marL="64008" indent="0">
              <a:buNone/>
            </a:pPr>
            <a:r>
              <a:rPr lang="en-US" dirty="0"/>
              <a:t>5.Branch Profit &amp; Loss Account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34629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WHOLESALE BRANCH METHOD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order to ascertain the true profit at retail branches ,the head office charges the branches with wholesale price.</a:t>
            </a:r>
          </a:p>
          <a:p>
            <a:r>
              <a:rPr lang="en-US" dirty="0"/>
              <a:t>In head office trading account ,goods sent to branches are recorded at wholesale price .</a:t>
            </a:r>
          </a:p>
          <a:p>
            <a:r>
              <a:rPr lang="en-US" dirty="0"/>
              <a:t>Wholesale price is treated as cost price by the branch.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36936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INDEPENDENT BRANCHES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They are allowed to have their own </a:t>
            </a:r>
            <a:r>
              <a:rPr lang="en-US" dirty="0" err="1"/>
              <a:t>purchases,sales</a:t>
            </a:r>
            <a:r>
              <a:rPr lang="en-US" dirty="0"/>
              <a:t> and other transactions.</a:t>
            </a:r>
          </a:p>
          <a:p>
            <a:r>
              <a:rPr lang="en-US" dirty="0"/>
              <a:t>It keeps a complete set of double entry books.</a:t>
            </a:r>
          </a:p>
          <a:p>
            <a:r>
              <a:rPr lang="en-US" dirty="0"/>
              <a:t>These types of branches do not required to remit all daily cash to Head office.</a:t>
            </a:r>
          </a:p>
          <a:p>
            <a:r>
              <a:rPr lang="en-US" dirty="0"/>
              <a:t>These branches doesn’t limited to goods supplied by head office </a:t>
            </a:r>
            <a:r>
              <a:rPr lang="en-US" dirty="0" err="1"/>
              <a:t>only,these</a:t>
            </a:r>
            <a:r>
              <a:rPr lang="en-US" dirty="0"/>
              <a:t> trade in other goods also.</a:t>
            </a:r>
            <a:br>
              <a:rPr lang="en-US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10104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GOODS IN TRANSIT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head office sends goods to branch and such goods are not received by the branch till the end of the period ,the goods are known as “goods in transit”.</a:t>
            </a:r>
          </a:p>
          <a:p>
            <a:r>
              <a:rPr lang="en-US" dirty="0"/>
              <a:t>Entry:- </a:t>
            </a:r>
          </a:p>
          <a:p>
            <a:pPr marL="64008" indent="0" algn="ctr">
              <a:buNone/>
            </a:pPr>
            <a:r>
              <a:rPr lang="en-US" dirty="0"/>
              <a:t> Goods in transit                </a:t>
            </a:r>
            <a:r>
              <a:rPr lang="en-US" dirty="0" err="1"/>
              <a:t>Dr</a:t>
            </a:r>
            <a:endParaRPr lang="en-US" dirty="0"/>
          </a:p>
          <a:p>
            <a:pPr marL="64008" indent="0" algn="ctr">
              <a:buNone/>
            </a:pPr>
            <a:r>
              <a:rPr lang="en-US" dirty="0"/>
              <a:t>            To Branch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49197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CASH IN TRANSIT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cash is remitted by the branch ,but not yet received by the head </a:t>
            </a:r>
            <a:r>
              <a:rPr lang="en-US" dirty="0" err="1"/>
              <a:t>office.Hence,The</a:t>
            </a:r>
            <a:r>
              <a:rPr lang="en-US" dirty="0"/>
              <a:t> branch account and head office show different balances.</a:t>
            </a:r>
          </a:p>
          <a:p>
            <a:r>
              <a:rPr lang="en-US" dirty="0"/>
              <a:t>ENTRY:-   Cash in Transit                   </a:t>
            </a:r>
            <a:r>
              <a:rPr lang="en-US" dirty="0" err="1"/>
              <a:t>Dr</a:t>
            </a:r>
            <a:endParaRPr lang="en-US" dirty="0"/>
          </a:p>
          <a:p>
            <a:pPr marL="64008" indent="0">
              <a:buNone/>
            </a:pPr>
            <a:r>
              <a:rPr lang="en-US" dirty="0"/>
              <a:t>        		                To Head office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09584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08920"/>
            <a:ext cx="8229600" cy="1399032"/>
          </a:xfrm>
        </p:spPr>
        <p:txBody>
          <a:bodyPr>
            <a:noAutofit/>
          </a:bodyPr>
          <a:lstStyle/>
          <a:p>
            <a:pPr algn="ctr"/>
            <a:r>
              <a:rPr lang="en-US" sz="9600" dirty="0"/>
              <a:t>THANK- YOU</a:t>
            </a:r>
            <a:endParaRPr lang="en-IN" sz="9600" dirty="0"/>
          </a:p>
        </p:txBody>
      </p:sp>
    </p:spTree>
    <p:extLst>
      <p:ext uri="{BB962C8B-B14F-4D97-AF65-F5344CB8AC3E}">
        <p14:creationId xmlns:p14="http://schemas.microsoft.com/office/powerpoint/2010/main" val="15154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MEANING OF BRANCH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aim of every business is to grow and increase its sales so as to earn more and more </a:t>
            </a:r>
            <a:r>
              <a:rPr lang="en-US" dirty="0" err="1"/>
              <a:t>profits.To</a:t>
            </a:r>
            <a:r>
              <a:rPr lang="en-US" dirty="0"/>
              <a:t> achieve objective the strategy is to make market its products over a large </a:t>
            </a:r>
            <a:r>
              <a:rPr lang="en-US" dirty="0" err="1"/>
              <a:t>territory,which</a:t>
            </a:r>
            <a:r>
              <a:rPr lang="en-US" dirty="0"/>
              <a:t> is only possible only if the </a:t>
            </a:r>
            <a:r>
              <a:rPr lang="en-US" dirty="0" err="1"/>
              <a:t>bussiness</a:t>
            </a:r>
            <a:r>
              <a:rPr lang="en-US" dirty="0"/>
              <a:t> decide to split its business into certain </a:t>
            </a:r>
            <a:r>
              <a:rPr lang="en-US" dirty="0" err="1"/>
              <a:t>divisions.These</a:t>
            </a:r>
            <a:r>
              <a:rPr lang="en-US" dirty="0"/>
              <a:t> are called “Branches”.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41588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MEANING OF BRANCH ACCOUNTING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86000"/>
            <a:ext cx="8229600" cy="4572000"/>
          </a:xfrm>
        </p:spPr>
        <p:txBody>
          <a:bodyPr/>
          <a:lstStyle/>
          <a:p>
            <a:r>
              <a:rPr lang="en-US" dirty="0"/>
              <a:t>Branch accounting is a system of book-keeping in which separate accounts are maintained for each branch or operating location of an organization.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41402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OBJECTIVES OF BRANCH ACCOUNTING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ascertain the profit or loss of each branch .</a:t>
            </a:r>
          </a:p>
          <a:p>
            <a:r>
              <a:rPr lang="en-US" dirty="0"/>
              <a:t>To exercise a proper degree of control on the operations.</a:t>
            </a:r>
          </a:p>
          <a:p>
            <a:r>
              <a:rPr lang="en-US" dirty="0"/>
              <a:t>To keep a proper record of goods supplied.</a:t>
            </a:r>
          </a:p>
          <a:p>
            <a:r>
              <a:rPr lang="en-US" dirty="0"/>
              <a:t>To coordinate the operations of various branches.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84412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BRANCHES</a:t>
            </a:r>
            <a:endParaRPr lang="en-IN" dirty="0"/>
          </a:p>
        </p:txBody>
      </p:sp>
      <p:pic>
        <p:nvPicPr>
          <p:cNvPr id="1026" name="Picture 2" descr="C:\Users\hp\Desktop\branch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1962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7782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DEPENDENT BRANCHES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branches sell only those goods which are supplied by the Head office .</a:t>
            </a:r>
          </a:p>
          <a:p>
            <a:r>
              <a:rPr lang="en-US" dirty="0"/>
              <a:t>All expenses of regular nature are paid directly by the head office.</a:t>
            </a:r>
          </a:p>
          <a:p>
            <a:r>
              <a:rPr lang="en-US" dirty="0"/>
              <a:t>Such branches are instructed to deposit the amount of cash sales and collection from debtors to the credit of head office.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2089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METHODS OF RECORDING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en-US" dirty="0"/>
              <a:t>1.Debtors or direct  method</a:t>
            </a:r>
          </a:p>
          <a:p>
            <a:pPr marL="64008" indent="0">
              <a:buNone/>
            </a:pPr>
            <a:r>
              <a:rPr lang="en-US" dirty="0"/>
              <a:t>2.Final  Accounts method</a:t>
            </a:r>
          </a:p>
          <a:p>
            <a:pPr marL="64008" indent="0">
              <a:buNone/>
            </a:pPr>
            <a:r>
              <a:rPr lang="en-US" dirty="0"/>
              <a:t>3. Stock and debtors method</a:t>
            </a:r>
          </a:p>
          <a:p>
            <a:pPr marL="64008" indent="0">
              <a:buNone/>
            </a:pPr>
            <a:r>
              <a:rPr lang="en-US" dirty="0"/>
              <a:t>4.Wholesale branch method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66971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DEBTORS OR DIRECT METHOD</a:t>
            </a:r>
            <a:endParaRPr lang="en-IN" dirty="0"/>
          </a:p>
        </p:txBody>
      </p:sp>
      <p:pic>
        <p:nvPicPr>
          <p:cNvPr id="2050" name="Picture 2" descr="C:\Users\hp\Desktop\unnamed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72816"/>
            <a:ext cx="7920880" cy="506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922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FINAL ACCOUNTS METHOD</a:t>
            </a:r>
            <a:endParaRPr lang="en-IN" dirty="0"/>
          </a:p>
        </p:txBody>
      </p:sp>
      <p:pic>
        <p:nvPicPr>
          <p:cNvPr id="3075" name="Picture 3" descr="C:\Users\hp\Desktop\unnamed (1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44824"/>
            <a:ext cx="7704856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07596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105</TotalTime>
  <Words>458</Words>
  <Application>Microsoft Office PowerPoint</Application>
  <PresentationFormat>On-screen Show (4:3)</PresentationFormat>
  <Paragraphs>53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Verve</vt:lpstr>
      <vt:lpstr>BRANCH ACCOUNTS</vt:lpstr>
      <vt:lpstr>MEANING OF BRANCH</vt:lpstr>
      <vt:lpstr>MEANING OF BRANCH ACCOUNTING</vt:lpstr>
      <vt:lpstr>OBJECTIVES OF BRANCH ACCOUNTING</vt:lpstr>
      <vt:lpstr>TYPES OF BRANCHES</vt:lpstr>
      <vt:lpstr>DEPENDENT BRANCHES</vt:lpstr>
      <vt:lpstr>METHODS OF RECORDING</vt:lpstr>
      <vt:lpstr>DEBTORS OR DIRECT METHOD</vt:lpstr>
      <vt:lpstr>FINAL ACCOUNTS METHOD</vt:lpstr>
      <vt:lpstr>STOCK AND DEBTORS METHOD</vt:lpstr>
      <vt:lpstr>WHOLESALE BRANCH METHOD</vt:lpstr>
      <vt:lpstr>INDEPENDENT BRANCHES</vt:lpstr>
      <vt:lpstr>GOODS IN TRANSIT</vt:lpstr>
      <vt:lpstr>CASH IN TRANSIT</vt:lpstr>
      <vt:lpstr>THANK-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BRANCH ACCOUNTS</dc:title>
  <dc:creator>hp</dc:creator>
  <cp:lastModifiedBy>Unknown User</cp:lastModifiedBy>
  <cp:revision>13</cp:revision>
  <dcterms:created xsi:type="dcterms:W3CDTF">2020-04-04T10:27:46Z</dcterms:created>
  <dcterms:modified xsi:type="dcterms:W3CDTF">2020-04-18T06:31:31Z</dcterms:modified>
</cp:coreProperties>
</file>