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5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586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0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104858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9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3145729" name="Straight Connector 11"/>
            <p:cNvCxnSpPr>
              <a:cxnSpLocks/>
            </p:cNvCxnSpPr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15000">
                    <a:schemeClr val="accent1">
                      <a:shade val="40000"/>
                      <a:satMod val="110000"/>
                    </a:schemeClr>
                  </a:gs>
                  <a:gs pos="45000">
                    <a:schemeClr val="accent1">
                      <a:tint val="7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859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1BE43C-65F7-442B-B5E4-DCE259ACCCC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048591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92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6C7EAD-EFD5-4646-BCA3-A989D4EF5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65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5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E43C-65F7-442B-B5E4-DCE259ACCCC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04865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7EAD-EFD5-4646-BCA3-A989D4EF5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62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E43C-65F7-442B-B5E4-DCE259ACCCC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0486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7EAD-EFD5-4646-BCA3-A989D4EF5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E43C-65F7-442B-B5E4-DCE259ACCCC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7EAD-EFD5-4646-BCA3-A989D4EF5A5C}" type="slidenum">
              <a:rPr lang="en-US" smtClean="0"/>
              <a:t>‹#›</a:t>
            </a:fld>
            <a:endParaRPr lang="en-US"/>
          </a:p>
        </p:txBody>
      </p:sp>
      <p:sp>
        <p:nvSpPr>
          <p:cNvPr id="1048599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648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6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E43C-65F7-442B-B5E4-DCE259ACCCC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0486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7EAD-EFD5-4646-BCA3-A989D4EF5A5C}" type="slidenum">
              <a:rPr lang="en-US" smtClean="0"/>
              <a:t>‹#›</a:t>
            </a:fld>
            <a:endParaRPr lang="en-US"/>
          </a:p>
        </p:txBody>
      </p:sp>
      <p:sp>
        <p:nvSpPr>
          <p:cNvPr id="1048652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048653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1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E43C-65F7-442B-B5E4-DCE259ACCCC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0486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7EAD-EFD5-4646-BCA3-A989D4EF5A5C}" type="slidenum">
              <a:rPr lang="en-US" smtClean="0"/>
              <a:t>‹#›</a:t>
            </a:fld>
            <a:endParaRPr lang="en-US"/>
          </a:p>
        </p:txBody>
      </p:sp>
      <p:sp>
        <p:nvSpPr>
          <p:cNvPr id="1048615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617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618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619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20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2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E43C-65F7-442B-B5E4-DCE259ACCCC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04862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7EAD-EFD5-4646-BCA3-A989D4EF5A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E43C-65F7-442B-B5E4-DCE259ACCCC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0486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7EAD-EFD5-4646-BCA3-A989D4EF5A5C}" type="slidenum">
              <a:rPr lang="en-US" smtClean="0"/>
              <a:t>‹#›</a:t>
            </a:fld>
            <a:endParaRPr lang="en-US"/>
          </a:p>
        </p:txBody>
      </p:sp>
      <p:sp>
        <p:nvSpPr>
          <p:cNvPr id="1048627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E43C-65F7-442B-B5E4-DCE259ACCCC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0486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7EAD-EFD5-4646-BCA3-A989D4EF5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660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661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F1BE43C-65F7-442B-B5E4-DCE259ACCCC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7EAD-EFD5-4646-BCA3-A989D4EF5A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637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1BE43C-65F7-442B-B5E4-DCE259ACCCC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6C7EAD-EFD5-4646-BCA3-A989D4EF5A5C}" type="slidenum">
              <a:rPr lang="en-US" smtClean="0"/>
              <a:t>‹#›</a:t>
            </a:fld>
            <a:endParaRPr lang="en-US"/>
          </a:p>
        </p:txBody>
      </p:sp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642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43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44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3145730" name="Straight Connector 10"/>
          <p:cNvCxnSpPr>
            <a:cxnSpLocks/>
          </p:cNvCxnSpPr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645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048646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77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78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3145728" name="Straight Connector 14"/>
          <p:cNvCxnSpPr>
            <a:cxnSpLocks/>
          </p:cNvCxnSpPr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57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58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48581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5F1BE43C-65F7-442B-B5E4-DCE259ACCCC3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104858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583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C6C7EAD-EFD5-4646-BCA3-A989D4EF5A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381000" y="476673"/>
            <a:ext cx="8458200" cy="2592287"/>
          </a:xfrm>
        </p:spPr>
        <p:txBody>
          <a:bodyPr>
            <a:normAutofit fontScale="90000"/>
          </a:bodyPr>
          <a:lstStyle/>
          <a:p>
            <a:r>
              <a:rPr lang="en-IN" sz="5300" b="1" dirty="0"/>
              <a:t>I.B.(PG) COLLEGE , PANIPAT</a:t>
            </a:r>
            <a:br>
              <a:rPr lang="en-IN" dirty="0"/>
            </a:br>
            <a:r>
              <a:rPr lang="en-IN" sz="3200" b="1" dirty="0"/>
              <a:t>AFFILIATED TO KURUKSHETRA UNIVERSITY,</a:t>
            </a:r>
            <a:br>
              <a:rPr lang="en-IN" sz="3200" b="1" dirty="0"/>
            </a:br>
            <a:r>
              <a:rPr lang="en-IN" sz="3200" b="1" dirty="0"/>
              <a:t>         KURUKSHETRA</a:t>
            </a:r>
            <a:br>
              <a:rPr lang="en-IN" dirty="0"/>
            </a:br>
            <a:r>
              <a:rPr lang="en-IN" b="1" dirty="0">
                <a:solidFill>
                  <a:srgbClr val="C00000"/>
                </a:solidFill>
              </a:rPr>
              <a:t>COMMERCE DEPARTMENT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3168352"/>
          </a:xfrm>
        </p:spPr>
        <p:txBody>
          <a:bodyPr>
            <a:normAutofit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SUBJECT </a:t>
            </a:r>
            <a:r>
              <a:rPr lang="en-IN" b="1" dirty="0">
                <a:solidFill>
                  <a:schemeClr val="tx1"/>
                </a:solidFill>
              </a:rPr>
              <a:t>: BUSINESS  ENVIRONMENT</a:t>
            </a:r>
          </a:p>
          <a:p>
            <a:r>
              <a:rPr lang="en-IN" b="1" dirty="0">
                <a:solidFill>
                  <a:schemeClr val="tx1"/>
                </a:solidFill>
              </a:rPr>
              <a:t>OF </a:t>
            </a:r>
            <a:r>
              <a:rPr lang="en-US" b="1" dirty="0">
                <a:solidFill>
                  <a:schemeClr val="tx1"/>
                </a:solidFill>
              </a:rPr>
              <a:t>HARYANA </a:t>
            </a:r>
            <a:endParaRPr lang="zh-CN" altLang="en-US"/>
          </a:p>
          <a:p>
            <a:r>
              <a:rPr lang="en-US" b="1" dirty="0">
                <a:solidFill>
                  <a:schemeClr val="tx1"/>
                </a:solidFill>
              </a:rPr>
              <a:t>Submitted By :Ritika jatana </a:t>
            </a:r>
            <a:r>
              <a:rPr lang="en-IN" b="1" dirty="0">
                <a:solidFill>
                  <a:schemeClr val="tx1"/>
                </a:solidFill>
              </a:rPr>
              <a:t>                       </a:t>
            </a:r>
            <a:endParaRPr lang="zh-CN" altLang="en-US"/>
          </a:p>
          <a:p>
            <a:r>
              <a:rPr lang="en-IN" b="1" dirty="0">
                <a:solidFill>
                  <a:srgbClr val="FF0000"/>
                </a:solidFill>
              </a:rPr>
              <a:t>CLASS</a:t>
            </a:r>
            <a:r>
              <a:rPr lang="en-IN" b="1" dirty="0">
                <a:solidFill>
                  <a:schemeClr val="tx1"/>
                </a:solidFill>
              </a:rPr>
              <a:t> : B.COM 1</a:t>
            </a:r>
            <a:r>
              <a:rPr lang="en-IN" b="1" baseline="30000" dirty="0">
                <a:solidFill>
                  <a:schemeClr val="tx1"/>
                </a:solidFill>
              </a:rPr>
              <a:t>ST</a:t>
            </a:r>
            <a:r>
              <a:rPr lang="en-IN" b="1" dirty="0">
                <a:solidFill>
                  <a:schemeClr val="tx1"/>
                </a:solidFill>
              </a:rPr>
              <a:t> YEAR [ 2 SEM ]</a:t>
            </a:r>
          </a:p>
          <a:p>
            <a:r>
              <a:rPr lang="en-IN" b="1" dirty="0">
                <a:solidFill>
                  <a:srgbClr val="FF0000"/>
                </a:solidFill>
              </a:rPr>
              <a:t>TOPIC </a:t>
            </a:r>
            <a:r>
              <a:rPr lang="en-IN" b="1" dirty="0">
                <a:solidFill>
                  <a:schemeClr val="tx1"/>
                </a:solidFill>
              </a:rPr>
              <a:t>: GROWTH OF MNCs IN </a:t>
            </a:r>
            <a:r>
              <a:rPr lang="en-US" b="1" dirty="0">
                <a:solidFill>
                  <a:schemeClr val="tx1"/>
                </a:solidFill>
              </a:rPr>
              <a:t>HARYANA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>
          <a:xfrm>
            <a:off x="457200" y="1096144"/>
            <a:ext cx="8229600" cy="50691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IN" sz="1400" b="1" dirty="0"/>
              <a:t>Economic liberalization that swept across the world has very significantly changed the environment for foreign investment in Haryana. It has attracted number of MNCs in Haryana for investment.</a:t>
            </a:r>
          </a:p>
          <a:p>
            <a:pPr>
              <a:lnSpc>
                <a:spcPct val="150000"/>
              </a:lnSpc>
              <a:buNone/>
            </a:pPr>
            <a:r>
              <a:rPr lang="en-IN" sz="1400" b="1" dirty="0"/>
              <a:t>History of multi national corporations is very old. The East India company, The Royal Africa Company, And  </a:t>
            </a:r>
            <a:r>
              <a:rPr lang="en-IN" sz="1400" b="1" dirty="0" err="1"/>
              <a:t>Hindson</a:t>
            </a:r>
            <a:r>
              <a:rPr lang="en-IN" sz="1400" b="1" dirty="0"/>
              <a:t>  Bay Company are some of the examples of MNCs in the mercantilist age.</a:t>
            </a:r>
          </a:p>
          <a:p>
            <a:pPr>
              <a:lnSpc>
                <a:spcPct val="150000"/>
              </a:lnSpc>
              <a:buNone/>
            </a:pPr>
            <a:r>
              <a:rPr lang="en-IN" sz="1400" b="1" dirty="0"/>
              <a:t>   Multinational Corporations (MNCs) are giant industrial organisations with their headquarter located in one country, extending their industrial and marketing operations in several other countries through a networking of their branches. MNCs are also known by other names, like Transnational corporations, Global Corporations and International Corporations etc.</a:t>
            </a:r>
          </a:p>
          <a:p>
            <a:pPr>
              <a:buNone/>
            </a:pPr>
            <a:r>
              <a:rPr lang="en-IN" sz="1400" b="1" dirty="0"/>
              <a:t>    SOME FEATURES OF MNCs :</a:t>
            </a:r>
          </a:p>
          <a:p>
            <a:pPr>
              <a:buFont typeface="Wingdings" pitchFamily="2" charset="2"/>
              <a:buChar char="q"/>
            </a:pPr>
            <a:r>
              <a:rPr lang="en-IN" sz="1400" b="1" dirty="0"/>
              <a:t>International operations </a:t>
            </a:r>
          </a:p>
          <a:p>
            <a:pPr>
              <a:buFont typeface="Wingdings" pitchFamily="2" charset="2"/>
              <a:buChar char="q"/>
            </a:pPr>
            <a:r>
              <a:rPr lang="en-IN" sz="1400" b="1" dirty="0"/>
              <a:t>Create maximum operation </a:t>
            </a:r>
          </a:p>
          <a:p>
            <a:pPr>
              <a:buFont typeface="Wingdings" pitchFamily="2" charset="2"/>
              <a:buChar char="q"/>
            </a:pPr>
            <a:r>
              <a:rPr lang="en-IN" sz="1400" b="1" dirty="0"/>
              <a:t>Advanced technology </a:t>
            </a:r>
          </a:p>
          <a:p>
            <a:pPr>
              <a:buFont typeface="Wingdings" pitchFamily="2" charset="2"/>
              <a:buChar char="q"/>
            </a:pPr>
            <a:r>
              <a:rPr lang="en-IN" sz="1400" b="1" dirty="0"/>
              <a:t>Profit motive</a:t>
            </a:r>
          </a:p>
          <a:p>
            <a:pPr>
              <a:buFont typeface="Wingdings" pitchFamily="2" charset="2"/>
              <a:buChar char="q"/>
            </a:pPr>
            <a:r>
              <a:rPr lang="en-IN" sz="1400" b="1" dirty="0"/>
              <a:t>Multinational management</a:t>
            </a:r>
          </a:p>
          <a:p>
            <a:pPr>
              <a:buFont typeface="Wingdings" pitchFamily="2" charset="2"/>
              <a:buChar char="q"/>
            </a:pPr>
            <a:endParaRPr lang="en-IN" sz="1400" b="1" dirty="0"/>
          </a:p>
          <a:p>
            <a:pPr>
              <a:buNone/>
            </a:pPr>
            <a:r>
              <a:rPr lang="en-IN" sz="1400" b="1" dirty="0"/>
              <a:t>   </a:t>
            </a:r>
          </a:p>
          <a:p>
            <a:pPr>
              <a:lnSpc>
                <a:spcPct val="150000"/>
              </a:lnSpc>
              <a:buNone/>
            </a:pPr>
            <a:r>
              <a:rPr lang="en-IN" sz="1400" b="1" dirty="0"/>
              <a:t> </a:t>
            </a:r>
          </a:p>
          <a:p>
            <a:pPr>
              <a:buNone/>
            </a:pPr>
            <a:endParaRPr lang="en-IN" sz="1400" b="1" dirty="0"/>
          </a:p>
        </p:txBody>
      </p:sp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INTRODUCTION</a:t>
            </a:r>
            <a:endParaRPr lang="en-US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q"/>
            </a:pPr>
            <a:r>
              <a:rPr lang="en-IN" sz="1600" b="1" dirty="0"/>
              <a:t>INTERNATIONAL  IMAGE</a:t>
            </a:r>
            <a:r>
              <a:rPr lang="en-IN" sz="1400" dirty="0"/>
              <a:t> : </a:t>
            </a:r>
            <a:r>
              <a:rPr lang="en-IN" sz="1400" b="1" dirty="0"/>
              <a:t>Generally, the product of a company is solid in the market only when it has a good image. Due to the international image of MNCs, their products are being sold all over the world.</a:t>
            </a:r>
          </a:p>
          <a:p>
            <a:pPr>
              <a:lnSpc>
                <a:spcPct val="160000"/>
              </a:lnSpc>
              <a:buFont typeface="Wingdings" pitchFamily="2" charset="2"/>
              <a:buChar char="q"/>
            </a:pPr>
            <a:r>
              <a:rPr lang="en-IN" sz="1600" b="1" dirty="0"/>
              <a:t>EXPANSION OF MARKET TERRITORY</a:t>
            </a:r>
            <a:r>
              <a:rPr lang="en-IN" sz="1400" dirty="0"/>
              <a:t> : </a:t>
            </a:r>
            <a:r>
              <a:rPr lang="en-IN" sz="1400" b="1" dirty="0"/>
              <a:t>Rapid economic growth in a number of countries resulting in rising GDPs and per capita incomes contributed to the growing standards of living.</a:t>
            </a:r>
          </a:p>
          <a:p>
            <a:pPr>
              <a:lnSpc>
                <a:spcPct val="160000"/>
              </a:lnSpc>
              <a:buFont typeface="Wingdings" pitchFamily="2" charset="2"/>
              <a:buChar char="q"/>
            </a:pPr>
            <a:r>
              <a:rPr lang="en-IN" sz="1600" b="1" dirty="0"/>
              <a:t>MARKET SUPERIORITIES </a:t>
            </a:r>
            <a:r>
              <a:rPr lang="en-IN" sz="1400" dirty="0"/>
              <a:t>: </a:t>
            </a:r>
            <a:r>
              <a:rPr lang="en-IN" sz="1400" b="1" dirty="0"/>
              <a:t>A number of market superiorities can be observed in MNCs over the domestic companies.</a:t>
            </a:r>
          </a:p>
          <a:p>
            <a:pPr>
              <a:lnSpc>
                <a:spcPct val="160000"/>
              </a:lnSpc>
              <a:buFont typeface="Wingdings" pitchFamily="2" charset="2"/>
              <a:buChar char="q"/>
            </a:pPr>
            <a:r>
              <a:rPr lang="en-IN" sz="1600" b="1" dirty="0"/>
              <a:t>TECHNOLOGY SUPERIORITIES</a:t>
            </a:r>
            <a:r>
              <a:rPr lang="en-IN" sz="1400" dirty="0"/>
              <a:t> : </a:t>
            </a:r>
            <a:r>
              <a:rPr lang="en-IN" sz="1400" b="1" dirty="0"/>
              <a:t>MNCs are technologically prosperous on account of high and sustained spend on research and development.</a:t>
            </a:r>
          </a:p>
          <a:p>
            <a:pPr>
              <a:lnSpc>
                <a:spcPct val="160000"/>
              </a:lnSpc>
              <a:buFont typeface="Wingdings" pitchFamily="2" charset="2"/>
              <a:buChar char="q"/>
            </a:pPr>
            <a:r>
              <a:rPr lang="en-IN" sz="1600" b="1" dirty="0"/>
              <a:t>PRODUCT INNOVATION </a:t>
            </a:r>
            <a:r>
              <a:rPr lang="en-IN" sz="1400" dirty="0"/>
              <a:t>: </a:t>
            </a:r>
            <a:r>
              <a:rPr lang="en-IN" sz="1400" b="1" dirty="0"/>
              <a:t>Advanced research and development departments enables MNCs to develop new products and superior  design of their products.</a:t>
            </a:r>
            <a:endParaRPr lang="en-US" sz="1400" dirty="0"/>
          </a:p>
        </p:txBody>
      </p:sp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200" b="1" dirty="0"/>
              <a:t>REASONS FOR GROWTH OF MULTINATIONAL </a:t>
            </a:r>
            <a:br>
              <a:rPr lang="en-IN" sz="3200" b="1" dirty="0"/>
            </a:br>
            <a:r>
              <a:rPr lang="en-IN" sz="3200" b="1" dirty="0"/>
              <a:t>CORPORATIONS /ENTERPRISES IN HARYANA</a:t>
            </a:r>
            <a:endParaRPr lang="en-US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600" b="1" dirty="0"/>
              <a:t>GLOBALISATIONOF THE ECONOMY </a:t>
            </a:r>
            <a:r>
              <a:rPr lang="en-IN" sz="1400" b="1" dirty="0"/>
              <a:t>: The MNCs provides managerial skill, capital, computerised technology and other resources of world class.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600" b="1" dirty="0"/>
              <a:t>MARKETING OPPORTUNITY</a:t>
            </a:r>
            <a:r>
              <a:rPr lang="en-IN" sz="1400" b="1" dirty="0"/>
              <a:t> : Multinational company have big market available in different countries. They have the necessary  skill and expertise to sell their products at international level.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600" b="1" dirty="0"/>
              <a:t>INCREASE IN EMPLOYMENT </a:t>
            </a:r>
            <a:r>
              <a:rPr lang="en-IN" sz="1400" b="1" dirty="0"/>
              <a:t>: A multinational company requires a large number of skilled as well unskilled employees to operate its activities.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600" b="1" dirty="0"/>
              <a:t>RESEARCH AND DEVELOPMENT : </a:t>
            </a:r>
            <a:r>
              <a:rPr lang="en-IN" sz="1400" b="1" dirty="0"/>
              <a:t>The resources and experience of multinational companies in the field of research enable the host country to establish efficient research and development system.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600" b="1" dirty="0"/>
              <a:t>EFFICIENT MANAGEMENT :</a:t>
            </a:r>
            <a:r>
              <a:rPr lang="en-IN" sz="1400" b="1" dirty="0"/>
              <a:t> The success or failure of an organisation totally depends on its management system.</a:t>
            </a:r>
          </a:p>
        </p:txBody>
      </p:sp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ADVANTAGES OF MNCs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600" b="1" dirty="0"/>
              <a:t>OVERFLOW OF LARGE SUM OF MONEY :</a:t>
            </a:r>
            <a:r>
              <a:rPr lang="en-IN" sz="1400" b="1" dirty="0"/>
              <a:t> Every year, a large sum of money flows out of the country in terms of payments of dividends, profile, royalties, technical fees and interest to the foreign investors.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600" b="1" dirty="0"/>
              <a:t>HEAVY DAMAGE TO THE ECONOMY</a:t>
            </a:r>
            <a:r>
              <a:rPr lang="en-IN" sz="1400" b="1" dirty="0"/>
              <a:t> : MNCs inflict heavy damage to the economy of the host country through :</a:t>
            </a:r>
            <a:endParaRPr lang="en-US" sz="1400" b="1" dirty="0"/>
          </a:p>
          <a:p>
            <a:pPr lvl="1">
              <a:lnSpc>
                <a:spcPct val="150000"/>
              </a:lnSpc>
              <a:buSzPct val="99000"/>
              <a:buFont typeface="Wingdings" pitchFamily="2" charset="2"/>
              <a:buChar char="q"/>
            </a:pPr>
            <a:r>
              <a:rPr lang="en-US" sz="1400" b="1" dirty="0"/>
              <a:t>Suppression of domestic entrepreneurship.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400" b="1" dirty="0"/>
              <a:t>Extension of oligopolistic practices. 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600" b="1" dirty="0"/>
              <a:t>POLITICAL INTERFERANCE</a:t>
            </a:r>
            <a:r>
              <a:rPr lang="en-US" sz="1400" b="1" dirty="0"/>
              <a:t> : There is a growing tendency of direct and indirect interference of the MNCs in the internal political and other affairs of the country.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600" b="1" dirty="0"/>
              <a:t>FAULTY TECHNOLOGY TRANSFER</a:t>
            </a:r>
            <a:r>
              <a:rPr lang="en-US" sz="1400" b="1" dirty="0"/>
              <a:t> : Another harmful effect of MNCs is the faulty transfer of technology which leads to transfer of inappropriate technology.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600" b="1" dirty="0"/>
              <a:t>UNFAIR FOR CONSUMERS </a:t>
            </a:r>
            <a:r>
              <a:rPr lang="en-US" sz="1400" b="1" dirty="0"/>
              <a:t>: MNCs also uses unfair trade practices. For instance, to save the corporate tax, they over invoice the imports and under invoice the exports. </a:t>
            </a:r>
          </a:p>
        </p:txBody>
      </p:sp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DISADVANTAGE OF MNCs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600" b="1" dirty="0"/>
              <a:t>MAJOR MNCs </a:t>
            </a:r>
            <a:r>
              <a:rPr lang="en-IN" sz="1400" b="1" dirty="0"/>
              <a:t>: Major MNCs in operation in Haryana are Philips, Pepsi, Coke, Ponds, etc.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600" b="1" dirty="0"/>
              <a:t>TREADS IN GROWTH OF MNCs</a:t>
            </a:r>
            <a:r>
              <a:rPr lang="en-IN" sz="1400" b="1" dirty="0"/>
              <a:t> : Through the number of MNCs in Haryana has gone down over the years but their assets have increased considerably.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600" b="1" dirty="0"/>
              <a:t>ORIGIN OF MNCs :</a:t>
            </a:r>
            <a:r>
              <a:rPr lang="en-IN" sz="1400" b="1" dirty="0"/>
              <a:t> The maximum number of MNCs in Haryana are from U.K. i.e. 86 from USA, there are 19 branches of MNCs.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600" b="1" dirty="0"/>
              <a:t>SOURCES OF CAPITAL : </a:t>
            </a:r>
            <a:r>
              <a:rPr lang="en-IN" sz="1400" b="1" dirty="0"/>
              <a:t>Most of the MNCs mobilize their resources from within Haryana only. The capital outflow from the country is very little.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600" b="1" dirty="0"/>
              <a:t>PROFITABLITIY</a:t>
            </a:r>
            <a:r>
              <a:rPr lang="en-IN" sz="1400" b="1" dirty="0"/>
              <a:t> : Compared to our Haryana companies, the rate of profitability of MNCs has been higher both in the private and the public sector companies.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600" b="1" dirty="0"/>
              <a:t>FOREIGN EXCHANGE DRAIN</a:t>
            </a:r>
            <a:r>
              <a:rPr lang="en-IN" sz="1400" b="1" dirty="0"/>
              <a:t> : The rate of profitability of MNCs is very high . They remit to their parent countries, huge amounts by way of royalty for technical services. </a:t>
            </a:r>
            <a:endParaRPr lang="en-US" sz="1400" b="1" dirty="0"/>
          </a:p>
        </p:txBody>
      </p:sp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ROLE OF MNCs IN HARYANA</a:t>
            </a:r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I.B.(PG) COLLEGE , PANIPAT AFFILIATED TO KURUKSHETRA UNIVERSITY,          KURUKSHETRA COMMERCE DEPARTMENT</vt:lpstr>
      <vt:lpstr>INTRODUCTION</vt:lpstr>
      <vt:lpstr>REASONS FOR GROWTH OF MULTINATIONAL  CORPORATIONS /ENTERPRISES IN HARYANA</vt:lpstr>
      <vt:lpstr>ADVANTAGES OF MNCs</vt:lpstr>
      <vt:lpstr>DISADVANTAGE OF MNCs</vt:lpstr>
      <vt:lpstr>ROLE OF MNCs IN HARYANA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I.B.(PG) COLLEGE , PANIPAT AFFILIATED TO KURUKSHETRA UNIVERSITY,                  KURUKSHETRA </dc:title>
  <dc:creator>RAHUL TYAGI</dc:creator>
  <cp:lastModifiedBy>Unknown User</cp:lastModifiedBy>
  <cp:revision>1</cp:revision>
  <dcterms:created xsi:type="dcterms:W3CDTF">2020-03-31T04:06:59Z</dcterms:created>
  <dcterms:modified xsi:type="dcterms:W3CDTF">2020-04-18T06:31:12Z</dcterms:modified>
</cp:coreProperties>
</file>