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3" r:id="rId7"/>
    <p:sldId id="259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-413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6A9521-2E4C-4150-B409-C7DE39DF0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C7FF-2478-4E1F-B014-3A036AE92F64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0119B8-C458-493A-80D7-E9769991E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9485B7-314D-4879-AE70-FC06713FC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1A5DC-F82F-4A56-A641-619F82A7414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178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1CF4E8-BC50-4870-B4B9-CBF90441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E12B5-8E89-4E1C-A40D-3576ADA2156A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72EFBF-4A1B-4005-AF42-2BE030271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1EFCF5-E628-469F-B217-E4ED1CF20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D018F-2EDF-429C-BA0E-6B508FC09FE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660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D360C7-4A1A-4CD9-8940-B1C1FEF3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7399D-C384-47CC-8545-7AA4CC673DC2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B4A3A2-72AD-415B-B547-6B7E4EF9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6E7660-EF35-4762-9024-3E092AF0B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8CCB9-4133-45DA-B127-3067DC815B1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740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87CEF3-5C0A-4B6C-A9C7-C812B8D30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7B740-3F31-471D-82B7-A8D55F60E339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AFCCDD-2347-46FB-AB41-B8B3EF22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3D4357-2C32-41AB-AEF7-724124890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782E-1A3A-429C-857D-EF24437CA79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020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7B795C-43C0-4416-BAF9-8DE07A84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35B22-FAAF-41C0-946B-94CC506E25FF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445F23-B026-4E90-A31A-3CE4811A0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F23C5A-F067-4360-B5D0-BFEAF0ACC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A3674-92CF-444F-B740-072FDCF1804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374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233EDEE-8DB8-43E4-9CBD-6E413F550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706E9-C214-4152-93BA-A7E7A8E7E28D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26DC1D5-362A-434E-927F-9E3CFCEC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2EDCD0F-3F48-4CCC-B068-A89BB7CA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E8591-1DDD-4EEB-B581-FDC4A56F79D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307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3FB5B6AF-B997-42A0-88CA-FA7925E50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D05A-3B5D-4EA3-8A83-90EE4749FD5C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B4DE34D-2A60-4C0B-A6D5-6A867FEC2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B3CA26A4-30F0-4BCC-B5D3-6B7414D9D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059FE-7202-42D2-B208-20D8E981DA2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519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7F425A83-908C-46C7-A715-236BA79A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28767-69A4-44AA-A2C9-9E49F608DE11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5D44D01-343F-4E80-8AE0-86617114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A6482A1-01E7-47D2-942F-510452E9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81249-DFA3-43D2-B03A-2D837456697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62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CF3DFFDF-70EE-4610-96A5-F6AA0863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54851-1073-4AF6-98BA-D787CFA30505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C235E6E0-FDA0-4BB6-BF02-23D9DAC3B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A8A2F0A2-694A-4C3E-A70B-ABA95D7CB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54CD8-916C-45CB-8839-728E24EE61D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340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653D41F-1168-4755-AAAC-08CB7C94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3897C-FFC0-40AB-B765-443BD72BC767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DB285BB-06E5-4FC7-9FD2-FABB3315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83ABAB5-0F80-47C9-AF85-81EFDBBDE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6C0C4-8D75-4CD7-B427-31538B8CF58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3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23E8689-E2A4-435F-9793-AE5A6FBE9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B3184-36F3-486A-8C1C-1D46A69DBC8B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3AF3F97-DC10-4C0E-B251-6988688AF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2E154BB-22C8-4486-85C5-573D0708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2C2CE-13EE-4B4D-84F6-45BFDEC79AE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076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2DF671B3-16D4-45B3-90FE-90656AEC9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I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B364721C-695B-4B30-AAEE-810CE7F32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E88853-CE61-408A-876D-138872CB3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63A304-23F0-4467-8E42-08006B47A133}" type="datetimeFigureOut">
              <a:rPr lang="en-IN"/>
              <a:pPr>
                <a:defRPr/>
              </a:pPr>
              <a:t>03-04-2020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549111-A646-48B8-A856-8697BE5D8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D1157A-D32D-454D-A138-05F9CD19B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6BAD68-26A5-4748-8707-CD78B991F86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3">
            <a:extLst>
              <a:ext uri="{FF2B5EF4-FFF2-40B4-BE49-F238E27FC236}">
                <a16:creationId xmlns:a16="http://schemas.microsoft.com/office/drawing/2014/main" xmlns="" id="{EA7D5C9E-336F-4FC3-A980-18FE98554A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434975"/>
            <a:ext cx="10515600" cy="5741988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5400" b="1" dirty="0" err="1"/>
              <a:t>B.Sc</a:t>
            </a:r>
            <a:r>
              <a:rPr lang="en-US" altLang="en-US" sz="5400" b="1" dirty="0"/>
              <a:t>  </a:t>
            </a:r>
            <a:r>
              <a:rPr lang="en-US" altLang="en-US" sz="5400" b="1" dirty="0" smtClean="0"/>
              <a:t>3rd (6th </a:t>
            </a:r>
            <a:r>
              <a:rPr lang="en-US" altLang="en-US" sz="5400" b="1" dirty="0" err="1" smtClean="0"/>
              <a:t>Sem</a:t>
            </a:r>
            <a:r>
              <a:rPr lang="en-US" altLang="en-US" sz="5400" b="1" dirty="0"/>
              <a:t>)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5400" b="1" dirty="0"/>
              <a:t>Organic chemistry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5400" b="1" dirty="0"/>
              <a:t>Topic: </a:t>
            </a:r>
            <a:r>
              <a:rPr lang="en-US" altLang="en-US" sz="5400" b="1" dirty="0" smtClean="0"/>
              <a:t>Beta </a:t>
            </a:r>
            <a:r>
              <a:rPr lang="en-US" altLang="en-US" sz="5400" b="1" dirty="0"/>
              <a:t>pleated </a:t>
            </a:r>
            <a:r>
              <a:rPr lang="en-US" altLang="en-US" sz="5400" b="1" dirty="0" smtClean="0"/>
              <a:t>structure–Proteins</a:t>
            </a:r>
            <a:endParaRPr lang="en-US" altLang="en-US" sz="5400" b="1" dirty="0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5400" b="1" dirty="0" smtClean="0"/>
              <a:t>I.B. (PG) </a:t>
            </a:r>
            <a:r>
              <a:rPr lang="en-US" altLang="en-US" sz="5400" b="1" dirty="0"/>
              <a:t>College, </a:t>
            </a:r>
            <a:r>
              <a:rPr lang="en-US" altLang="en-US" sz="5400" b="1" dirty="0" err="1"/>
              <a:t>Panipat</a:t>
            </a:r>
            <a:endParaRPr lang="en-IN" altLang="en-US" sz="5400" b="1" dirty="0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IN" altLang="en-US" sz="5400" b="1" dirty="0"/>
              <a:t>Era </a:t>
            </a:r>
            <a:r>
              <a:rPr lang="en-IN" altLang="en-US" sz="5400" b="1" dirty="0" err="1"/>
              <a:t>Garg</a:t>
            </a:r>
            <a:r>
              <a:rPr lang="en-IN" altLang="en-US" sz="5400" b="1" dirty="0"/>
              <a:t>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IN" altLang="en-US" sz="5400" b="1" dirty="0" err="1" smtClean="0"/>
              <a:t>Asstt</a:t>
            </a:r>
            <a:r>
              <a:rPr lang="en-IN" altLang="en-US" sz="5400" b="1" dirty="0" smtClean="0"/>
              <a:t>. Professor (Chemistry</a:t>
            </a:r>
            <a:r>
              <a:rPr lang="en-IN" altLang="en-US" sz="5400" b="1" dirty="0"/>
              <a:t>)</a:t>
            </a:r>
            <a:endParaRPr lang="en-US" altLang="en-US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69A56E-12AA-4471-B772-8E45B038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50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6000" b="1" u="sng" dirty="0">
                <a:latin typeface="+mn-lt"/>
              </a:rPr>
              <a:t>Secondary structure–b- pleated sheet structure of protein</a:t>
            </a:r>
            <a:endParaRPr lang="en-IN" sz="6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0DA415-93BE-48CB-9499-2D0CFBB7B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313" y="3168650"/>
            <a:ext cx="10377487" cy="300831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4000" b="1" dirty="0"/>
              <a:t>A protein may or may not have the same secondary structure throughout its length . Some part may have </a:t>
            </a:r>
            <a:r>
              <a:rPr lang="en-US" altLang="en-US" sz="4000" b="1" dirty="0">
                <a:latin typeface="Symbol" panose="05050102010706020507" pitchFamily="18" charset="2"/>
              </a:rPr>
              <a:t>a-</a:t>
            </a:r>
            <a:r>
              <a:rPr lang="en-US" altLang="en-US" sz="4000" b="1" dirty="0"/>
              <a:t>helix structure ,while others may have </a:t>
            </a:r>
            <a:r>
              <a:rPr lang="en-US" altLang="en-US" sz="4000" b="1" dirty="0">
                <a:latin typeface="Symbol" panose="05050102010706020507" pitchFamily="18" charset="2"/>
              </a:rPr>
              <a:t>b </a:t>
            </a:r>
            <a:r>
              <a:rPr lang="en-US" altLang="en-US" sz="4000" b="1" dirty="0"/>
              <a:t>–pleated sheet structure.</a:t>
            </a:r>
            <a:endParaRPr lang="en-IN" altLang="en-US" sz="4000" b="1" dirty="0"/>
          </a:p>
          <a:p>
            <a:pPr eaLnBrk="1" hangingPunct="1"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6">
            <a:extLst>
              <a:ext uri="{FF2B5EF4-FFF2-40B4-BE49-F238E27FC236}">
                <a16:creationId xmlns:a16="http://schemas.microsoft.com/office/drawing/2014/main" xmlns="" id="{98BD7510-B301-4740-A4CC-CD458FA143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808038"/>
            <a:ext cx="10515600" cy="597376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3200" b="1"/>
              <a:t>Peptides chain lies side by side to form FLAT SHEET.</a:t>
            </a:r>
            <a:r>
              <a:rPr lang="en-IN" altLang="en-US" sz="3200" b="1"/>
              <a:t> Each chain is held by H-bonds to the two neighbouring chains may be either parallel or antiparallel.                                                                                                    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IN" altLang="en-U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IN" altLang="en-U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IN" altLang="en-U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IN" altLang="en-U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IN" altLang="en-US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IN" altLang="en-US"/>
          </a:p>
        </p:txBody>
      </p:sp>
      <p:pic>
        <p:nvPicPr>
          <p:cNvPr id="4099" name="Picture 8">
            <a:extLst>
              <a:ext uri="{FF2B5EF4-FFF2-40B4-BE49-F238E27FC236}">
                <a16:creationId xmlns:a16="http://schemas.microsoft.com/office/drawing/2014/main" xmlns="" id="{F0E9C361-0136-4645-8CF6-AB1D96DC1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75" y="2470150"/>
            <a:ext cx="8150225" cy="381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xmlns="" id="{33D6E8AB-1A3A-4AB2-A5CD-EE23FCE9A9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835025"/>
            <a:ext cx="10515600" cy="53419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400" b="1" u="sng"/>
              <a:t>KERATIN </a:t>
            </a:r>
            <a:r>
              <a:rPr lang="en-US" altLang="en-US" sz="4400"/>
              <a:t>: </a:t>
            </a:r>
            <a:r>
              <a:rPr lang="en-US" altLang="en-US" sz="4400" b="1"/>
              <a:t>The protein present in hair has parallel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IN" altLang="en-US" sz="4400" b="1" u="sng"/>
              <a:t>FIBROIN </a:t>
            </a:r>
            <a:r>
              <a:rPr lang="en-IN" altLang="en-US" sz="4400"/>
              <a:t>:  </a:t>
            </a:r>
            <a:r>
              <a:rPr lang="en-IN" altLang="en-US" sz="4400" b="1"/>
              <a:t>The silk protein has antiparallel </a:t>
            </a:r>
            <a:r>
              <a:rPr lang="en-IN" altLang="en-US" sz="4400" b="1">
                <a:latin typeface="Symbol" panose="05050102010706020507" pitchFamily="18" charset="2"/>
              </a:rPr>
              <a:t>b </a:t>
            </a:r>
            <a:r>
              <a:rPr lang="en-IN" altLang="en-US" sz="4400" b="1"/>
              <a:t>pleated sheet structure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IN" altLang="en-US" sz="4400" b="1" u="sng"/>
              <a:t>SYNTHETIC POLYGLYCINE </a:t>
            </a:r>
            <a:r>
              <a:rPr lang="en-IN" altLang="en-US" sz="4400"/>
              <a:t>: </a:t>
            </a:r>
            <a:r>
              <a:rPr lang="en-IN" altLang="en-US" sz="4400" b="1"/>
              <a:t>Because of the presence of no side chains is expected to have </a:t>
            </a:r>
            <a:r>
              <a:rPr lang="en-IN" altLang="en-US" sz="4400" b="1">
                <a:latin typeface="Symbol" panose="05050102010706020507" pitchFamily="18" charset="2"/>
              </a:rPr>
              <a:t>b </a:t>
            </a:r>
            <a:r>
              <a:rPr lang="en-IN" altLang="en-US" sz="4400" b="1"/>
              <a:t>flat sheet structure.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I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xmlns="" id="{03BA0EB6-C029-489A-ADF3-529B5F731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90513"/>
            <a:ext cx="10515600" cy="15795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6000" b="1" u="sng" dirty="0">
                <a:latin typeface="+mn-lt"/>
              </a:rPr>
              <a:t>Denaturation/Renaturation of proteins</a:t>
            </a:r>
            <a:endParaRPr lang="en-IN" altLang="en-US" sz="6000" b="1" u="sng" dirty="0">
              <a:latin typeface="+mn-lt"/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89CB19F8-AA68-4AD3-8854-9F29C81424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2216150"/>
            <a:ext cx="10515600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b="1"/>
              <a:t>Action of heat, mineral acids , alkalis etc. brings about coagulation of proteins. For example: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b="1"/>
              <a:t>1.On heating an egg (boiling hard) the soluble globular protein (albumin) present in it,is denatured resulting in the formation of insoluble fibrous protein.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B1869C-97E4-43F8-8C22-74B13FC3F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3925"/>
            <a:ext cx="10515600" cy="52530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4000" b="1" dirty="0"/>
              <a:t>2.When milk is heated with an acid (lemon juice/tartaric acid)cheese is formed. During the </a:t>
            </a:r>
            <a:r>
              <a:rPr lang="en-US" altLang="en-US" sz="4000" b="1" dirty="0" err="1"/>
              <a:t>denaturation,the</a:t>
            </a:r>
            <a:r>
              <a:rPr lang="en-US" altLang="en-US" sz="4000" b="1" dirty="0"/>
              <a:t> globular milk protein (lactalbumin) becomes fibrous.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4000" b="1" dirty="0"/>
              <a:t>This coagulation also results in loss of  biological activities of protein. The coagulated protein so formed are called denatured protein.</a:t>
            </a:r>
            <a:endParaRPr lang="en-IN" altLang="en-US" sz="4000" b="1" dirty="0"/>
          </a:p>
          <a:p>
            <a:pPr eaLnBrk="1" hangingPunct="1"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xmlns="" id="{17573D43-3E44-4019-8E52-0D51612818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657225"/>
            <a:ext cx="10515600" cy="55197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4000" b="1"/>
              <a:t>Chemically, denaturation has no effect on primary structures but secondary and tertiary structures are changed. Denaturation involves breaking of many of the weak linkages , or bonds(example: H bonds)</a:t>
            </a:r>
            <a:r>
              <a:rPr lang="en-IN" altLang="en-US" sz="4000" b="1"/>
              <a:t>within a protein molecule that are responsible for highly ordered structure of protein in its natural state.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IN" altLang="en-US" sz="4000" b="1"/>
              <a:t>Denatured protein has a looser ,more random structure.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913EB7-43AA-44A7-BFEE-DFD1D8D09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5313"/>
            <a:ext cx="10515600" cy="558165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IN" altLang="en-US" sz="5400" b="1" u="sng" dirty="0"/>
              <a:t>RENATURATION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IN" altLang="en-US" sz="4000" b="1" dirty="0"/>
              <a:t>The original structure of some proteins can be regenerated upon removal of the denaturing agent and restoration of favourable conditions. Proteins subject to renaturation includes serum albumin from </a:t>
            </a:r>
            <a:r>
              <a:rPr lang="en-IN" altLang="en-US" sz="4000" b="1" dirty="0" err="1"/>
              <a:t>blood,haemoglobin,ribonuclease</a:t>
            </a:r>
            <a:r>
              <a:rPr lang="en-IN" altLang="en-US" sz="4000" b="1" dirty="0"/>
              <a:t>(enzymes).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IN" altLang="en-US" sz="4000" b="1" dirty="0"/>
              <a:t>The denaturation of many </a:t>
            </a:r>
            <a:r>
              <a:rPr lang="en-IN" altLang="en-US" sz="4000" b="1" dirty="0" err="1"/>
              <a:t>proteins,like</a:t>
            </a:r>
            <a:r>
              <a:rPr lang="en-IN" altLang="en-US" sz="4000" b="1" dirty="0"/>
              <a:t> egg white is irreversible.</a:t>
            </a:r>
            <a:endParaRPr lang="en-US" altLang="en-US" sz="4000" b="1" dirty="0"/>
          </a:p>
          <a:p>
            <a:pPr eaLnBrk="1" hangingPunct="1">
              <a:defRPr/>
            </a:pP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013B26-D1D4-488B-96C9-5B2CDC189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438" y="1147763"/>
            <a:ext cx="10515600" cy="4562475"/>
          </a:xfrm>
        </p:spPr>
        <p:txBody>
          <a:bodyPr/>
          <a:lstStyle/>
          <a:p>
            <a:pPr eaLnBrk="1" hangingPunct="1">
              <a:defRPr/>
            </a:pPr>
            <a:r>
              <a:rPr lang="en-US" sz="9600" b="1" dirty="0">
                <a:latin typeface="+mn-lt"/>
              </a:rPr>
              <a:t>          THANKS</a:t>
            </a:r>
            <a:endParaRPr lang="en-IN" sz="9600" b="1" dirty="0">
              <a:latin typeface="+mn-lt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xmlns="" id="{962B7A92-6E8B-4FA2-80C9-D453C95552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8800" b="1" i="1"/>
              <a:t>                                              </a:t>
            </a:r>
            <a:endParaRPr lang="en-IN" altLang="en-US" sz="8800" b="1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340</Words>
  <Application>Microsoft Office PowerPoint</Application>
  <PresentationFormat>Custom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Secondary structure–b- pleated sheet structure of protein</vt:lpstr>
      <vt:lpstr>PowerPoint Presentation</vt:lpstr>
      <vt:lpstr>PowerPoint Presentation</vt:lpstr>
      <vt:lpstr>Denaturation/Renaturation of proteins</vt:lpstr>
      <vt:lpstr>PowerPoint Presentation</vt:lpstr>
      <vt:lpstr>PowerPoint Presentation</vt:lpstr>
      <vt:lpstr>PowerPoint Presentation</vt:lpstr>
      <vt:lpstr>          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structure–b- pleated sheet structure of protein</dc:title>
  <dc:creator>hp</dc:creator>
  <cp:lastModifiedBy>Nidhan Singh</cp:lastModifiedBy>
  <cp:revision>12</cp:revision>
  <dcterms:created xsi:type="dcterms:W3CDTF">2020-03-31T11:48:17Z</dcterms:created>
  <dcterms:modified xsi:type="dcterms:W3CDTF">2020-04-03T09:09:14Z</dcterms:modified>
</cp:coreProperties>
</file>