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0" r:id="rId4"/>
    <p:sldId id="265" r:id="rId5"/>
    <p:sldId id="261" r:id="rId6"/>
    <p:sldId id="266" r:id="rId7"/>
    <p:sldId id="267" r:id="rId8"/>
    <p:sldId id="264" r:id="rId9"/>
    <p:sldId id="273" r:id="rId10"/>
    <p:sldId id="274" r:id="rId11"/>
    <p:sldId id="262" r:id="rId12"/>
    <p:sldId id="268" r:id="rId13"/>
    <p:sldId id="269" r:id="rId14"/>
    <p:sldId id="275" r:id="rId15"/>
    <p:sldId id="276"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C0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6807BE-FED4-479C-93D1-BB1EF8238FE8}" type="datetimeFigureOut">
              <a:rPr lang="en-US" smtClean="0"/>
              <a:pPr/>
              <a:t>4/6/2020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57A472-4AC4-40C3-B57C-5B7BB67165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6B0A79-58D2-4018-A808-5EE62A08111D}" type="datetime1">
              <a:rPr lang="en-US" smtClean="0"/>
              <a:pPr/>
              <a:t>4/6/2020</a:t>
            </a:fld>
            <a:endParaRPr lang="en-US"/>
          </a:p>
        </p:txBody>
      </p:sp>
      <p:sp>
        <p:nvSpPr>
          <p:cNvPr id="5" name="Footer Placeholder 4"/>
          <p:cNvSpPr>
            <a:spLocks noGrp="1"/>
          </p:cNvSpPr>
          <p:nvPr>
            <p:ph type="ftr" sz="quarter" idx="11"/>
          </p:nvPr>
        </p:nvSpPr>
        <p:spPr/>
        <p:txBody>
          <a:bodyPr/>
          <a:lstStyle/>
          <a:p>
            <a:r>
              <a:rPr lang="en-US" smtClean="0"/>
              <a:t>@tamanna</a:t>
            </a:r>
            <a:endParaRPr lang="en-US"/>
          </a:p>
        </p:txBody>
      </p:sp>
      <p:sp>
        <p:nvSpPr>
          <p:cNvPr id="6" name="Slide Number Placeholder 5"/>
          <p:cNvSpPr>
            <a:spLocks noGrp="1"/>
          </p:cNvSpPr>
          <p:nvPr>
            <p:ph type="sldNum" sz="quarter" idx="12"/>
          </p:nvPr>
        </p:nvSpPr>
        <p:spPr/>
        <p:txBody>
          <a:bodyPr/>
          <a:lstStyle/>
          <a:p>
            <a:fld id="{A19E4048-1DDA-4FED-9F27-0F6AE369BF58}" type="slidenum">
              <a:rPr lang="en-US" smtClean="0"/>
              <a:pPr/>
              <a:t>‹#›</a:t>
            </a:fld>
            <a:endParaRPr lang="en-US"/>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2D494-5E4A-4EB4-96F5-415C39048952}" type="datetime1">
              <a:rPr lang="en-US" smtClean="0"/>
              <a:pPr/>
              <a:t>4/6/2020</a:t>
            </a:fld>
            <a:endParaRPr lang="en-US"/>
          </a:p>
        </p:txBody>
      </p:sp>
      <p:sp>
        <p:nvSpPr>
          <p:cNvPr id="5" name="Footer Placeholder 4"/>
          <p:cNvSpPr>
            <a:spLocks noGrp="1"/>
          </p:cNvSpPr>
          <p:nvPr>
            <p:ph type="ftr" sz="quarter" idx="11"/>
          </p:nvPr>
        </p:nvSpPr>
        <p:spPr/>
        <p:txBody>
          <a:bodyPr/>
          <a:lstStyle/>
          <a:p>
            <a:r>
              <a:rPr lang="en-US" smtClean="0"/>
              <a:t>@tamanna</a:t>
            </a:r>
            <a:endParaRPr lang="en-US"/>
          </a:p>
        </p:txBody>
      </p:sp>
      <p:sp>
        <p:nvSpPr>
          <p:cNvPr id="6" name="Slide Number Placeholder 5"/>
          <p:cNvSpPr>
            <a:spLocks noGrp="1"/>
          </p:cNvSpPr>
          <p:nvPr>
            <p:ph type="sldNum" sz="quarter" idx="12"/>
          </p:nvPr>
        </p:nvSpPr>
        <p:spPr/>
        <p:txBody>
          <a:bodyPr/>
          <a:lstStyle/>
          <a:p>
            <a:fld id="{A19E4048-1DDA-4FED-9F27-0F6AE369BF58}" type="slidenum">
              <a:rPr lang="en-US" smtClean="0"/>
              <a:pPr/>
              <a:t>‹#›</a:t>
            </a:fld>
            <a:endParaRPr lang="en-US"/>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08F80-3828-42F4-A8CB-A8A79EE0A1D1}" type="datetime1">
              <a:rPr lang="en-US" smtClean="0"/>
              <a:pPr/>
              <a:t>4/6/2020</a:t>
            </a:fld>
            <a:endParaRPr lang="en-US"/>
          </a:p>
        </p:txBody>
      </p:sp>
      <p:sp>
        <p:nvSpPr>
          <p:cNvPr id="5" name="Footer Placeholder 4"/>
          <p:cNvSpPr>
            <a:spLocks noGrp="1"/>
          </p:cNvSpPr>
          <p:nvPr>
            <p:ph type="ftr" sz="quarter" idx="11"/>
          </p:nvPr>
        </p:nvSpPr>
        <p:spPr/>
        <p:txBody>
          <a:bodyPr/>
          <a:lstStyle/>
          <a:p>
            <a:r>
              <a:rPr lang="en-US" smtClean="0"/>
              <a:t>@tamanna</a:t>
            </a:r>
            <a:endParaRPr lang="en-US"/>
          </a:p>
        </p:txBody>
      </p:sp>
      <p:sp>
        <p:nvSpPr>
          <p:cNvPr id="6" name="Slide Number Placeholder 5"/>
          <p:cNvSpPr>
            <a:spLocks noGrp="1"/>
          </p:cNvSpPr>
          <p:nvPr>
            <p:ph type="sldNum" sz="quarter" idx="12"/>
          </p:nvPr>
        </p:nvSpPr>
        <p:spPr/>
        <p:txBody>
          <a:bodyPr/>
          <a:lstStyle/>
          <a:p>
            <a:fld id="{A19E4048-1DDA-4FED-9F27-0F6AE369BF58}" type="slidenum">
              <a:rPr lang="en-US" smtClean="0"/>
              <a:pPr/>
              <a:t>‹#›</a:t>
            </a:fld>
            <a:endParaRPr lang="en-US"/>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7FDAD-580C-4328-A5B4-3A6571732C64}" type="datetime1">
              <a:rPr lang="en-US" smtClean="0"/>
              <a:pPr/>
              <a:t>4/6/2020</a:t>
            </a:fld>
            <a:endParaRPr lang="en-US"/>
          </a:p>
        </p:txBody>
      </p:sp>
      <p:sp>
        <p:nvSpPr>
          <p:cNvPr id="5" name="Footer Placeholder 4"/>
          <p:cNvSpPr>
            <a:spLocks noGrp="1"/>
          </p:cNvSpPr>
          <p:nvPr>
            <p:ph type="ftr" sz="quarter" idx="11"/>
          </p:nvPr>
        </p:nvSpPr>
        <p:spPr/>
        <p:txBody>
          <a:bodyPr/>
          <a:lstStyle/>
          <a:p>
            <a:r>
              <a:rPr lang="en-US" smtClean="0"/>
              <a:t>@tamanna</a:t>
            </a:r>
            <a:endParaRPr lang="en-US"/>
          </a:p>
        </p:txBody>
      </p:sp>
      <p:sp>
        <p:nvSpPr>
          <p:cNvPr id="6" name="Slide Number Placeholder 5"/>
          <p:cNvSpPr>
            <a:spLocks noGrp="1"/>
          </p:cNvSpPr>
          <p:nvPr>
            <p:ph type="sldNum" sz="quarter" idx="12"/>
          </p:nvPr>
        </p:nvSpPr>
        <p:spPr/>
        <p:txBody>
          <a:bodyPr/>
          <a:lstStyle/>
          <a:p>
            <a:fld id="{A19E4048-1DDA-4FED-9F27-0F6AE369BF58}" type="slidenum">
              <a:rPr lang="en-US" smtClean="0"/>
              <a:pPr/>
              <a:t>‹#›</a:t>
            </a:fld>
            <a:endParaRPr 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A881B6-4819-4523-8A02-8079CED65C84}" type="datetime1">
              <a:rPr lang="en-US" smtClean="0"/>
              <a:pPr/>
              <a:t>4/6/2020</a:t>
            </a:fld>
            <a:endParaRPr lang="en-US"/>
          </a:p>
        </p:txBody>
      </p:sp>
      <p:sp>
        <p:nvSpPr>
          <p:cNvPr id="5" name="Footer Placeholder 4"/>
          <p:cNvSpPr>
            <a:spLocks noGrp="1"/>
          </p:cNvSpPr>
          <p:nvPr>
            <p:ph type="ftr" sz="quarter" idx="11"/>
          </p:nvPr>
        </p:nvSpPr>
        <p:spPr/>
        <p:txBody>
          <a:bodyPr/>
          <a:lstStyle/>
          <a:p>
            <a:r>
              <a:rPr lang="en-US" smtClean="0"/>
              <a:t>@tamanna</a:t>
            </a:r>
            <a:endParaRPr lang="en-US"/>
          </a:p>
        </p:txBody>
      </p:sp>
      <p:sp>
        <p:nvSpPr>
          <p:cNvPr id="6" name="Slide Number Placeholder 5"/>
          <p:cNvSpPr>
            <a:spLocks noGrp="1"/>
          </p:cNvSpPr>
          <p:nvPr>
            <p:ph type="sldNum" sz="quarter" idx="12"/>
          </p:nvPr>
        </p:nvSpPr>
        <p:spPr/>
        <p:txBody>
          <a:bodyPr/>
          <a:lstStyle/>
          <a:p>
            <a:fld id="{A19E4048-1DDA-4FED-9F27-0F6AE369BF58}" type="slidenum">
              <a:rPr lang="en-US" smtClean="0"/>
              <a:pPr/>
              <a:t>‹#›</a:t>
            </a:fld>
            <a:endParaRPr lang="en-US"/>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898DBE-BB64-4792-BBFD-49D13F80849A}" type="datetime1">
              <a:rPr lang="en-US" smtClean="0"/>
              <a:pPr/>
              <a:t>4/6/2020</a:t>
            </a:fld>
            <a:endParaRPr lang="en-US"/>
          </a:p>
        </p:txBody>
      </p:sp>
      <p:sp>
        <p:nvSpPr>
          <p:cNvPr id="6" name="Footer Placeholder 5"/>
          <p:cNvSpPr>
            <a:spLocks noGrp="1"/>
          </p:cNvSpPr>
          <p:nvPr>
            <p:ph type="ftr" sz="quarter" idx="11"/>
          </p:nvPr>
        </p:nvSpPr>
        <p:spPr/>
        <p:txBody>
          <a:bodyPr/>
          <a:lstStyle/>
          <a:p>
            <a:r>
              <a:rPr lang="en-US" smtClean="0"/>
              <a:t>@tamanna</a:t>
            </a:r>
            <a:endParaRPr lang="en-US"/>
          </a:p>
        </p:txBody>
      </p:sp>
      <p:sp>
        <p:nvSpPr>
          <p:cNvPr id="7" name="Slide Number Placeholder 6"/>
          <p:cNvSpPr>
            <a:spLocks noGrp="1"/>
          </p:cNvSpPr>
          <p:nvPr>
            <p:ph type="sldNum" sz="quarter" idx="12"/>
          </p:nvPr>
        </p:nvSpPr>
        <p:spPr/>
        <p:txBody>
          <a:bodyPr/>
          <a:lstStyle/>
          <a:p>
            <a:fld id="{A19E4048-1DDA-4FED-9F27-0F6AE369BF58}" type="slidenum">
              <a:rPr lang="en-US" smtClean="0"/>
              <a:pPr/>
              <a:t>‹#›</a:t>
            </a:fld>
            <a:endParaRPr lang="en-US"/>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CE296C-9C21-40DE-AC7C-ABC8EEF20047}" type="datetime1">
              <a:rPr lang="en-US" smtClean="0"/>
              <a:pPr/>
              <a:t>4/6/2020</a:t>
            </a:fld>
            <a:endParaRPr lang="en-US"/>
          </a:p>
        </p:txBody>
      </p:sp>
      <p:sp>
        <p:nvSpPr>
          <p:cNvPr id="8" name="Footer Placeholder 7"/>
          <p:cNvSpPr>
            <a:spLocks noGrp="1"/>
          </p:cNvSpPr>
          <p:nvPr>
            <p:ph type="ftr" sz="quarter" idx="11"/>
          </p:nvPr>
        </p:nvSpPr>
        <p:spPr/>
        <p:txBody>
          <a:bodyPr/>
          <a:lstStyle/>
          <a:p>
            <a:r>
              <a:rPr lang="en-US" smtClean="0"/>
              <a:t>@tamanna</a:t>
            </a:r>
            <a:endParaRPr lang="en-US"/>
          </a:p>
        </p:txBody>
      </p:sp>
      <p:sp>
        <p:nvSpPr>
          <p:cNvPr id="9" name="Slide Number Placeholder 8"/>
          <p:cNvSpPr>
            <a:spLocks noGrp="1"/>
          </p:cNvSpPr>
          <p:nvPr>
            <p:ph type="sldNum" sz="quarter" idx="12"/>
          </p:nvPr>
        </p:nvSpPr>
        <p:spPr/>
        <p:txBody>
          <a:bodyPr/>
          <a:lstStyle/>
          <a:p>
            <a:fld id="{A19E4048-1DDA-4FED-9F27-0F6AE369BF58}" type="slidenum">
              <a:rPr lang="en-US" smtClean="0"/>
              <a:pPr/>
              <a:t>‹#›</a:t>
            </a:fld>
            <a:endParaRPr lang="en-US"/>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67177F-A3F8-4577-A891-99A39D9EB3B3}" type="datetime1">
              <a:rPr lang="en-US" smtClean="0"/>
              <a:pPr/>
              <a:t>4/6/2020</a:t>
            </a:fld>
            <a:endParaRPr lang="en-US"/>
          </a:p>
        </p:txBody>
      </p:sp>
      <p:sp>
        <p:nvSpPr>
          <p:cNvPr id="4" name="Footer Placeholder 3"/>
          <p:cNvSpPr>
            <a:spLocks noGrp="1"/>
          </p:cNvSpPr>
          <p:nvPr>
            <p:ph type="ftr" sz="quarter" idx="11"/>
          </p:nvPr>
        </p:nvSpPr>
        <p:spPr/>
        <p:txBody>
          <a:bodyPr/>
          <a:lstStyle/>
          <a:p>
            <a:r>
              <a:rPr lang="en-US" smtClean="0"/>
              <a:t>@tamanna</a:t>
            </a:r>
            <a:endParaRPr lang="en-US"/>
          </a:p>
        </p:txBody>
      </p:sp>
      <p:sp>
        <p:nvSpPr>
          <p:cNvPr id="5" name="Slide Number Placeholder 4"/>
          <p:cNvSpPr>
            <a:spLocks noGrp="1"/>
          </p:cNvSpPr>
          <p:nvPr>
            <p:ph type="sldNum" sz="quarter" idx="12"/>
          </p:nvPr>
        </p:nvSpPr>
        <p:spPr/>
        <p:txBody>
          <a:bodyPr/>
          <a:lstStyle/>
          <a:p>
            <a:fld id="{A19E4048-1DDA-4FED-9F27-0F6AE369BF58}" type="slidenum">
              <a:rPr lang="en-US" smtClean="0"/>
              <a:pPr/>
              <a:t>‹#›</a:t>
            </a:fld>
            <a:endParaRPr lang="en-US"/>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0975B-618A-4C08-AA05-9E51080BF8B5}" type="datetime1">
              <a:rPr lang="en-US" smtClean="0"/>
              <a:pPr/>
              <a:t>4/6/2020</a:t>
            </a:fld>
            <a:endParaRPr lang="en-US"/>
          </a:p>
        </p:txBody>
      </p:sp>
      <p:sp>
        <p:nvSpPr>
          <p:cNvPr id="3" name="Footer Placeholder 2"/>
          <p:cNvSpPr>
            <a:spLocks noGrp="1"/>
          </p:cNvSpPr>
          <p:nvPr>
            <p:ph type="ftr" sz="quarter" idx="11"/>
          </p:nvPr>
        </p:nvSpPr>
        <p:spPr/>
        <p:txBody>
          <a:bodyPr/>
          <a:lstStyle/>
          <a:p>
            <a:r>
              <a:rPr lang="en-US" smtClean="0"/>
              <a:t>@tamanna</a:t>
            </a:r>
            <a:endParaRPr lang="en-US"/>
          </a:p>
        </p:txBody>
      </p:sp>
      <p:sp>
        <p:nvSpPr>
          <p:cNvPr id="4" name="Slide Number Placeholder 3"/>
          <p:cNvSpPr>
            <a:spLocks noGrp="1"/>
          </p:cNvSpPr>
          <p:nvPr>
            <p:ph type="sldNum" sz="quarter" idx="12"/>
          </p:nvPr>
        </p:nvSpPr>
        <p:spPr/>
        <p:txBody>
          <a:bodyPr/>
          <a:lstStyle/>
          <a:p>
            <a:fld id="{A19E4048-1DDA-4FED-9F27-0F6AE369BF58}" type="slidenum">
              <a:rPr lang="en-US" smtClean="0"/>
              <a:pPr/>
              <a:t>‹#›</a:t>
            </a:fld>
            <a:endParaRPr lang="en-US"/>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3614BC-0246-4C5B-A0B6-A44788FD75EE}" type="datetime1">
              <a:rPr lang="en-US" smtClean="0"/>
              <a:pPr/>
              <a:t>4/6/2020</a:t>
            </a:fld>
            <a:endParaRPr lang="en-US"/>
          </a:p>
        </p:txBody>
      </p:sp>
      <p:sp>
        <p:nvSpPr>
          <p:cNvPr id="6" name="Footer Placeholder 5"/>
          <p:cNvSpPr>
            <a:spLocks noGrp="1"/>
          </p:cNvSpPr>
          <p:nvPr>
            <p:ph type="ftr" sz="quarter" idx="11"/>
          </p:nvPr>
        </p:nvSpPr>
        <p:spPr/>
        <p:txBody>
          <a:bodyPr/>
          <a:lstStyle/>
          <a:p>
            <a:r>
              <a:rPr lang="en-US" smtClean="0"/>
              <a:t>@tamanna</a:t>
            </a:r>
            <a:endParaRPr lang="en-US"/>
          </a:p>
        </p:txBody>
      </p:sp>
      <p:sp>
        <p:nvSpPr>
          <p:cNvPr id="7" name="Slide Number Placeholder 6"/>
          <p:cNvSpPr>
            <a:spLocks noGrp="1"/>
          </p:cNvSpPr>
          <p:nvPr>
            <p:ph type="sldNum" sz="quarter" idx="12"/>
          </p:nvPr>
        </p:nvSpPr>
        <p:spPr/>
        <p:txBody>
          <a:bodyPr/>
          <a:lstStyle/>
          <a:p>
            <a:fld id="{A19E4048-1DDA-4FED-9F27-0F6AE369BF58}" type="slidenum">
              <a:rPr lang="en-US" smtClean="0"/>
              <a:pPr/>
              <a:t>‹#›</a:t>
            </a:fld>
            <a:endParaRPr lang="en-US"/>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CF848E-C6BE-4EE7-82EA-06FEEACE442C}" type="datetime1">
              <a:rPr lang="en-US" smtClean="0"/>
              <a:pPr/>
              <a:t>4/6/2020</a:t>
            </a:fld>
            <a:endParaRPr lang="en-US"/>
          </a:p>
        </p:txBody>
      </p:sp>
      <p:sp>
        <p:nvSpPr>
          <p:cNvPr id="6" name="Footer Placeholder 5"/>
          <p:cNvSpPr>
            <a:spLocks noGrp="1"/>
          </p:cNvSpPr>
          <p:nvPr>
            <p:ph type="ftr" sz="quarter" idx="11"/>
          </p:nvPr>
        </p:nvSpPr>
        <p:spPr/>
        <p:txBody>
          <a:bodyPr/>
          <a:lstStyle/>
          <a:p>
            <a:r>
              <a:rPr lang="en-US" smtClean="0"/>
              <a:t>@tamanna</a:t>
            </a:r>
            <a:endParaRPr lang="en-US"/>
          </a:p>
        </p:txBody>
      </p:sp>
      <p:sp>
        <p:nvSpPr>
          <p:cNvPr id="7" name="Slide Number Placeholder 6"/>
          <p:cNvSpPr>
            <a:spLocks noGrp="1"/>
          </p:cNvSpPr>
          <p:nvPr>
            <p:ph type="sldNum" sz="quarter" idx="12"/>
          </p:nvPr>
        </p:nvSpPr>
        <p:spPr/>
        <p:txBody>
          <a:bodyPr/>
          <a:lstStyle/>
          <a:p>
            <a:fld id="{A19E4048-1DDA-4FED-9F27-0F6AE369BF58}" type="slidenum">
              <a:rPr lang="en-US" smtClean="0"/>
              <a:pPr/>
              <a:t>‹#›</a:t>
            </a:fld>
            <a:endParaRPr lang="en-US"/>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2F437-C92F-45A6-9549-8875857691F5}" type="datetime1">
              <a:rPr lang="en-US" smtClean="0"/>
              <a:pPr/>
              <a:t>4/6/2020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@tamanna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E4048-1DDA-4FED-9F27-0F6AE369BF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amond/>
  </p:transition>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a:blipFill>
            <a:blip r:embed="rId2"/>
            <a:tile tx="0" ty="0" sx="100000" sy="100000" flip="none" algn="tl"/>
          </a:blipFill>
          <a:effectLst>
            <a:glow rad="139700">
              <a:schemeClr val="accent2">
                <a:satMod val="175000"/>
                <a:alpha val="40000"/>
              </a:schemeClr>
            </a:glow>
          </a:effectLst>
        </p:spPr>
        <p:txBody>
          <a:bodyPr>
            <a:normAutofit/>
          </a:bodyPr>
          <a:lstStyle/>
          <a:p>
            <a:r>
              <a:rPr lang="en-US" b="1" dirty="0" smtClean="0">
                <a:solidFill>
                  <a:srgbClr val="000C0C"/>
                </a:solidFill>
                <a:latin typeface="Agency FB" pitchFamily="34" charset="0"/>
                <a:cs typeface="Aharoni" pitchFamily="2" charset="-79"/>
              </a:rPr>
              <a:t>SERIES AND </a:t>
            </a:r>
            <a:r>
              <a:rPr lang="en-US" b="1" dirty="0" smtClean="0">
                <a:solidFill>
                  <a:srgbClr val="000C0C"/>
                </a:solidFill>
                <a:latin typeface="Agency FB" pitchFamily="34" charset="0"/>
                <a:cs typeface="Aharoni" pitchFamily="2" charset="-79"/>
              </a:rPr>
              <a:t>PARALLEL </a:t>
            </a:r>
            <a:r>
              <a:rPr lang="en-US" b="1" dirty="0" smtClean="0">
                <a:solidFill>
                  <a:srgbClr val="000C0C"/>
                </a:solidFill>
                <a:latin typeface="Agency FB" pitchFamily="34" charset="0"/>
                <a:cs typeface="Aharoni" pitchFamily="2" charset="-79"/>
              </a:rPr>
              <a:t/>
            </a:r>
            <a:br>
              <a:rPr lang="en-US" b="1" dirty="0" smtClean="0">
                <a:solidFill>
                  <a:srgbClr val="000C0C"/>
                </a:solidFill>
                <a:latin typeface="Agency FB" pitchFamily="34" charset="0"/>
                <a:cs typeface="Aharoni" pitchFamily="2" charset="-79"/>
              </a:rPr>
            </a:br>
            <a:r>
              <a:rPr lang="en-US" b="1" dirty="0" smtClean="0">
                <a:solidFill>
                  <a:srgbClr val="000C0C"/>
                </a:solidFill>
                <a:latin typeface="Agency FB" pitchFamily="34" charset="0"/>
                <a:cs typeface="Aharoni" pitchFamily="2" charset="-79"/>
              </a:rPr>
              <a:t>RESONANCE CIRCUITS</a:t>
            </a:r>
            <a:endParaRPr lang="en-US" b="1" dirty="0">
              <a:solidFill>
                <a:srgbClr val="000C0C"/>
              </a:solidFill>
              <a:latin typeface="Agency FB" pitchFamily="34" charset="0"/>
              <a:cs typeface="Aharoni" pitchFamily="2" charset="-79"/>
            </a:endParaRPr>
          </a:p>
        </p:txBody>
      </p:sp>
      <p:sp>
        <p:nvSpPr>
          <p:cNvPr id="3" name="Subtitle 2"/>
          <p:cNvSpPr>
            <a:spLocks noGrp="1"/>
          </p:cNvSpPr>
          <p:nvPr>
            <p:ph type="subTitle" idx="1"/>
          </p:nvPr>
        </p:nvSpPr>
        <p:spPr>
          <a:xfrm>
            <a:off x="1371600" y="4724400"/>
            <a:ext cx="7467600" cy="1828800"/>
          </a:xfrm>
        </p:spPr>
        <p:txBody>
          <a:bodyPr>
            <a:normAutofit/>
          </a:bodyPr>
          <a:lstStyle/>
          <a:p>
            <a:r>
              <a:rPr lang="en-US" sz="5100" dirty="0" smtClean="0">
                <a:solidFill>
                  <a:srgbClr val="000C0C"/>
                </a:solidFill>
              </a:rPr>
              <a:t>                                                 By:- Dr. Ajay </a:t>
            </a:r>
            <a:r>
              <a:rPr lang="en-US" sz="5100" dirty="0" err="1" smtClean="0">
                <a:solidFill>
                  <a:srgbClr val="000C0C"/>
                </a:solidFill>
              </a:rPr>
              <a:t>Garg</a:t>
            </a:r>
            <a:endParaRPr lang="en-US" sz="5100" dirty="0" smtClean="0">
              <a:solidFill>
                <a:srgbClr val="000C0C"/>
              </a:solidFill>
            </a:endParaRPr>
          </a:p>
        </p:txBody>
      </p:sp>
      <p:sp>
        <p:nvSpPr>
          <p:cNvPr id="4" name="Date Placeholder 3"/>
          <p:cNvSpPr>
            <a:spLocks noGrp="1"/>
          </p:cNvSpPr>
          <p:nvPr>
            <p:ph type="dt" sz="half" idx="10"/>
          </p:nvPr>
        </p:nvSpPr>
        <p:spPr/>
        <p:txBody>
          <a:bodyPr/>
          <a:lstStyle/>
          <a:p>
            <a:fld id="{7D725708-17C4-4AE7-B323-A2A05F372596}" type="datetime1">
              <a:rPr lang="en-US" smtClean="0"/>
              <a:pPr/>
              <a:t>4/6/2020</a:t>
            </a:fld>
            <a:endParaRPr lang="en-US"/>
          </a:p>
        </p:txBody>
      </p:sp>
      <p:sp>
        <p:nvSpPr>
          <p:cNvPr id="5" name="Footer Placeholder 4"/>
          <p:cNvSpPr>
            <a:spLocks noGrp="1"/>
          </p:cNvSpPr>
          <p:nvPr>
            <p:ph type="ftr" sz="quarter" idx="11"/>
          </p:nvPr>
        </p:nvSpPr>
        <p:spPr/>
        <p:txBody>
          <a:bodyPr/>
          <a:lstStyle/>
          <a:p>
            <a:r>
              <a:rPr lang="en-US" smtClean="0"/>
              <a:t>@tamanna</a:t>
            </a:r>
            <a:endParaRPr lang="en-US"/>
          </a:p>
        </p:txBody>
      </p:sp>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solidFill>
                  <a:srgbClr val="000000"/>
                </a:solidFill>
                <a:latin typeface="Algerian" pitchFamily="82" charset="0"/>
              </a:rPr>
              <a:t>CIRCUIT DIAGRAM</a:t>
            </a:r>
            <a:endParaRPr lang="en-US" sz="3600" dirty="0">
              <a:solidFill>
                <a:srgbClr val="000000"/>
              </a:solidFill>
              <a:latin typeface="Algerian" pitchFamily="82" charset="0"/>
            </a:endParaRPr>
          </a:p>
        </p:txBody>
      </p:sp>
      <p:sp>
        <p:nvSpPr>
          <p:cNvPr id="3" name="Date Placeholder 2"/>
          <p:cNvSpPr>
            <a:spLocks noGrp="1"/>
          </p:cNvSpPr>
          <p:nvPr>
            <p:ph type="dt" sz="half" idx="10"/>
          </p:nvPr>
        </p:nvSpPr>
        <p:spPr/>
        <p:txBody>
          <a:bodyPr/>
          <a:lstStyle/>
          <a:p>
            <a:fld id="{6367177F-A3F8-4577-A891-99A39D9EB3B3}" type="datetime1">
              <a:rPr lang="en-US" smtClean="0"/>
              <a:pPr/>
              <a:t>4/6/2020</a:t>
            </a:fld>
            <a:endParaRPr lang="en-US"/>
          </a:p>
        </p:txBody>
      </p:sp>
      <p:sp>
        <p:nvSpPr>
          <p:cNvPr id="4" name="Footer Placeholder 3"/>
          <p:cNvSpPr>
            <a:spLocks noGrp="1"/>
          </p:cNvSpPr>
          <p:nvPr>
            <p:ph type="ftr" sz="quarter" idx="11"/>
          </p:nvPr>
        </p:nvSpPr>
        <p:spPr/>
        <p:txBody>
          <a:bodyPr/>
          <a:lstStyle/>
          <a:p>
            <a:r>
              <a:rPr lang="en-US" smtClean="0"/>
              <a:t>@tamanna</a:t>
            </a:r>
            <a:endParaRPr lang="en-US"/>
          </a:p>
        </p:txBody>
      </p:sp>
      <p:pic>
        <p:nvPicPr>
          <p:cNvPr id="5" name="Picture 4" descr="New Doc 2017-11-08_3_kv.jpg"/>
          <p:cNvPicPr>
            <a:picLocks noChangeAspect="1"/>
          </p:cNvPicPr>
          <p:nvPr/>
        </p:nvPicPr>
        <p:blipFill>
          <a:blip r:embed="rId2" cstate="print">
            <a:clrChange>
              <a:clrFrom>
                <a:srgbClr val="FFFFFF"/>
              </a:clrFrom>
              <a:clrTo>
                <a:srgbClr val="FFFFFF">
                  <a:alpha val="0"/>
                </a:srgbClr>
              </a:clrTo>
            </a:clrChange>
            <a:lum bright="70000" contrast="-70000"/>
          </a:blip>
          <a:stretch>
            <a:fillRect/>
          </a:stretch>
        </p:blipFill>
        <p:spPr>
          <a:xfrm>
            <a:off x="228600" y="1752600"/>
            <a:ext cx="4343400" cy="4093268"/>
          </a:xfrm>
          <a:prstGeom prst="rect">
            <a:avLst/>
          </a:prstGeom>
        </p:spPr>
      </p:pic>
      <p:sp>
        <p:nvSpPr>
          <p:cNvPr id="6" name="TextBox 5"/>
          <p:cNvSpPr txBox="1"/>
          <p:nvPr/>
        </p:nvSpPr>
        <p:spPr>
          <a:xfrm>
            <a:off x="152400" y="1143000"/>
            <a:ext cx="4191000" cy="400110"/>
          </a:xfrm>
          <a:prstGeom prst="rect">
            <a:avLst/>
          </a:prstGeom>
          <a:noFill/>
        </p:spPr>
        <p:txBody>
          <a:bodyPr wrap="square" rtlCol="0">
            <a:spAutoFit/>
          </a:bodyPr>
          <a:lstStyle/>
          <a:p>
            <a:r>
              <a:rPr lang="en-US" sz="2000" dirty="0" smtClean="0">
                <a:solidFill>
                  <a:srgbClr val="000000"/>
                </a:solidFill>
                <a:latin typeface="Agency FB" pitchFamily="34" charset="0"/>
              </a:rPr>
              <a:t>                  </a:t>
            </a:r>
            <a:r>
              <a:rPr lang="en-US" sz="2000" b="1" dirty="0" smtClean="0">
                <a:solidFill>
                  <a:srgbClr val="000000"/>
                </a:solidFill>
                <a:latin typeface="Agency FB" pitchFamily="34" charset="0"/>
              </a:rPr>
              <a:t>SERIES RESONANCE CIRCUIT:-</a:t>
            </a:r>
            <a:endParaRPr lang="en-US" sz="2000" b="1" dirty="0">
              <a:solidFill>
                <a:srgbClr val="000000"/>
              </a:solidFill>
              <a:latin typeface="Agency FB" pitchFamily="34" charset="0"/>
            </a:endParaRPr>
          </a:p>
        </p:txBody>
      </p:sp>
      <p:pic>
        <p:nvPicPr>
          <p:cNvPr id="7" name="Picture 6" descr="New Doc 2017-11-08_4_dgv.jpg"/>
          <p:cNvPicPr>
            <a:picLocks noChangeAspect="1"/>
          </p:cNvPicPr>
          <p:nvPr/>
        </p:nvPicPr>
        <p:blipFill>
          <a:blip r:embed="rId3">
            <a:clrChange>
              <a:clrFrom>
                <a:srgbClr val="FFFFFF"/>
              </a:clrFrom>
              <a:clrTo>
                <a:srgbClr val="FFFFFF">
                  <a:alpha val="0"/>
                </a:srgbClr>
              </a:clrTo>
            </a:clrChange>
            <a:lum bright="70000" contrast="-70000"/>
          </a:blip>
          <a:stretch>
            <a:fillRect/>
          </a:stretch>
        </p:blipFill>
        <p:spPr>
          <a:xfrm>
            <a:off x="4876800" y="1828800"/>
            <a:ext cx="4114800" cy="3675008"/>
          </a:xfrm>
          <a:prstGeom prst="rect">
            <a:avLst/>
          </a:prstGeom>
        </p:spPr>
      </p:pic>
      <p:sp>
        <p:nvSpPr>
          <p:cNvPr id="8" name="TextBox 7"/>
          <p:cNvSpPr txBox="1"/>
          <p:nvPr/>
        </p:nvSpPr>
        <p:spPr>
          <a:xfrm>
            <a:off x="5257800" y="1143000"/>
            <a:ext cx="3505200" cy="400110"/>
          </a:xfrm>
          <a:prstGeom prst="rect">
            <a:avLst/>
          </a:prstGeom>
          <a:noFill/>
        </p:spPr>
        <p:txBody>
          <a:bodyPr wrap="square" rtlCol="0">
            <a:spAutoFit/>
          </a:bodyPr>
          <a:lstStyle/>
          <a:p>
            <a:r>
              <a:rPr lang="en-US" sz="2000" dirty="0" smtClean="0">
                <a:latin typeface="Agency FB" pitchFamily="34" charset="0"/>
              </a:rPr>
              <a:t>    </a:t>
            </a:r>
            <a:r>
              <a:rPr lang="en-US" sz="2000" b="1" dirty="0" smtClean="0">
                <a:solidFill>
                  <a:srgbClr val="000000"/>
                </a:solidFill>
                <a:latin typeface="Agency FB" pitchFamily="34" charset="0"/>
              </a:rPr>
              <a:t>PARALLEL RESONANCE CIRCUIT :-</a:t>
            </a:r>
            <a:endParaRPr lang="en-US" sz="2000" b="1" dirty="0">
              <a:solidFill>
                <a:srgbClr val="000000"/>
              </a:solidFill>
              <a:latin typeface="Agency FB" pitchFamily="34" charset="0"/>
            </a:endParaRPr>
          </a:p>
        </p:txBody>
      </p:sp>
    </p:spTree>
  </p:cSld>
  <p:clrMapOvr>
    <a:masterClrMapping/>
  </p:clrMapOvr>
  <p:transition>
    <p:diamon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solidFill>
                  <a:srgbClr val="000000"/>
                </a:solidFill>
                <a:latin typeface="Algerian" pitchFamily="82" charset="0"/>
              </a:rPr>
              <a:t>WORKING of SERIES L-C-R CIRCUIT</a:t>
            </a:r>
            <a:endParaRPr lang="en-US" sz="3600" dirty="0">
              <a:solidFill>
                <a:srgbClr val="000000"/>
              </a:solidFill>
              <a:latin typeface="Algerian" pitchFamily="82" charset="0"/>
            </a:endParaRPr>
          </a:p>
        </p:txBody>
      </p:sp>
      <p:pic>
        <p:nvPicPr>
          <p:cNvPr id="6" name="Content Placeholder 5" descr="New Doc 2017-11-08_1.jpg"/>
          <p:cNvPicPr>
            <a:picLocks noGrp="1" noChangeAspect="1"/>
          </p:cNvPicPr>
          <p:nvPr>
            <p:ph idx="1"/>
          </p:nvPr>
        </p:nvPicPr>
        <p:blipFill>
          <a:blip r:embed="rId2" cstate="print">
            <a:clrChange>
              <a:clrFrom>
                <a:srgbClr val="FFFFFF"/>
              </a:clrFrom>
              <a:clrTo>
                <a:srgbClr val="FFFFFF">
                  <a:alpha val="0"/>
                </a:srgbClr>
              </a:clrTo>
            </a:clrChange>
          </a:blip>
          <a:stretch>
            <a:fillRect/>
          </a:stretch>
        </p:blipFill>
        <p:spPr>
          <a:xfrm>
            <a:off x="0" y="1143000"/>
            <a:ext cx="8991600" cy="4983163"/>
          </a:xfrm>
        </p:spPr>
      </p:pic>
      <p:sp>
        <p:nvSpPr>
          <p:cNvPr id="4" name="Date Placeholder 3"/>
          <p:cNvSpPr>
            <a:spLocks noGrp="1"/>
          </p:cNvSpPr>
          <p:nvPr>
            <p:ph type="dt" sz="half" idx="10"/>
          </p:nvPr>
        </p:nvSpPr>
        <p:spPr/>
        <p:txBody>
          <a:bodyPr/>
          <a:lstStyle/>
          <a:p>
            <a:fld id="{DA52688D-F74B-4925-ADE2-6C9EB8C44986}" type="datetime1">
              <a:rPr lang="en-US" smtClean="0"/>
              <a:pPr/>
              <a:t>4/6/2020</a:t>
            </a:fld>
            <a:endParaRPr lang="en-US"/>
          </a:p>
        </p:txBody>
      </p:sp>
      <p:sp>
        <p:nvSpPr>
          <p:cNvPr id="5" name="Footer Placeholder 4"/>
          <p:cNvSpPr>
            <a:spLocks noGrp="1"/>
          </p:cNvSpPr>
          <p:nvPr>
            <p:ph type="ftr" sz="quarter" idx="11"/>
          </p:nvPr>
        </p:nvSpPr>
        <p:spPr/>
        <p:txBody>
          <a:bodyPr/>
          <a:lstStyle/>
          <a:p>
            <a:r>
              <a:rPr lang="en-US" smtClean="0"/>
              <a:t>@tamanna</a:t>
            </a:r>
            <a:endParaRPr lang="en-US"/>
          </a:p>
        </p:txBody>
      </p:sp>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00"/>
                </a:solidFill>
                <a:latin typeface="Algerian" pitchFamily="82" charset="0"/>
              </a:rPr>
              <a:t>WORKING of Parallel L-C-R CIRCUIT</a:t>
            </a:r>
            <a:endParaRPr lang="en-US" sz="3600" dirty="0"/>
          </a:p>
        </p:txBody>
      </p:sp>
      <p:sp>
        <p:nvSpPr>
          <p:cNvPr id="3" name="Date Placeholder 2"/>
          <p:cNvSpPr>
            <a:spLocks noGrp="1"/>
          </p:cNvSpPr>
          <p:nvPr>
            <p:ph type="dt" sz="half" idx="10"/>
          </p:nvPr>
        </p:nvSpPr>
        <p:spPr/>
        <p:txBody>
          <a:bodyPr/>
          <a:lstStyle/>
          <a:p>
            <a:fld id="{6367177F-A3F8-4577-A891-99A39D9EB3B3}" type="datetime1">
              <a:rPr lang="en-US" smtClean="0"/>
              <a:pPr/>
              <a:t>4/6/2020</a:t>
            </a:fld>
            <a:endParaRPr lang="en-US"/>
          </a:p>
        </p:txBody>
      </p:sp>
      <p:sp>
        <p:nvSpPr>
          <p:cNvPr id="4" name="Footer Placeholder 3"/>
          <p:cNvSpPr>
            <a:spLocks noGrp="1"/>
          </p:cNvSpPr>
          <p:nvPr>
            <p:ph type="ftr" sz="quarter" idx="11"/>
          </p:nvPr>
        </p:nvSpPr>
        <p:spPr/>
        <p:txBody>
          <a:bodyPr/>
          <a:lstStyle/>
          <a:p>
            <a:r>
              <a:rPr lang="en-US" smtClean="0"/>
              <a:t>@tamanna</a:t>
            </a:r>
            <a:endParaRPr lang="en-US"/>
          </a:p>
        </p:txBody>
      </p:sp>
      <p:pic>
        <p:nvPicPr>
          <p:cNvPr id="6" name="Picture 5" descr="New Doc 2017-11-08_5.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1295400"/>
            <a:ext cx="9144000" cy="4724400"/>
          </a:xfrm>
          <a:prstGeom prst="rect">
            <a:avLst/>
          </a:prstGeom>
        </p:spPr>
      </p:pic>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100" dirty="0" smtClean="0">
                <a:solidFill>
                  <a:srgbClr val="000000"/>
                </a:solidFill>
                <a:latin typeface="Algerian" pitchFamily="82" charset="0"/>
              </a:rPr>
              <a:t>OBSERVATIONS FOR SERIES AND PARALLEL </a:t>
            </a:r>
            <a:br>
              <a:rPr lang="en-US" sz="3100" dirty="0" smtClean="0">
                <a:solidFill>
                  <a:srgbClr val="000000"/>
                </a:solidFill>
                <a:latin typeface="Algerian" pitchFamily="82" charset="0"/>
              </a:rPr>
            </a:br>
            <a:r>
              <a:rPr lang="en-US" sz="3100" dirty="0" smtClean="0">
                <a:solidFill>
                  <a:srgbClr val="000000"/>
                </a:solidFill>
                <a:latin typeface="Algerian" pitchFamily="82" charset="0"/>
              </a:rPr>
              <a:t>L-C-R CIRCUIT</a:t>
            </a:r>
            <a:endParaRPr lang="en-US" sz="3100" dirty="0">
              <a:solidFill>
                <a:srgbClr val="000000"/>
              </a:solidFill>
              <a:latin typeface="Algerian" pitchFamily="82" charset="0"/>
            </a:endParaRPr>
          </a:p>
        </p:txBody>
      </p:sp>
      <p:sp>
        <p:nvSpPr>
          <p:cNvPr id="3" name="Date Placeholder 2"/>
          <p:cNvSpPr>
            <a:spLocks noGrp="1"/>
          </p:cNvSpPr>
          <p:nvPr>
            <p:ph type="dt" sz="half" idx="10"/>
          </p:nvPr>
        </p:nvSpPr>
        <p:spPr/>
        <p:txBody>
          <a:bodyPr/>
          <a:lstStyle/>
          <a:p>
            <a:fld id="{6367177F-A3F8-4577-A891-99A39D9EB3B3}" type="datetime1">
              <a:rPr lang="en-US" smtClean="0"/>
              <a:pPr/>
              <a:t>4/6/2020</a:t>
            </a:fld>
            <a:endParaRPr lang="en-US"/>
          </a:p>
        </p:txBody>
      </p:sp>
      <p:sp>
        <p:nvSpPr>
          <p:cNvPr id="4" name="Footer Placeholder 3"/>
          <p:cNvSpPr>
            <a:spLocks noGrp="1"/>
          </p:cNvSpPr>
          <p:nvPr>
            <p:ph type="ftr" sz="quarter" idx="11"/>
          </p:nvPr>
        </p:nvSpPr>
        <p:spPr/>
        <p:txBody>
          <a:bodyPr/>
          <a:lstStyle/>
          <a:p>
            <a:r>
              <a:rPr lang="en-US" smtClean="0"/>
              <a:t>@tamanna</a:t>
            </a:r>
            <a:endParaRPr lang="en-US"/>
          </a:p>
        </p:txBody>
      </p:sp>
      <p:pic>
        <p:nvPicPr>
          <p:cNvPr id="5" name="Picture 4" descr="New Doc 2017-11-08_2.jpg"/>
          <p:cNvPicPr>
            <a:picLocks noChangeAspect="1"/>
          </p:cNvPicPr>
          <p:nvPr/>
        </p:nvPicPr>
        <p:blipFill>
          <a:blip r:embed="rId2">
            <a:clrChange>
              <a:clrFrom>
                <a:srgbClr val="FFFFFF"/>
              </a:clrFrom>
              <a:clrTo>
                <a:srgbClr val="FFFFFF">
                  <a:alpha val="0"/>
                </a:srgbClr>
              </a:clrTo>
            </a:clrChange>
          </a:blip>
          <a:stretch>
            <a:fillRect/>
          </a:stretch>
        </p:blipFill>
        <p:spPr>
          <a:xfrm>
            <a:off x="381000" y="1295400"/>
            <a:ext cx="8458200" cy="5029200"/>
          </a:xfrm>
          <a:prstGeom prst="rect">
            <a:avLst/>
          </a:prstGeom>
        </p:spPr>
      </p:pic>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dirty="0" smtClean="0">
                <a:solidFill>
                  <a:srgbClr val="000000"/>
                </a:solidFill>
                <a:latin typeface="Algerian" pitchFamily="82" charset="0"/>
              </a:rPr>
              <a:t>CALCULATIONS</a:t>
            </a:r>
            <a:endParaRPr lang="en-US" sz="3200" dirty="0">
              <a:solidFill>
                <a:srgbClr val="000000"/>
              </a:solidFill>
              <a:latin typeface="Algerian" pitchFamily="82" charset="0"/>
            </a:endParaRPr>
          </a:p>
        </p:txBody>
      </p:sp>
      <p:sp>
        <p:nvSpPr>
          <p:cNvPr id="3" name="Text Placeholder 2"/>
          <p:cNvSpPr>
            <a:spLocks noGrp="1"/>
          </p:cNvSpPr>
          <p:nvPr>
            <p:ph type="body" idx="1"/>
          </p:nvPr>
        </p:nvSpPr>
        <p:spPr>
          <a:xfrm>
            <a:off x="457200" y="990601"/>
            <a:ext cx="4040188" cy="533400"/>
          </a:xfrm>
        </p:spPr>
        <p:txBody>
          <a:bodyPr/>
          <a:lstStyle/>
          <a:p>
            <a:r>
              <a:rPr lang="en-US" dirty="0" smtClean="0"/>
              <a:t> </a:t>
            </a:r>
            <a:r>
              <a:rPr lang="en-US" b="0" u="sng" dirty="0" smtClean="0">
                <a:solidFill>
                  <a:srgbClr val="000000"/>
                </a:solidFill>
                <a:latin typeface="Agency FB" pitchFamily="34" charset="0"/>
              </a:rPr>
              <a:t>SERIES RESONANCE CIRCUIT</a:t>
            </a:r>
            <a:endParaRPr lang="en-US" u="sng" dirty="0"/>
          </a:p>
        </p:txBody>
      </p:sp>
      <p:pic>
        <p:nvPicPr>
          <p:cNvPr id="9" name="Content Placeholder 8" descr="New Doc 2017-11-08_5_dhcfj.jpg"/>
          <p:cNvPicPr>
            <a:picLocks noGrp="1" noChangeAspect="1"/>
          </p:cNvPicPr>
          <p:nvPr>
            <p:ph sz="half" idx="2"/>
          </p:nvPr>
        </p:nvPicPr>
        <p:blipFill>
          <a:blip r:embed="rId2">
            <a:clrChange>
              <a:clrFrom>
                <a:srgbClr val="FFFFFF"/>
              </a:clrFrom>
              <a:clrTo>
                <a:srgbClr val="FFFFFF">
                  <a:alpha val="0"/>
                </a:srgbClr>
              </a:clrTo>
            </a:clrChange>
          </a:blip>
          <a:stretch>
            <a:fillRect/>
          </a:stretch>
        </p:blipFill>
        <p:spPr>
          <a:xfrm>
            <a:off x="228600" y="1676400"/>
            <a:ext cx="4419600" cy="4495800"/>
          </a:xfrm>
        </p:spPr>
      </p:pic>
      <p:sp>
        <p:nvSpPr>
          <p:cNvPr id="5" name="Text Placeholder 4"/>
          <p:cNvSpPr>
            <a:spLocks noGrp="1"/>
          </p:cNvSpPr>
          <p:nvPr>
            <p:ph type="body" sz="quarter" idx="3"/>
          </p:nvPr>
        </p:nvSpPr>
        <p:spPr>
          <a:xfrm>
            <a:off x="4645025" y="990600"/>
            <a:ext cx="4041775" cy="533400"/>
          </a:xfrm>
        </p:spPr>
        <p:txBody>
          <a:bodyPr>
            <a:normAutofit/>
          </a:bodyPr>
          <a:lstStyle/>
          <a:p>
            <a:r>
              <a:rPr lang="en-US" b="0" u="sng" dirty="0" smtClean="0">
                <a:solidFill>
                  <a:srgbClr val="000000"/>
                </a:solidFill>
                <a:latin typeface="Agency FB" pitchFamily="34" charset="0"/>
              </a:rPr>
              <a:t>PARALLEL RESONANCE CIRCUIT</a:t>
            </a:r>
            <a:endParaRPr lang="en-US" b="0" u="sng" dirty="0">
              <a:solidFill>
                <a:srgbClr val="000000"/>
              </a:solidFill>
              <a:latin typeface="Agency FB" pitchFamily="34" charset="0"/>
            </a:endParaRPr>
          </a:p>
        </p:txBody>
      </p:sp>
      <p:sp>
        <p:nvSpPr>
          <p:cNvPr id="7" name="Date Placeholder 6"/>
          <p:cNvSpPr>
            <a:spLocks noGrp="1"/>
          </p:cNvSpPr>
          <p:nvPr>
            <p:ph type="dt" sz="half" idx="10"/>
          </p:nvPr>
        </p:nvSpPr>
        <p:spPr/>
        <p:txBody>
          <a:bodyPr/>
          <a:lstStyle/>
          <a:p>
            <a:fld id="{39CE296C-9C21-40DE-AC7C-ABC8EEF20047}" type="datetime1">
              <a:rPr lang="en-US" smtClean="0"/>
              <a:pPr/>
              <a:t>4/6/2020</a:t>
            </a:fld>
            <a:endParaRPr lang="en-US"/>
          </a:p>
        </p:txBody>
      </p:sp>
      <p:sp>
        <p:nvSpPr>
          <p:cNvPr id="8" name="Footer Placeholder 7"/>
          <p:cNvSpPr>
            <a:spLocks noGrp="1"/>
          </p:cNvSpPr>
          <p:nvPr>
            <p:ph type="ftr" sz="quarter" idx="11"/>
          </p:nvPr>
        </p:nvSpPr>
        <p:spPr/>
        <p:txBody>
          <a:bodyPr/>
          <a:lstStyle/>
          <a:p>
            <a:r>
              <a:rPr lang="en-US" smtClean="0"/>
              <a:t>@tamanna</a:t>
            </a:r>
            <a:endParaRPr lang="en-US"/>
          </a:p>
        </p:txBody>
      </p:sp>
      <p:pic>
        <p:nvPicPr>
          <p:cNvPr id="12" name="Content Placeholder 11" descr="New Doc 2017-11-08_6.jpg"/>
          <p:cNvPicPr>
            <a:picLocks noGrp="1" noChangeAspect="1"/>
          </p:cNvPicPr>
          <p:nvPr>
            <p:ph sz="quarter" idx="4"/>
          </p:nvPr>
        </p:nvPicPr>
        <p:blipFill>
          <a:blip r:embed="rId3" cstate="print">
            <a:clrChange>
              <a:clrFrom>
                <a:srgbClr val="FFFFFF"/>
              </a:clrFrom>
              <a:clrTo>
                <a:srgbClr val="FFFFFF">
                  <a:alpha val="0"/>
                </a:srgbClr>
              </a:clrTo>
            </a:clrChange>
          </a:blip>
          <a:stretch>
            <a:fillRect/>
          </a:stretch>
        </p:blipFill>
        <p:spPr>
          <a:xfrm>
            <a:off x="4191000" y="1828800"/>
            <a:ext cx="4724400" cy="1752600"/>
          </a:xfrm>
        </p:spPr>
      </p:pic>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solidFill>
                  <a:srgbClr val="000000"/>
                </a:solidFill>
                <a:latin typeface="Algerian" pitchFamily="82" charset="0"/>
              </a:rPr>
              <a:t>RESULT</a:t>
            </a:r>
            <a:r>
              <a:rPr lang="en-US" sz="3200" dirty="0" smtClean="0"/>
              <a:t> </a:t>
            </a:r>
            <a:endParaRPr lang="en-US" sz="3200" dirty="0"/>
          </a:p>
        </p:txBody>
      </p:sp>
      <p:sp>
        <p:nvSpPr>
          <p:cNvPr id="3" name="Content Placeholder 2"/>
          <p:cNvSpPr>
            <a:spLocks noGrp="1"/>
          </p:cNvSpPr>
          <p:nvPr>
            <p:ph idx="1"/>
          </p:nvPr>
        </p:nvSpPr>
        <p:spPr>
          <a:xfrm>
            <a:off x="457200" y="990600"/>
            <a:ext cx="8382000" cy="5135563"/>
          </a:xfrm>
        </p:spPr>
        <p:txBody>
          <a:bodyPr>
            <a:normAutofit/>
          </a:bodyPr>
          <a:lstStyle/>
          <a:p>
            <a:pPr>
              <a:buFont typeface="Wingdings" pitchFamily="2" charset="2"/>
              <a:buChar char="ü"/>
            </a:pPr>
            <a:r>
              <a:rPr lang="en-US" sz="2400" u="sng" dirty="0" smtClean="0">
                <a:solidFill>
                  <a:srgbClr val="000000"/>
                </a:solidFill>
                <a:latin typeface="Agency FB" pitchFamily="34" charset="0"/>
              </a:rPr>
              <a:t>RESULT</a:t>
            </a:r>
            <a:r>
              <a:rPr lang="en-US" sz="2400" dirty="0" smtClean="0">
                <a:solidFill>
                  <a:srgbClr val="000000"/>
                </a:solidFill>
                <a:latin typeface="Agency FB" pitchFamily="34" charset="0"/>
              </a:rPr>
              <a:t> :-</a:t>
            </a:r>
          </a:p>
          <a:p>
            <a:pPr>
              <a:buNone/>
            </a:pPr>
            <a:r>
              <a:rPr lang="en-US" sz="2400" dirty="0" smtClean="0">
                <a:solidFill>
                  <a:srgbClr val="000000"/>
                </a:solidFill>
                <a:latin typeface="Agency FB" pitchFamily="34" charset="0"/>
              </a:rPr>
              <a:t>      Theoretical value of resonant frequency v</a:t>
            </a:r>
            <a:r>
              <a:rPr lang="en-US" sz="2400" dirty="0" smtClean="0">
                <a:solidFill>
                  <a:srgbClr val="000000"/>
                </a:solidFill>
                <a:latin typeface="Agency FB" pitchFamily="34" charset="0"/>
                <a:cs typeface="Arial"/>
              </a:rPr>
              <a:t>ₒ = …….. Hz</a:t>
            </a:r>
          </a:p>
          <a:p>
            <a:pPr>
              <a:buNone/>
            </a:pPr>
            <a:r>
              <a:rPr lang="en-US" sz="2400" dirty="0" smtClean="0">
                <a:solidFill>
                  <a:srgbClr val="000000"/>
                </a:solidFill>
                <a:latin typeface="Agency FB" pitchFamily="34" charset="0"/>
                <a:cs typeface="Arial"/>
              </a:rPr>
              <a:t>       Experimental Determined value of resonant frequency </a:t>
            </a:r>
            <a:r>
              <a:rPr lang="en-US" sz="2400" dirty="0" smtClean="0">
                <a:solidFill>
                  <a:srgbClr val="000000"/>
                </a:solidFill>
                <a:latin typeface="Agency FB" pitchFamily="34" charset="0"/>
              </a:rPr>
              <a:t>v</a:t>
            </a:r>
            <a:r>
              <a:rPr lang="en-US" sz="2400" dirty="0" smtClean="0">
                <a:solidFill>
                  <a:srgbClr val="000000"/>
                </a:solidFill>
                <a:latin typeface="Agency FB" pitchFamily="34" charset="0"/>
                <a:cs typeface="Arial"/>
              </a:rPr>
              <a:t>ₒ = …….. Hz</a:t>
            </a:r>
          </a:p>
          <a:p>
            <a:pPr>
              <a:buNone/>
            </a:pPr>
            <a:r>
              <a:rPr lang="en-US" sz="2400" dirty="0" smtClean="0">
                <a:solidFill>
                  <a:srgbClr val="000000"/>
                </a:solidFill>
                <a:latin typeface="Agency FB" pitchFamily="34" charset="0"/>
                <a:cs typeface="Arial"/>
              </a:rPr>
              <a:t>       Quality Factor of the circuit Q = …………</a:t>
            </a:r>
            <a:endParaRPr lang="en-US" sz="2400" dirty="0" smtClean="0">
              <a:solidFill>
                <a:srgbClr val="000000"/>
              </a:solidFill>
              <a:latin typeface="Agency FB" pitchFamily="34" charset="0"/>
            </a:endParaRPr>
          </a:p>
          <a:p>
            <a:pPr>
              <a:buFont typeface="Wingdings" pitchFamily="2" charset="2"/>
              <a:buChar char="ü"/>
            </a:pPr>
            <a:r>
              <a:rPr lang="en-US" sz="2400" u="sng" dirty="0" smtClean="0">
                <a:solidFill>
                  <a:srgbClr val="000000"/>
                </a:solidFill>
                <a:latin typeface="Agency FB" pitchFamily="34" charset="0"/>
              </a:rPr>
              <a:t>PRECAUTIONS</a:t>
            </a:r>
            <a:r>
              <a:rPr lang="en-US" sz="2400" dirty="0" smtClean="0">
                <a:solidFill>
                  <a:srgbClr val="000000"/>
                </a:solidFill>
                <a:latin typeface="Agency FB" pitchFamily="34" charset="0"/>
              </a:rPr>
              <a:t> :-</a:t>
            </a:r>
          </a:p>
          <a:p>
            <a:pPr>
              <a:buNone/>
            </a:pPr>
            <a:r>
              <a:rPr lang="en-US" sz="2400" dirty="0" smtClean="0">
                <a:solidFill>
                  <a:srgbClr val="000000"/>
                </a:solidFill>
                <a:latin typeface="Agency FB" pitchFamily="34" charset="0"/>
              </a:rPr>
              <a:t>    1. The input voltage supplied to the parallel resonant circuit should be kept constant.</a:t>
            </a:r>
          </a:p>
          <a:p>
            <a:pPr>
              <a:buNone/>
            </a:pPr>
            <a:r>
              <a:rPr lang="en-US" sz="2400" dirty="0" smtClean="0">
                <a:solidFill>
                  <a:srgbClr val="000000"/>
                </a:solidFill>
                <a:latin typeface="Agency FB" pitchFamily="34" charset="0"/>
              </a:rPr>
              <a:t>    2. The d.c. resistance of inductor should be included to resistance R for calculations of quality factor.</a:t>
            </a:r>
          </a:p>
          <a:p>
            <a:pPr>
              <a:buNone/>
            </a:pPr>
            <a:r>
              <a:rPr lang="en-US" sz="2400" dirty="0" smtClean="0">
                <a:solidFill>
                  <a:srgbClr val="000000"/>
                </a:solidFill>
                <a:latin typeface="Agency FB" pitchFamily="34" charset="0"/>
              </a:rPr>
              <a:t>    3. If a resistance box is used in place of R then its plug which are not taken out should be tight.</a:t>
            </a:r>
            <a:endParaRPr lang="en-US" sz="2400" dirty="0">
              <a:solidFill>
                <a:srgbClr val="000000"/>
              </a:solidFill>
              <a:latin typeface="Agency FB" pitchFamily="34" charset="0"/>
            </a:endParaRPr>
          </a:p>
        </p:txBody>
      </p:sp>
      <p:sp>
        <p:nvSpPr>
          <p:cNvPr id="4" name="Date Placeholder 3"/>
          <p:cNvSpPr>
            <a:spLocks noGrp="1"/>
          </p:cNvSpPr>
          <p:nvPr>
            <p:ph type="dt" sz="half" idx="10"/>
          </p:nvPr>
        </p:nvSpPr>
        <p:spPr/>
        <p:txBody>
          <a:bodyPr/>
          <a:lstStyle/>
          <a:p>
            <a:fld id="{0F77FDAD-580C-4328-A5B4-3A6571732C64}" type="datetime1">
              <a:rPr lang="en-US" smtClean="0"/>
              <a:pPr/>
              <a:t>4/6/2020</a:t>
            </a:fld>
            <a:endParaRPr lang="en-US"/>
          </a:p>
        </p:txBody>
      </p:sp>
      <p:sp>
        <p:nvSpPr>
          <p:cNvPr id="5" name="Footer Placeholder 4"/>
          <p:cNvSpPr>
            <a:spLocks noGrp="1"/>
          </p:cNvSpPr>
          <p:nvPr>
            <p:ph type="ftr" sz="quarter" idx="11"/>
          </p:nvPr>
        </p:nvSpPr>
        <p:spPr/>
        <p:txBody>
          <a:bodyPr/>
          <a:lstStyle/>
          <a:p>
            <a:r>
              <a:rPr lang="en-US" smtClean="0"/>
              <a:t>@tamanna</a:t>
            </a:r>
            <a:endParaRPr lang="en-US"/>
          </a:p>
        </p:txBody>
      </p:sp>
    </p:spTree>
  </p:cSld>
  <p:clrMapOvr>
    <a:masterClrMapping/>
  </p:clrMapOvr>
  <p:transition>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F77FDAD-580C-4328-A5B4-3A6571732C64}" type="datetime1">
              <a:rPr lang="en-US" smtClean="0"/>
              <a:pPr/>
              <a:t>4/6/2020</a:t>
            </a:fld>
            <a:endParaRPr lang="en-US"/>
          </a:p>
        </p:txBody>
      </p:sp>
      <p:sp>
        <p:nvSpPr>
          <p:cNvPr id="5" name="Footer Placeholder 4"/>
          <p:cNvSpPr>
            <a:spLocks noGrp="1"/>
          </p:cNvSpPr>
          <p:nvPr>
            <p:ph type="ftr" sz="quarter" idx="11"/>
          </p:nvPr>
        </p:nvSpPr>
        <p:spPr/>
        <p:txBody>
          <a:bodyPr/>
          <a:lstStyle/>
          <a:p>
            <a:r>
              <a:rPr lang="en-US" smtClean="0"/>
              <a:t>@tamanna</a:t>
            </a:r>
            <a:endParaRPr lang="en-US"/>
          </a:p>
        </p:txBody>
      </p:sp>
      <p:pic>
        <p:nvPicPr>
          <p:cNvPr id="1026" name="Picture 2" descr="D:\Presentations\5-2-thank-you-free-png-image.png"/>
          <p:cNvPicPr>
            <a:picLocks noGrp="1" noChangeAspect="1" noChangeArrowheads="1"/>
          </p:cNvPicPr>
          <p:nvPr>
            <p:ph idx="1"/>
          </p:nvPr>
        </p:nvPicPr>
        <p:blipFill>
          <a:blip r:embed="rId2">
            <a:duotone>
              <a:prstClr val="black"/>
              <a:srgbClr val="FFFF00">
                <a:tint val="45000"/>
                <a:satMod val="400000"/>
              </a:srgbClr>
            </a:duotone>
          </a:blip>
          <a:srcRect/>
          <a:stretch>
            <a:fillRect/>
          </a:stretch>
        </p:blipFill>
        <p:spPr bwMode="auto">
          <a:xfrm>
            <a:off x="533400" y="609600"/>
            <a:ext cx="8305800" cy="5114387"/>
          </a:xfrm>
          <a:prstGeom prst="rect">
            <a:avLst/>
          </a:prstGeom>
          <a:noFill/>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C0C"/>
                </a:solidFill>
                <a:latin typeface="Algerian" pitchFamily="82" charset="0"/>
              </a:rPr>
              <a:t>CONTENTS</a:t>
            </a:r>
            <a:endParaRPr lang="en-US" sz="3600" dirty="0">
              <a:solidFill>
                <a:srgbClr val="000C0C"/>
              </a:solidFill>
              <a:latin typeface="Algerian" pitchFamily="82" charset="0"/>
            </a:endParaRPr>
          </a:p>
        </p:txBody>
      </p:sp>
      <p:sp>
        <p:nvSpPr>
          <p:cNvPr id="4" name="TextBox 3"/>
          <p:cNvSpPr txBox="1"/>
          <p:nvPr/>
        </p:nvSpPr>
        <p:spPr>
          <a:xfrm>
            <a:off x="457200" y="1371600"/>
            <a:ext cx="8229600" cy="4093428"/>
          </a:xfrm>
          <a:prstGeom prst="rect">
            <a:avLst/>
          </a:prstGeom>
          <a:noFill/>
        </p:spPr>
        <p:txBody>
          <a:bodyPr wrap="square" rtlCol="0">
            <a:spAutoFit/>
          </a:bodyPr>
          <a:lstStyle/>
          <a:p>
            <a:pPr marL="342900" indent="-342900">
              <a:buFont typeface="Wingdings" pitchFamily="2" charset="2"/>
              <a:buChar char="ü"/>
            </a:pPr>
            <a:r>
              <a:rPr lang="en-US" sz="2800" dirty="0" smtClean="0">
                <a:solidFill>
                  <a:srgbClr val="000C0C"/>
                </a:solidFill>
                <a:latin typeface="Agency FB" pitchFamily="34" charset="0"/>
                <a:cs typeface="Aparajita" pitchFamily="34" charset="0"/>
              </a:rPr>
              <a:t>SERIES L-C-R CIRCUIT</a:t>
            </a:r>
          </a:p>
          <a:p>
            <a:pPr marL="342900" indent="-342900">
              <a:buFont typeface="Wingdings" pitchFamily="2" charset="2"/>
              <a:buChar char="ü"/>
            </a:pPr>
            <a:r>
              <a:rPr lang="en-US" sz="2800" dirty="0" smtClean="0">
                <a:solidFill>
                  <a:srgbClr val="000C0C"/>
                </a:solidFill>
                <a:latin typeface="Agency FB" pitchFamily="34" charset="0"/>
                <a:cs typeface="Aparajita" pitchFamily="34" charset="0"/>
              </a:rPr>
              <a:t>PARALLEL L-C-R CIRCUIT</a:t>
            </a:r>
          </a:p>
          <a:p>
            <a:pPr marL="342900" indent="-342900">
              <a:buFont typeface="Wingdings" pitchFamily="2" charset="2"/>
              <a:buChar char="ü"/>
            </a:pPr>
            <a:r>
              <a:rPr lang="en-US" sz="2800" dirty="0" smtClean="0">
                <a:solidFill>
                  <a:srgbClr val="000C0C"/>
                </a:solidFill>
                <a:latin typeface="Agency FB" pitchFamily="34" charset="0"/>
                <a:cs typeface="Aparajita" pitchFamily="34" charset="0"/>
              </a:rPr>
              <a:t>QUALITY FACTOR AND RESONANT FREQUENCY</a:t>
            </a:r>
          </a:p>
          <a:p>
            <a:pPr marL="342900" indent="-342900">
              <a:buFont typeface="Wingdings" pitchFamily="2" charset="2"/>
              <a:buChar char="ü"/>
            </a:pPr>
            <a:r>
              <a:rPr lang="en-US" sz="2800" dirty="0" smtClean="0">
                <a:solidFill>
                  <a:srgbClr val="000C0C"/>
                </a:solidFill>
                <a:latin typeface="Agency FB" pitchFamily="34" charset="0"/>
                <a:cs typeface="Aparajita" pitchFamily="34" charset="0"/>
              </a:rPr>
              <a:t>OBJECTIVE OF THE EXPERIMENT ,APPARATUS AND FORMULA</a:t>
            </a:r>
          </a:p>
          <a:p>
            <a:pPr marL="342900" indent="-342900">
              <a:buFont typeface="Wingdings" pitchFamily="2" charset="2"/>
              <a:buChar char="ü"/>
            </a:pPr>
            <a:r>
              <a:rPr lang="en-US" sz="2800" dirty="0" smtClean="0">
                <a:solidFill>
                  <a:srgbClr val="000C0C"/>
                </a:solidFill>
                <a:latin typeface="Agency FB" pitchFamily="34" charset="0"/>
                <a:cs typeface="Aparajita" pitchFamily="34" charset="0"/>
              </a:rPr>
              <a:t>CIRCUIT DIAGRAM </a:t>
            </a:r>
          </a:p>
          <a:p>
            <a:pPr marL="342900" indent="-342900">
              <a:buFont typeface="Wingdings" pitchFamily="2" charset="2"/>
              <a:buChar char="ü"/>
            </a:pPr>
            <a:r>
              <a:rPr lang="en-US" sz="2800" dirty="0" smtClean="0">
                <a:solidFill>
                  <a:srgbClr val="000C0C"/>
                </a:solidFill>
                <a:latin typeface="Agency FB" pitchFamily="34" charset="0"/>
                <a:cs typeface="Aparajita" pitchFamily="34" charset="0"/>
              </a:rPr>
              <a:t>WORKING OF SERIES L-C-R CIRCUIT</a:t>
            </a:r>
          </a:p>
          <a:p>
            <a:pPr marL="342900" indent="-342900">
              <a:buFont typeface="Wingdings" pitchFamily="2" charset="2"/>
              <a:buChar char="ü"/>
            </a:pPr>
            <a:r>
              <a:rPr lang="en-US" sz="2800" dirty="0" smtClean="0">
                <a:solidFill>
                  <a:srgbClr val="000C0C"/>
                </a:solidFill>
                <a:latin typeface="Agency FB" pitchFamily="34" charset="0"/>
                <a:cs typeface="Aparajita" pitchFamily="34" charset="0"/>
              </a:rPr>
              <a:t>WORKING OF </a:t>
            </a:r>
            <a:r>
              <a:rPr lang="en-US" sz="2800" dirty="0" smtClean="0">
                <a:solidFill>
                  <a:srgbClr val="000C0C"/>
                </a:solidFill>
                <a:latin typeface="Agency FB" pitchFamily="34" charset="0"/>
                <a:cs typeface="Aparajita" pitchFamily="34" charset="0"/>
              </a:rPr>
              <a:t>PARALLEL </a:t>
            </a:r>
            <a:r>
              <a:rPr lang="en-US" sz="2800" dirty="0" smtClean="0">
                <a:solidFill>
                  <a:srgbClr val="000C0C"/>
                </a:solidFill>
                <a:latin typeface="Agency FB" pitchFamily="34" charset="0"/>
                <a:cs typeface="Aparajita" pitchFamily="34" charset="0"/>
              </a:rPr>
              <a:t>L-C-R CIRCUIT</a:t>
            </a:r>
          </a:p>
          <a:p>
            <a:pPr marL="342900" indent="-342900">
              <a:buFont typeface="Wingdings" pitchFamily="2" charset="2"/>
              <a:buChar char="ü"/>
            </a:pPr>
            <a:r>
              <a:rPr lang="en-US" sz="2800" dirty="0" smtClean="0">
                <a:solidFill>
                  <a:srgbClr val="000C0C"/>
                </a:solidFill>
                <a:latin typeface="Agency FB" pitchFamily="34" charset="0"/>
                <a:cs typeface="Aparajita" pitchFamily="34" charset="0"/>
              </a:rPr>
              <a:t>OSERVATIONS,CALCULATIONS AND RESULT</a:t>
            </a:r>
          </a:p>
          <a:p>
            <a:pPr marL="342900" indent="-342900">
              <a:buFont typeface="Wingdings" pitchFamily="2" charset="2"/>
              <a:buChar char="ü"/>
            </a:pPr>
            <a:endParaRPr lang="en-US" dirty="0" smtClean="0">
              <a:solidFill>
                <a:srgbClr val="000C0C"/>
              </a:solidFill>
            </a:endParaRPr>
          </a:p>
          <a:p>
            <a:pPr marL="342900" indent="-342900">
              <a:buFont typeface="+mj-lt"/>
              <a:buAutoNum type="arabicPeriod"/>
            </a:pPr>
            <a:endParaRPr lang="en-US" dirty="0" smtClean="0">
              <a:solidFill>
                <a:srgbClr val="000C0C"/>
              </a:solidFill>
            </a:endParaRPr>
          </a:p>
        </p:txBody>
      </p:sp>
      <p:sp>
        <p:nvSpPr>
          <p:cNvPr id="5" name="Date Placeholder 4"/>
          <p:cNvSpPr>
            <a:spLocks noGrp="1"/>
          </p:cNvSpPr>
          <p:nvPr>
            <p:ph type="dt" sz="half" idx="10"/>
          </p:nvPr>
        </p:nvSpPr>
        <p:spPr/>
        <p:txBody>
          <a:bodyPr/>
          <a:lstStyle/>
          <a:p>
            <a:fld id="{1BDB5BF5-7A41-4809-9815-E8D0F18C153E}" type="datetime1">
              <a:rPr lang="en-US" smtClean="0"/>
              <a:pPr/>
              <a:t>4/6/2020</a:t>
            </a:fld>
            <a:endParaRPr lang="en-US"/>
          </a:p>
        </p:txBody>
      </p:sp>
      <p:sp>
        <p:nvSpPr>
          <p:cNvPr id="6" name="Footer Placeholder 5"/>
          <p:cNvSpPr>
            <a:spLocks noGrp="1"/>
          </p:cNvSpPr>
          <p:nvPr>
            <p:ph type="ftr" sz="quarter" idx="11"/>
          </p:nvPr>
        </p:nvSpPr>
        <p:spPr/>
        <p:txBody>
          <a:bodyPr/>
          <a:lstStyle/>
          <a:p>
            <a:r>
              <a:rPr lang="en-US" smtClean="0"/>
              <a:t>@tamanna</a:t>
            </a:r>
            <a:endParaRPr lang="en-US"/>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solidFill>
                  <a:srgbClr val="000C0C"/>
                </a:solidFill>
                <a:latin typeface="Algerian" pitchFamily="82" charset="0"/>
              </a:rPr>
              <a:t/>
            </a:r>
            <a:br>
              <a:rPr lang="en-US" dirty="0" smtClean="0">
                <a:solidFill>
                  <a:srgbClr val="000C0C"/>
                </a:solidFill>
                <a:latin typeface="Algerian" pitchFamily="82" charset="0"/>
              </a:rPr>
            </a:br>
            <a:r>
              <a:rPr lang="en-US" sz="4000" dirty="0" smtClean="0">
                <a:solidFill>
                  <a:srgbClr val="000C0C"/>
                </a:solidFill>
                <a:latin typeface="Algerian" pitchFamily="82" charset="0"/>
              </a:rPr>
              <a:t>SERIES L-C-R CIRCUIT</a:t>
            </a:r>
            <a:r>
              <a:rPr lang="en-US" dirty="0" smtClean="0">
                <a:solidFill>
                  <a:srgbClr val="000C0C"/>
                </a:solidFill>
              </a:rPr>
              <a:t/>
            </a:r>
            <a:br>
              <a:rPr lang="en-US" dirty="0" smtClean="0">
                <a:solidFill>
                  <a:srgbClr val="000C0C"/>
                </a:solidFill>
              </a:rPr>
            </a:br>
            <a:endParaRPr lang="en-US" dirty="0"/>
          </a:p>
        </p:txBody>
      </p:sp>
      <p:sp>
        <p:nvSpPr>
          <p:cNvPr id="3" name="Content Placeholder 2"/>
          <p:cNvSpPr>
            <a:spLocks noGrp="1"/>
          </p:cNvSpPr>
          <p:nvPr>
            <p:ph idx="1"/>
          </p:nvPr>
        </p:nvSpPr>
        <p:spPr>
          <a:xfrm>
            <a:off x="457200" y="1219200"/>
            <a:ext cx="8229600" cy="5181600"/>
          </a:xfrm>
        </p:spPr>
        <p:txBody>
          <a:bodyPr>
            <a:normAutofit/>
          </a:bodyPr>
          <a:lstStyle/>
          <a:p>
            <a:r>
              <a:rPr lang="en-US" sz="2400" dirty="0" smtClean="0">
                <a:solidFill>
                  <a:srgbClr val="000C0C"/>
                </a:solidFill>
                <a:latin typeface="Agency FB" pitchFamily="34" charset="0"/>
              </a:rPr>
              <a:t>Consider a RLC circuit in which resistor, inductor and capacitor are connected in series across a voltage supply. This series RLC circuit has a distinguishing property of resonating at a specific frequency called resonant frequency.</a:t>
            </a:r>
          </a:p>
          <a:p>
            <a:endParaRPr lang="en-US" sz="2400" dirty="0" smtClean="0">
              <a:solidFill>
                <a:srgbClr val="000C0C"/>
              </a:solidFill>
              <a:latin typeface="Agency FB" pitchFamily="34" charset="0"/>
            </a:endParaRPr>
          </a:p>
          <a:p>
            <a:pPr>
              <a:buNone/>
            </a:pPr>
            <a:endParaRPr lang="en-US" sz="2400" dirty="0" smtClean="0">
              <a:solidFill>
                <a:srgbClr val="000C0C"/>
              </a:solidFill>
              <a:latin typeface="Agency FB" pitchFamily="34" charset="0"/>
            </a:endParaRPr>
          </a:p>
          <a:p>
            <a:endParaRPr lang="en-US" sz="2400" dirty="0" smtClean="0">
              <a:solidFill>
                <a:srgbClr val="000C0C"/>
              </a:solidFill>
              <a:latin typeface="Agency FB" pitchFamily="34" charset="0"/>
            </a:endParaRPr>
          </a:p>
          <a:p>
            <a:endParaRPr lang="en-US" sz="2400" dirty="0" smtClean="0">
              <a:solidFill>
                <a:srgbClr val="000C0C"/>
              </a:solidFill>
              <a:latin typeface="Agency FB" pitchFamily="34" charset="0"/>
            </a:endParaRPr>
          </a:p>
          <a:p>
            <a:pPr>
              <a:buNone/>
            </a:pPr>
            <a:endParaRPr lang="en-US" sz="2400" dirty="0" smtClean="0">
              <a:solidFill>
                <a:srgbClr val="000C0C"/>
              </a:solidFill>
              <a:latin typeface="Agency FB" pitchFamily="34" charset="0"/>
            </a:endParaRPr>
          </a:p>
          <a:p>
            <a:r>
              <a:rPr lang="en-US" sz="2400" dirty="0" smtClean="0">
                <a:solidFill>
                  <a:srgbClr val="000C0C"/>
                </a:solidFill>
                <a:latin typeface="Agency FB" pitchFamily="34" charset="0"/>
              </a:rPr>
              <a:t> In this circuit containing inductor and capacitor, the energy is stored in two different ways.</a:t>
            </a:r>
          </a:p>
          <a:p>
            <a:pPr>
              <a:buFont typeface="Wingdings" pitchFamily="2" charset="2"/>
              <a:buChar char="ü"/>
            </a:pPr>
            <a:r>
              <a:rPr lang="en-US" sz="2400" dirty="0" smtClean="0">
                <a:solidFill>
                  <a:srgbClr val="000C0C"/>
                </a:solidFill>
                <a:latin typeface="Agency FB" pitchFamily="34" charset="0"/>
              </a:rPr>
              <a:t>When a current flows in an inductor, energy gets stored in magnetic field.</a:t>
            </a:r>
          </a:p>
          <a:p>
            <a:pPr>
              <a:buFont typeface="Wingdings" pitchFamily="2" charset="2"/>
              <a:buChar char="ü"/>
            </a:pPr>
            <a:r>
              <a:rPr lang="en-US" sz="2400" dirty="0" smtClean="0">
                <a:solidFill>
                  <a:srgbClr val="000C0C"/>
                </a:solidFill>
                <a:latin typeface="Agency FB" pitchFamily="34" charset="0"/>
              </a:rPr>
              <a:t>When a capacitor is charged, energy gets stored in static electric field.</a:t>
            </a:r>
          </a:p>
          <a:p>
            <a:endParaRPr lang="en-US" sz="2400" dirty="0" smtClean="0">
              <a:latin typeface="Agency FB" pitchFamily="34" charset="0"/>
            </a:endParaRPr>
          </a:p>
          <a:p>
            <a:pPr>
              <a:buFont typeface="Wingdings" pitchFamily="2" charset="2"/>
              <a:buChar char="ü"/>
            </a:pPr>
            <a:endParaRPr lang="en-US" sz="2400" dirty="0" smtClean="0"/>
          </a:p>
          <a:p>
            <a:pPr>
              <a:buNone/>
            </a:pPr>
            <a:endParaRPr lang="en-US" sz="2400" dirty="0">
              <a:solidFill>
                <a:srgbClr val="000C0C"/>
              </a:solidFill>
              <a:latin typeface="Agency FB" pitchFamily="34" charset="0"/>
            </a:endParaRPr>
          </a:p>
        </p:txBody>
      </p:sp>
      <p:pic>
        <p:nvPicPr>
          <p:cNvPr id="4" name="Picture 3" descr="Screenshot (77).png"/>
          <p:cNvPicPr>
            <a:picLocks noChangeAspect="1"/>
          </p:cNvPicPr>
          <p:nvPr/>
        </p:nvPicPr>
        <p:blipFill>
          <a:blip r:embed="rId2">
            <a:clrChange>
              <a:clrFrom>
                <a:srgbClr val="FFFFFF"/>
              </a:clrFrom>
              <a:clrTo>
                <a:srgbClr val="FFFFFF">
                  <a:alpha val="0"/>
                </a:srgbClr>
              </a:clrTo>
            </a:clrChange>
            <a:duotone>
              <a:prstClr val="black"/>
              <a:srgbClr val="FF0000">
                <a:tint val="45000"/>
                <a:satMod val="400000"/>
              </a:srgbClr>
            </a:duotone>
          </a:blip>
          <a:stretch>
            <a:fillRect/>
          </a:stretch>
        </p:blipFill>
        <p:spPr>
          <a:xfrm>
            <a:off x="1447800" y="2514600"/>
            <a:ext cx="6477000" cy="2133600"/>
          </a:xfrm>
          <a:prstGeom prst="rect">
            <a:avLst/>
          </a:prstGeom>
        </p:spPr>
      </p:pic>
      <p:sp>
        <p:nvSpPr>
          <p:cNvPr id="5" name="Date Placeholder 4"/>
          <p:cNvSpPr>
            <a:spLocks noGrp="1"/>
          </p:cNvSpPr>
          <p:nvPr>
            <p:ph type="dt" sz="half" idx="10"/>
          </p:nvPr>
        </p:nvSpPr>
        <p:spPr/>
        <p:txBody>
          <a:bodyPr/>
          <a:lstStyle/>
          <a:p>
            <a:fld id="{898FE51B-7FAA-4388-9006-1F854FAFEDF6}" type="datetime1">
              <a:rPr lang="en-US" smtClean="0"/>
              <a:pPr/>
              <a:t>4/6/2020</a:t>
            </a:fld>
            <a:endParaRPr lang="en-US"/>
          </a:p>
        </p:txBody>
      </p:sp>
      <p:sp>
        <p:nvSpPr>
          <p:cNvPr id="6" name="Footer Placeholder 5"/>
          <p:cNvSpPr>
            <a:spLocks noGrp="1"/>
          </p:cNvSpPr>
          <p:nvPr>
            <p:ph type="ftr" sz="quarter" idx="11"/>
          </p:nvPr>
        </p:nvSpPr>
        <p:spPr/>
        <p:txBody>
          <a:bodyPr/>
          <a:lstStyle/>
          <a:p>
            <a:r>
              <a:rPr lang="en-US" smtClean="0"/>
              <a:t>@tamanna</a:t>
            </a:r>
            <a:endParaRPr lang="en-US"/>
          </a:p>
        </p:txBody>
      </p: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3861852"/>
          </a:xfrm>
          <a:prstGeom prst="rect">
            <a:avLst/>
          </a:prstGeom>
          <a:noFill/>
        </p:spPr>
        <p:txBody>
          <a:bodyPr wrap="square" rtlCol="0">
            <a:spAutoFit/>
          </a:bodyPr>
          <a:lstStyle/>
          <a:p>
            <a:pPr>
              <a:buFont typeface="Arial" pitchFamily="34" charset="0"/>
              <a:buChar char="•"/>
            </a:pPr>
            <a:r>
              <a:rPr lang="en-US" sz="2400" dirty="0" smtClean="0">
                <a:solidFill>
                  <a:srgbClr val="000000"/>
                </a:solidFill>
                <a:latin typeface="Agency FB" pitchFamily="34" charset="0"/>
              </a:rPr>
              <a:t>Since the inductive and capacitive reactance’s X</a:t>
            </a:r>
            <a:r>
              <a:rPr lang="en-US" sz="2400" baseline="-25000" dirty="0" smtClean="0">
                <a:solidFill>
                  <a:srgbClr val="000000"/>
                </a:solidFill>
                <a:latin typeface="Agency FB" pitchFamily="34" charset="0"/>
              </a:rPr>
              <a:t>L</a:t>
            </a:r>
            <a:r>
              <a:rPr lang="en-US" sz="2400" dirty="0" smtClean="0">
                <a:solidFill>
                  <a:srgbClr val="000000"/>
                </a:solidFill>
                <a:latin typeface="Agency FB" pitchFamily="34" charset="0"/>
              </a:rPr>
              <a:t> and X</a:t>
            </a:r>
            <a:r>
              <a:rPr lang="en-US" sz="2400" baseline="-25000" dirty="0" smtClean="0">
                <a:solidFill>
                  <a:srgbClr val="000000"/>
                </a:solidFill>
                <a:latin typeface="Agency FB" pitchFamily="34" charset="0"/>
              </a:rPr>
              <a:t>C</a:t>
            </a:r>
            <a:r>
              <a:rPr lang="en-US" sz="2400" dirty="0" smtClean="0">
                <a:solidFill>
                  <a:srgbClr val="000000"/>
                </a:solidFill>
                <a:latin typeface="Agency FB" pitchFamily="34" charset="0"/>
              </a:rPr>
              <a:t> are a function of the supply frequency, the sinusoidal response of a series RLC circuit will therefore vary with frequency, ƒ. Then the individual voltage drops across each circuit element of R, L and C element will be “out-of-phase” with each other as defined by:</a:t>
            </a:r>
          </a:p>
          <a:p>
            <a:r>
              <a:rPr lang="en-US" sz="2400" dirty="0" smtClean="0">
                <a:solidFill>
                  <a:srgbClr val="000000"/>
                </a:solidFill>
                <a:latin typeface="Agency FB" pitchFamily="34" charset="0"/>
              </a:rPr>
              <a:t>                                </a:t>
            </a:r>
            <a:r>
              <a:rPr lang="en-US" sz="2400" dirty="0" err="1" smtClean="0">
                <a:solidFill>
                  <a:srgbClr val="000000"/>
                </a:solidFill>
                <a:latin typeface="Agency FB" pitchFamily="34" charset="0"/>
              </a:rPr>
              <a:t>i</a:t>
            </a:r>
            <a:r>
              <a:rPr lang="en-US" sz="2400" baseline="-25000" dirty="0" smtClean="0">
                <a:solidFill>
                  <a:srgbClr val="000000"/>
                </a:solidFill>
                <a:latin typeface="Agency FB" pitchFamily="34" charset="0"/>
              </a:rPr>
              <a:t>(t)</a:t>
            </a:r>
            <a:r>
              <a:rPr lang="en-US" sz="2400" dirty="0" smtClean="0">
                <a:solidFill>
                  <a:srgbClr val="000000"/>
                </a:solidFill>
                <a:latin typeface="Agency FB" pitchFamily="34" charset="0"/>
              </a:rPr>
              <a:t> = I</a:t>
            </a:r>
            <a:r>
              <a:rPr lang="en-US" sz="2400" baseline="-25000" dirty="0" smtClean="0">
                <a:solidFill>
                  <a:srgbClr val="000000"/>
                </a:solidFill>
                <a:latin typeface="Agency FB" pitchFamily="34" charset="0"/>
              </a:rPr>
              <a:t>max</a:t>
            </a:r>
            <a:r>
              <a:rPr lang="en-US" sz="2400" dirty="0" smtClean="0">
                <a:solidFill>
                  <a:srgbClr val="000000"/>
                </a:solidFill>
                <a:latin typeface="Agency FB" pitchFamily="34" charset="0"/>
              </a:rPr>
              <a:t> sin(</a:t>
            </a:r>
            <a:r>
              <a:rPr lang="en-US" sz="2400" dirty="0" err="1" smtClean="0">
                <a:solidFill>
                  <a:srgbClr val="000000"/>
                </a:solidFill>
                <a:latin typeface="Agency FB" pitchFamily="34" charset="0"/>
              </a:rPr>
              <a:t>ωt</a:t>
            </a:r>
            <a:r>
              <a:rPr lang="en-US" sz="2400" dirty="0" smtClean="0">
                <a:solidFill>
                  <a:srgbClr val="000000"/>
                </a:solidFill>
                <a:latin typeface="Agency FB" pitchFamily="34" charset="0"/>
              </a:rPr>
              <a:t>)</a:t>
            </a:r>
          </a:p>
          <a:p>
            <a:pPr>
              <a:buFont typeface="Wingdings" pitchFamily="2" charset="2"/>
              <a:buChar char="ü"/>
            </a:pPr>
            <a:r>
              <a:rPr lang="en-US" sz="2400" dirty="0" smtClean="0">
                <a:solidFill>
                  <a:srgbClr val="000000"/>
                </a:solidFill>
                <a:latin typeface="Agency FB" pitchFamily="34" charset="0"/>
              </a:rPr>
              <a:t> The instantaneous voltage across a pure resistor, V</a:t>
            </a:r>
            <a:r>
              <a:rPr lang="en-US" sz="2400" baseline="-25000" dirty="0" smtClean="0">
                <a:solidFill>
                  <a:srgbClr val="000000"/>
                </a:solidFill>
                <a:latin typeface="Agency FB" pitchFamily="34" charset="0"/>
              </a:rPr>
              <a:t>R</a:t>
            </a:r>
            <a:r>
              <a:rPr lang="en-US" sz="2400" dirty="0" smtClean="0">
                <a:solidFill>
                  <a:srgbClr val="000000"/>
                </a:solidFill>
                <a:latin typeface="Agency FB" pitchFamily="34" charset="0"/>
              </a:rPr>
              <a:t> is “in-phase” with current</a:t>
            </a:r>
          </a:p>
          <a:p>
            <a:pPr>
              <a:buFont typeface="Wingdings" pitchFamily="2" charset="2"/>
              <a:buChar char="ü"/>
            </a:pPr>
            <a:r>
              <a:rPr lang="en-US" sz="2400" dirty="0" smtClean="0">
                <a:solidFill>
                  <a:srgbClr val="000000"/>
                </a:solidFill>
                <a:latin typeface="Agency FB" pitchFamily="34" charset="0"/>
              </a:rPr>
              <a:t>  The instantaneous voltage across a pure inductor, V</a:t>
            </a:r>
            <a:r>
              <a:rPr lang="en-US" sz="2400" baseline="-25000" dirty="0" smtClean="0">
                <a:solidFill>
                  <a:srgbClr val="000000"/>
                </a:solidFill>
                <a:latin typeface="Agency FB" pitchFamily="34" charset="0"/>
              </a:rPr>
              <a:t>L</a:t>
            </a:r>
            <a:r>
              <a:rPr lang="en-US" sz="2400" dirty="0" smtClean="0">
                <a:solidFill>
                  <a:srgbClr val="000000"/>
                </a:solidFill>
                <a:latin typeface="Agency FB" pitchFamily="34" charset="0"/>
              </a:rPr>
              <a:t> “leads” the current by 90</a:t>
            </a:r>
            <a:r>
              <a:rPr lang="en-US" sz="2400" baseline="30000" dirty="0" smtClean="0">
                <a:solidFill>
                  <a:srgbClr val="000000"/>
                </a:solidFill>
                <a:latin typeface="Agency FB" pitchFamily="34" charset="0"/>
              </a:rPr>
              <a:t>o</a:t>
            </a:r>
          </a:p>
          <a:p>
            <a:pPr>
              <a:buFont typeface="Wingdings" pitchFamily="2" charset="2"/>
              <a:buChar char="ü"/>
            </a:pPr>
            <a:r>
              <a:rPr lang="en-US" sz="2400" dirty="0" smtClean="0">
                <a:solidFill>
                  <a:srgbClr val="000000"/>
                </a:solidFill>
                <a:latin typeface="Agency FB" pitchFamily="34" charset="0"/>
              </a:rPr>
              <a:t>The instantaneous voltage across a pure capacitor, V</a:t>
            </a:r>
            <a:r>
              <a:rPr lang="en-US" sz="2400" baseline="-25000" dirty="0" smtClean="0">
                <a:solidFill>
                  <a:srgbClr val="000000"/>
                </a:solidFill>
                <a:latin typeface="Agency FB" pitchFamily="34" charset="0"/>
              </a:rPr>
              <a:t>C</a:t>
            </a:r>
            <a:r>
              <a:rPr lang="en-US" sz="2400" dirty="0" smtClean="0">
                <a:solidFill>
                  <a:srgbClr val="000000"/>
                </a:solidFill>
                <a:latin typeface="Agency FB" pitchFamily="34" charset="0"/>
              </a:rPr>
              <a:t> “lags” the current by 90</a:t>
            </a:r>
            <a:r>
              <a:rPr lang="en-US" sz="2400" baseline="30000" dirty="0" smtClean="0">
                <a:solidFill>
                  <a:srgbClr val="000000"/>
                </a:solidFill>
                <a:latin typeface="Agency FB" pitchFamily="34" charset="0"/>
              </a:rPr>
              <a:t>o</a:t>
            </a:r>
            <a:endParaRPr lang="en-US" sz="2400" dirty="0" smtClean="0">
              <a:solidFill>
                <a:srgbClr val="000000"/>
              </a:solidFill>
              <a:latin typeface="Agency FB" pitchFamily="34" charset="0"/>
            </a:endParaRPr>
          </a:p>
          <a:p>
            <a:r>
              <a:rPr lang="en-US" sz="2400" dirty="0" smtClean="0">
                <a:solidFill>
                  <a:srgbClr val="000000"/>
                </a:solidFill>
                <a:latin typeface="Agency FB" pitchFamily="34" charset="0"/>
              </a:rPr>
              <a:t>  </a:t>
            </a:r>
          </a:p>
          <a:p>
            <a:r>
              <a:rPr lang="en-US" sz="2400" b="1" dirty="0" smtClean="0">
                <a:solidFill>
                  <a:srgbClr val="000000"/>
                </a:solidFill>
                <a:latin typeface="Agency FB" pitchFamily="34" charset="0"/>
              </a:rPr>
              <a:t> Therefore, V</a:t>
            </a:r>
            <a:r>
              <a:rPr lang="en-US" sz="2400" b="1" baseline="-25000" dirty="0" smtClean="0">
                <a:solidFill>
                  <a:srgbClr val="000000"/>
                </a:solidFill>
                <a:latin typeface="Agency FB" pitchFamily="34" charset="0"/>
              </a:rPr>
              <a:t>L</a:t>
            </a:r>
            <a:r>
              <a:rPr lang="en-US" sz="2400" b="1" dirty="0" smtClean="0">
                <a:solidFill>
                  <a:srgbClr val="000000"/>
                </a:solidFill>
                <a:latin typeface="Agency FB" pitchFamily="34" charset="0"/>
              </a:rPr>
              <a:t> and V</a:t>
            </a:r>
            <a:r>
              <a:rPr lang="en-US" sz="2400" b="1" baseline="-25000" dirty="0" smtClean="0">
                <a:solidFill>
                  <a:srgbClr val="000000"/>
                </a:solidFill>
                <a:latin typeface="Agency FB" pitchFamily="34" charset="0"/>
              </a:rPr>
              <a:t>C</a:t>
            </a:r>
            <a:r>
              <a:rPr lang="en-US" sz="2400" b="1" dirty="0" smtClean="0">
                <a:solidFill>
                  <a:srgbClr val="000000"/>
                </a:solidFill>
                <a:latin typeface="Agency FB" pitchFamily="34" charset="0"/>
              </a:rPr>
              <a:t> are 180</a:t>
            </a:r>
            <a:r>
              <a:rPr lang="en-US" sz="2400" b="1" baseline="30000" dirty="0" smtClean="0">
                <a:solidFill>
                  <a:srgbClr val="000000"/>
                </a:solidFill>
                <a:latin typeface="Agency FB" pitchFamily="34" charset="0"/>
              </a:rPr>
              <a:t>o</a:t>
            </a:r>
            <a:r>
              <a:rPr lang="en-US" sz="2400" b="1" dirty="0" smtClean="0">
                <a:solidFill>
                  <a:srgbClr val="000000"/>
                </a:solidFill>
                <a:latin typeface="Agency FB" pitchFamily="34" charset="0"/>
              </a:rPr>
              <a:t> “out-of-phase” and in opposition to each other.</a:t>
            </a:r>
          </a:p>
        </p:txBody>
      </p:sp>
      <p:sp>
        <p:nvSpPr>
          <p:cNvPr id="4" name="Date Placeholder 3"/>
          <p:cNvSpPr>
            <a:spLocks noGrp="1"/>
          </p:cNvSpPr>
          <p:nvPr>
            <p:ph type="dt" sz="half" idx="10"/>
          </p:nvPr>
        </p:nvSpPr>
        <p:spPr/>
        <p:txBody>
          <a:bodyPr/>
          <a:lstStyle/>
          <a:p>
            <a:fld id="{9E74BDCC-8FBC-4624-8B06-B2BD4CFDEB46}" type="datetime1">
              <a:rPr lang="en-US" smtClean="0"/>
              <a:pPr/>
              <a:t>4/6/2020</a:t>
            </a:fld>
            <a:endParaRPr lang="en-US"/>
          </a:p>
        </p:txBody>
      </p:sp>
      <p:sp>
        <p:nvSpPr>
          <p:cNvPr id="5" name="Footer Placeholder 4"/>
          <p:cNvSpPr>
            <a:spLocks noGrp="1"/>
          </p:cNvSpPr>
          <p:nvPr>
            <p:ph type="ftr" sz="quarter" idx="11"/>
          </p:nvPr>
        </p:nvSpPr>
        <p:spPr/>
        <p:txBody>
          <a:bodyPr/>
          <a:lstStyle/>
          <a:p>
            <a:r>
              <a:rPr lang="en-US" smtClean="0"/>
              <a:t>@tamanna</a:t>
            </a:r>
            <a:endParaRPr lang="en-US"/>
          </a:p>
        </p:txBody>
      </p:sp>
    </p:spTree>
  </p:cSld>
  <p:clrMapOvr>
    <a:masterClrMapping/>
  </p:clrMapOvr>
  <p:transition>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fontScale="90000"/>
          </a:bodyPr>
          <a:lstStyle/>
          <a:p>
            <a:r>
              <a:rPr lang="en-US" dirty="0" smtClean="0">
                <a:solidFill>
                  <a:srgbClr val="000C0C"/>
                </a:solidFill>
                <a:latin typeface="Algerian" pitchFamily="82" charset="0"/>
              </a:rPr>
              <a:t>PARALLEL L-C-R CIRCUIT</a:t>
            </a:r>
            <a:br>
              <a:rPr lang="en-US" dirty="0" smtClean="0">
                <a:solidFill>
                  <a:srgbClr val="000C0C"/>
                </a:solidFill>
                <a:latin typeface="Algerian" pitchFamily="82" charset="0"/>
              </a:rPr>
            </a:br>
            <a:endParaRPr lang="en-US" dirty="0">
              <a:latin typeface="Algerian" pitchFamily="82" charset="0"/>
            </a:endParaRPr>
          </a:p>
        </p:txBody>
      </p:sp>
      <p:sp>
        <p:nvSpPr>
          <p:cNvPr id="3" name="Content Placeholder 2"/>
          <p:cNvSpPr>
            <a:spLocks noGrp="1"/>
          </p:cNvSpPr>
          <p:nvPr>
            <p:ph idx="1"/>
          </p:nvPr>
        </p:nvSpPr>
        <p:spPr>
          <a:xfrm>
            <a:off x="304800" y="990600"/>
            <a:ext cx="8610600" cy="5638800"/>
          </a:xfrm>
        </p:spPr>
        <p:txBody>
          <a:bodyPr>
            <a:normAutofit/>
          </a:bodyPr>
          <a:lstStyle/>
          <a:p>
            <a:r>
              <a:rPr lang="en-US" sz="2400" dirty="0" smtClean="0">
                <a:solidFill>
                  <a:srgbClr val="000000"/>
                </a:solidFill>
                <a:latin typeface="Agency FB" pitchFamily="34" charset="0"/>
              </a:rPr>
              <a:t>Consider a RLC circuit in which resistor, inductor and capacitor are connected in parallel to each other. This parallel combination is supplied by voltage supply, V</a:t>
            </a:r>
            <a:r>
              <a:rPr lang="en-US" sz="2400" baseline="-25000" dirty="0" smtClean="0">
                <a:solidFill>
                  <a:srgbClr val="000000"/>
                </a:solidFill>
                <a:latin typeface="Agency FB" pitchFamily="34" charset="0"/>
              </a:rPr>
              <a:t>S</a:t>
            </a:r>
            <a:r>
              <a:rPr lang="en-US" sz="2400" dirty="0" smtClean="0">
                <a:solidFill>
                  <a:srgbClr val="000000"/>
                </a:solidFill>
                <a:latin typeface="Agency FB" pitchFamily="34" charset="0"/>
              </a:rPr>
              <a:t>. This </a:t>
            </a:r>
            <a:r>
              <a:rPr lang="en-US" sz="2400" b="1" dirty="0" smtClean="0">
                <a:solidFill>
                  <a:srgbClr val="000000"/>
                </a:solidFill>
                <a:latin typeface="Agency FB" pitchFamily="34" charset="0"/>
              </a:rPr>
              <a:t>parallel RLC circuit</a:t>
            </a:r>
            <a:r>
              <a:rPr lang="en-US" sz="2400" dirty="0" smtClean="0">
                <a:solidFill>
                  <a:srgbClr val="000000"/>
                </a:solidFill>
                <a:latin typeface="Agency FB" pitchFamily="34" charset="0"/>
              </a:rPr>
              <a:t> is exactly opposite to series RLC circuit. </a:t>
            </a:r>
          </a:p>
          <a:p>
            <a:r>
              <a:rPr lang="en-US" sz="2400" dirty="0" smtClean="0">
                <a:solidFill>
                  <a:srgbClr val="000000"/>
                </a:solidFill>
                <a:latin typeface="Agency FB" pitchFamily="34" charset="0"/>
              </a:rPr>
              <a:t>In series RLC circuit, the current flowing through all the three components </a:t>
            </a:r>
            <a:r>
              <a:rPr lang="en-US" sz="2400" dirty="0" err="1" smtClean="0">
                <a:solidFill>
                  <a:srgbClr val="000000"/>
                </a:solidFill>
                <a:latin typeface="Agency FB" pitchFamily="34" charset="0"/>
              </a:rPr>
              <a:t>i.e</a:t>
            </a:r>
            <a:r>
              <a:rPr lang="en-US" sz="2400" dirty="0" smtClean="0">
                <a:solidFill>
                  <a:srgbClr val="000000"/>
                </a:solidFill>
                <a:latin typeface="Agency FB" pitchFamily="34" charset="0"/>
              </a:rPr>
              <a:t> the resistor, inductor and capacitor remains the same, but in parallel circuit, the voltage across each element remains the same and the current gets divided in each component depending upon the impedance of each component. That is why </a:t>
            </a:r>
            <a:r>
              <a:rPr lang="en-US" sz="2400" b="1" dirty="0" smtClean="0">
                <a:solidFill>
                  <a:srgbClr val="000000"/>
                </a:solidFill>
                <a:latin typeface="Agency FB" pitchFamily="34" charset="0"/>
              </a:rPr>
              <a:t>parallel RLC circuit</a:t>
            </a:r>
            <a:r>
              <a:rPr lang="en-US" sz="2400" dirty="0" smtClean="0">
                <a:solidFill>
                  <a:srgbClr val="000000"/>
                </a:solidFill>
                <a:latin typeface="Agency FB" pitchFamily="34" charset="0"/>
              </a:rPr>
              <a:t> is said to have dual relationship with series RLC circuit.</a:t>
            </a:r>
          </a:p>
          <a:p>
            <a:pPr>
              <a:buNone/>
            </a:pPr>
            <a:endParaRPr lang="en-US" sz="2400" dirty="0">
              <a:solidFill>
                <a:srgbClr val="000000"/>
              </a:solidFill>
              <a:latin typeface="Agency FB" pitchFamily="34" charset="0"/>
            </a:endParaRPr>
          </a:p>
        </p:txBody>
      </p:sp>
      <p:pic>
        <p:nvPicPr>
          <p:cNvPr id="4" name="Picture 3" descr="acp172.gif"/>
          <p:cNvPicPr>
            <a:picLocks noChangeAspect="1"/>
          </p:cNvPicPr>
          <p:nvPr/>
        </p:nvPicPr>
        <p:blipFill>
          <a:blip r:embed="rId2">
            <a:clrChange>
              <a:clrFrom>
                <a:srgbClr val="000000"/>
              </a:clrFrom>
              <a:clrTo>
                <a:srgbClr val="000000">
                  <a:alpha val="0"/>
                </a:srgbClr>
              </a:clrTo>
            </a:clrChange>
            <a:duotone>
              <a:prstClr val="black"/>
              <a:srgbClr val="FF0000">
                <a:tint val="45000"/>
                <a:satMod val="400000"/>
              </a:srgbClr>
            </a:duotone>
          </a:blip>
          <a:stretch>
            <a:fillRect/>
          </a:stretch>
        </p:blipFill>
        <p:spPr>
          <a:xfrm>
            <a:off x="2133600" y="4191000"/>
            <a:ext cx="5105400" cy="2295525"/>
          </a:xfrm>
          <a:prstGeom prst="rect">
            <a:avLst/>
          </a:prstGeom>
        </p:spPr>
      </p:pic>
      <p:sp>
        <p:nvSpPr>
          <p:cNvPr id="5" name="Date Placeholder 4"/>
          <p:cNvSpPr>
            <a:spLocks noGrp="1"/>
          </p:cNvSpPr>
          <p:nvPr>
            <p:ph type="dt" sz="half" idx="10"/>
          </p:nvPr>
        </p:nvSpPr>
        <p:spPr/>
        <p:txBody>
          <a:bodyPr/>
          <a:lstStyle/>
          <a:p>
            <a:fld id="{10FCA3F4-7588-4819-9852-27793004384D}" type="datetime1">
              <a:rPr lang="en-US" smtClean="0"/>
              <a:pPr/>
              <a:t>4/6/2020</a:t>
            </a:fld>
            <a:endParaRPr lang="en-US"/>
          </a:p>
        </p:txBody>
      </p:sp>
      <p:sp>
        <p:nvSpPr>
          <p:cNvPr id="6" name="Footer Placeholder 5"/>
          <p:cNvSpPr>
            <a:spLocks noGrp="1"/>
          </p:cNvSpPr>
          <p:nvPr>
            <p:ph type="ftr" sz="quarter" idx="11"/>
          </p:nvPr>
        </p:nvSpPr>
        <p:spPr/>
        <p:txBody>
          <a:bodyPr/>
          <a:lstStyle/>
          <a:p>
            <a:r>
              <a:rPr lang="en-US" smtClean="0"/>
              <a:t>@tamanna</a:t>
            </a:r>
            <a:endParaRPr lang="en-US"/>
          </a:p>
        </p:txBody>
      </p:sp>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asor diagram.gif"/>
          <p:cNvPicPr>
            <a:picLocks noChangeAspect="1"/>
          </p:cNvPicPr>
          <p:nvPr/>
        </p:nvPicPr>
        <p:blipFill>
          <a:blip r:embed="rId2">
            <a:duotone>
              <a:prstClr val="black"/>
              <a:schemeClr val="accent2">
                <a:tint val="45000"/>
                <a:satMod val="400000"/>
              </a:schemeClr>
            </a:duotone>
          </a:blip>
          <a:stretch>
            <a:fillRect/>
          </a:stretch>
        </p:blipFill>
        <p:spPr>
          <a:xfrm>
            <a:off x="457200" y="1371600"/>
            <a:ext cx="8060267" cy="4267200"/>
          </a:xfrm>
          <a:prstGeom prst="rect">
            <a:avLst/>
          </a:prstGeom>
        </p:spPr>
      </p:pic>
      <p:sp>
        <p:nvSpPr>
          <p:cNvPr id="4" name="TextBox 3"/>
          <p:cNvSpPr txBox="1"/>
          <p:nvPr/>
        </p:nvSpPr>
        <p:spPr>
          <a:xfrm>
            <a:off x="609600" y="457200"/>
            <a:ext cx="7467600" cy="830997"/>
          </a:xfrm>
          <a:prstGeom prst="rect">
            <a:avLst/>
          </a:prstGeom>
          <a:noFill/>
        </p:spPr>
        <p:txBody>
          <a:bodyPr wrap="square" rtlCol="0">
            <a:spAutoFit/>
          </a:bodyPr>
          <a:lstStyle/>
          <a:p>
            <a:pPr>
              <a:buFont typeface="Arial" pitchFamily="34" charset="0"/>
              <a:buChar char="•"/>
            </a:pPr>
            <a:r>
              <a:rPr lang="en-US" sz="2400" dirty="0" smtClean="0">
                <a:solidFill>
                  <a:srgbClr val="000C0C"/>
                </a:solidFill>
                <a:latin typeface="Agency FB" pitchFamily="34" charset="0"/>
              </a:rPr>
              <a:t>Phasor Diagram for Parallel L-C-R Circuit id given as:-</a:t>
            </a:r>
          </a:p>
          <a:p>
            <a:endParaRPr lang="en-US" sz="2400" dirty="0">
              <a:solidFill>
                <a:srgbClr val="000C0C"/>
              </a:solidFill>
              <a:latin typeface="Agency FB" pitchFamily="34" charset="0"/>
            </a:endParaRPr>
          </a:p>
        </p:txBody>
      </p:sp>
      <p:sp>
        <p:nvSpPr>
          <p:cNvPr id="5" name="Date Placeholder 4"/>
          <p:cNvSpPr>
            <a:spLocks noGrp="1"/>
          </p:cNvSpPr>
          <p:nvPr>
            <p:ph type="dt" sz="half" idx="10"/>
          </p:nvPr>
        </p:nvSpPr>
        <p:spPr/>
        <p:txBody>
          <a:bodyPr/>
          <a:lstStyle/>
          <a:p>
            <a:fld id="{1DA42182-8B1A-418A-99AF-7A5C4FE9F3F8}" type="datetime1">
              <a:rPr lang="en-US" smtClean="0"/>
              <a:pPr/>
              <a:t>4/6/2020</a:t>
            </a:fld>
            <a:endParaRPr lang="en-US"/>
          </a:p>
        </p:txBody>
      </p:sp>
      <p:sp>
        <p:nvSpPr>
          <p:cNvPr id="6" name="Footer Placeholder 5"/>
          <p:cNvSpPr>
            <a:spLocks noGrp="1"/>
          </p:cNvSpPr>
          <p:nvPr>
            <p:ph type="ftr" sz="quarter" idx="11"/>
          </p:nvPr>
        </p:nvSpPr>
        <p:spPr/>
        <p:txBody>
          <a:bodyPr/>
          <a:lstStyle/>
          <a:p>
            <a:r>
              <a:rPr lang="en-US" smtClean="0"/>
              <a:t>@tamanna</a:t>
            </a:r>
            <a:endParaRPr lang="en-US"/>
          </a:p>
        </p:txBody>
      </p:sp>
    </p:spTree>
  </p:cSld>
  <p:clrMapOvr>
    <a:masterClrMapping/>
  </p:clrMapOvr>
  <p:transition>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C0C"/>
                </a:solidFill>
                <a:latin typeface="Algerian" pitchFamily="82" charset="0"/>
              </a:rPr>
              <a:t>TOTAL IMPEDANCE </a:t>
            </a:r>
            <a:endParaRPr lang="en-US" sz="3600" dirty="0">
              <a:solidFill>
                <a:srgbClr val="000C0C"/>
              </a:solidFill>
              <a:latin typeface="Algerian" pitchFamily="82" charset="0"/>
            </a:endParaRPr>
          </a:p>
        </p:txBody>
      </p:sp>
      <p:sp>
        <p:nvSpPr>
          <p:cNvPr id="3" name="Text Placeholder 2"/>
          <p:cNvSpPr>
            <a:spLocks noGrp="1"/>
          </p:cNvSpPr>
          <p:nvPr>
            <p:ph type="body" idx="1"/>
          </p:nvPr>
        </p:nvSpPr>
        <p:spPr/>
        <p:txBody>
          <a:bodyPr/>
          <a:lstStyle/>
          <a:p>
            <a:r>
              <a:rPr lang="en-US" b="0" dirty="0" smtClean="0">
                <a:solidFill>
                  <a:srgbClr val="000C0C"/>
                </a:solidFill>
                <a:latin typeface="Agency FB" pitchFamily="34" charset="0"/>
              </a:rPr>
              <a:t>       SERIES L-C-R CIRCUIT</a:t>
            </a:r>
            <a:endParaRPr lang="en-US" b="0" dirty="0">
              <a:solidFill>
                <a:srgbClr val="000C0C"/>
              </a:solidFill>
              <a:latin typeface="Agency FB" pitchFamily="34" charset="0"/>
            </a:endParaRPr>
          </a:p>
        </p:txBody>
      </p:sp>
      <p:pic>
        <p:nvPicPr>
          <p:cNvPr id="7" name="Content Placeholder 6" descr="acp201.gif"/>
          <p:cNvPicPr>
            <a:picLocks noGrp="1" noChangeAspect="1"/>
          </p:cNvPicPr>
          <p:nvPr>
            <p:ph sz="half" idx="2"/>
          </p:nvPr>
        </p:nvPicPr>
        <p:blipFill>
          <a:blip r:embed="rId2">
            <a:duotone>
              <a:prstClr val="black"/>
              <a:srgbClr val="FF0000">
                <a:tint val="45000"/>
                <a:satMod val="400000"/>
              </a:srgbClr>
            </a:duotone>
          </a:blip>
          <a:stretch>
            <a:fillRect/>
          </a:stretch>
        </p:blipFill>
        <p:spPr>
          <a:xfrm>
            <a:off x="304800" y="2286000"/>
            <a:ext cx="4192588" cy="3505199"/>
          </a:xfrm>
        </p:spPr>
      </p:pic>
      <p:sp>
        <p:nvSpPr>
          <p:cNvPr id="5" name="Text Placeholder 4"/>
          <p:cNvSpPr>
            <a:spLocks noGrp="1"/>
          </p:cNvSpPr>
          <p:nvPr>
            <p:ph type="body" sz="quarter" idx="3"/>
          </p:nvPr>
        </p:nvSpPr>
        <p:spPr/>
        <p:txBody>
          <a:bodyPr/>
          <a:lstStyle/>
          <a:p>
            <a:r>
              <a:rPr lang="en-US" b="0" dirty="0" smtClean="0">
                <a:solidFill>
                  <a:srgbClr val="000C0C"/>
                </a:solidFill>
                <a:latin typeface="Agency FB" pitchFamily="34" charset="0"/>
              </a:rPr>
              <a:t>      PARALLEL  L-C-R CIRCUIT</a:t>
            </a:r>
            <a:endParaRPr lang="en-US" b="0" dirty="0">
              <a:solidFill>
                <a:srgbClr val="000C0C"/>
              </a:solidFill>
              <a:latin typeface="Agency FB" pitchFamily="34" charset="0"/>
            </a:endParaRPr>
          </a:p>
        </p:txBody>
      </p:sp>
      <p:pic>
        <p:nvPicPr>
          <p:cNvPr id="8" name="Content Placeholder 7" descr="parallel1.gif"/>
          <p:cNvPicPr>
            <a:picLocks noGrp="1" noChangeAspect="1"/>
          </p:cNvPicPr>
          <p:nvPr>
            <p:ph sz="quarter" idx="4"/>
          </p:nvPr>
        </p:nvPicPr>
        <p:blipFill>
          <a:blip r:embed="rId3">
            <a:duotone>
              <a:prstClr val="black"/>
              <a:srgbClr val="FF0000">
                <a:tint val="45000"/>
                <a:satMod val="400000"/>
              </a:srgbClr>
            </a:duotone>
          </a:blip>
          <a:stretch>
            <a:fillRect/>
          </a:stretch>
        </p:blipFill>
        <p:spPr>
          <a:xfrm>
            <a:off x="4876800" y="2057400"/>
            <a:ext cx="3962400" cy="3733799"/>
          </a:xfrm>
        </p:spPr>
      </p:pic>
      <p:sp>
        <p:nvSpPr>
          <p:cNvPr id="9" name="Date Placeholder 8"/>
          <p:cNvSpPr>
            <a:spLocks noGrp="1"/>
          </p:cNvSpPr>
          <p:nvPr>
            <p:ph type="dt" sz="half" idx="10"/>
          </p:nvPr>
        </p:nvSpPr>
        <p:spPr/>
        <p:txBody>
          <a:bodyPr/>
          <a:lstStyle/>
          <a:p>
            <a:fld id="{6B46FBA2-6551-46ED-BD4E-571E458B7556}" type="datetime1">
              <a:rPr lang="en-US" smtClean="0"/>
              <a:pPr/>
              <a:t>4/6/2020</a:t>
            </a:fld>
            <a:endParaRPr lang="en-US"/>
          </a:p>
        </p:txBody>
      </p:sp>
      <p:sp>
        <p:nvSpPr>
          <p:cNvPr id="10" name="Footer Placeholder 9"/>
          <p:cNvSpPr>
            <a:spLocks noGrp="1"/>
          </p:cNvSpPr>
          <p:nvPr>
            <p:ph type="ftr" sz="quarter" idx="11"/>
          </p:nvPr>
        </p:nvSpPr>
        <p:spPr/>
        <p:txBody>
          <a:bodyPr/>
          <a:lstStyle/>
          <a:p>
            <a:r>
              <a:rPr lang="en-US" dirty="0" smtClean="0"/>
              <a:t>@</a:t>
            </a:r>
            <a:r>
              <a:rPr lang="en-US" dirty="0" err="1" smtClean="0"/>
              <a:t>tamanna</a:t>
            </a:r>
            <a:endParaRPr lang="en-US" dirty="0"/>
          </a:p>
        </p:txBody>
      </p:sp>
    </p:spTree>
  </p:cSld>
  <p:clrMapOvr>
    <a:masterClrMapping/>
  </p:clrMapOvr>
  <p:transition>
    <p:diamon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8229600" cy="685800"/>
          </a:xfrm>
        </p:spPr>
        <p:txBody>
          <a:bodyPr>
            <a:normAutofit fontScale="90000"/>
          </a:bodyPr>
          <a:lstStyle/>
          <a:p>
            <a:r>
              <a:rPr lang="en-US" sz="4000" dirty="0" smtClean="0">
                <a:solidFill>
                  <a:srgbClr val="000C0C"/>
                </a:solidFill>
                <a:latin typeface="Algerian" pitchFamily="82" charset="0"/>
              </a:rPr>
              <a:t>OBJECTIVE ,APPARATUS AND FORMULA USED </a:t>
            </a:r>
            <a:r>
              <a:rPr lang="en-US" dirty="0" smtClean="0">
                <a:solidFill>
                  <a:srgbClr val="000C0C"/>
                </a:solidFill>
              </a:rPr>
              <a:t/>
            </a:r>
            <a:br>
              <a:rPr lang="en-US" dirty="0" smtClean="0">
                <a:solidFill>
                  <a:srgbClr val="000C0C"/>
                </a:solidFill>
              </a:rPr>
            </a:br>
            <a:r>
              <a:rPr lang="en-US" dirty="0" smtClean="0">
                <a:solidFill>
                  <a:srgbClr val="000C0C"/>
                </a:solidFill>
              </a:rPr>
              <a:t/>
            </a:r>
            <a:br>
              <a:rPr lang="en-US" dirty="0" smtClean="0">
                <a:solidFill>
                  <a:srgbClr val="000C0C"/>
                </a:solidFill>
              </a:rPr>
            </a:br>
            <a:endParaRPr lang="en-US" dirty="0"/>
          </a:p>
        </p:txBody>
      </p:sp>
      <p:sp>
        <p:nvSpPr>
          <p:cNvPr id="3" name="Date Placeholder 2"/>
          <p:cNvSpPr>
            <a:spLocks noGrp="1"/>
          </p:cNvSpPr>
          <p:nvPr>
            <p:ph type="dt" sz="half" idx="10"/>
          </p:nvPr>
        </p:nvSpPr>
        <p:spPr/>
        <p:txBody>
          <a:bodyPr/>
          <a:lstStyle/>
          <a:p>
            <a:fld id="{6FA7878E-1D43-4C51-938E-59D7D4DD27EA}" type="datetime1">
              <a:rPr lang="en-US" smtClean="0"/>
              <a:pPr/>
              <a:t>4/6/2020</a:t>
            </a:fld>
            <a:endParaRPr lang="en-US"/>
          </a:p>
        </p:txBody>
      </p:sp>
      <p:sp>
        <p:nvSpPr>
          <p:cNvPr id="4" name="Footer Placeholder 3"/>
          <p:cNvSpPr>
            <a:spLocks noGrp="1"/>
          </p:cNvSpPr>
          <p:nvPr>
            <p:ph type="ftr" sz="quarter" idx="11"/>
          </p:nvPr>
        </p:nvSpPr>
        <p:spPr/>
        <p:txBody>
          <a:bodyPr/>
          <a:lstStyle/>
          <a:p>
            <a:r>
              <a:rPr lang="en-US" smtClean="0"/>
              <a:t>@tamanna</a:t>
            </a:r>
            <a:endParaRPr lang="en-US"/>
          </a:p>
        </p:txBody>
      </p:sp>
      <p:sp>
        <p:nvSpPr>
          <p:cNvPr id="5" name="TextBox 4"/>
          <p:cNvSpPr txBox="1"/>
          <p:nvPr/>
        </p:nvSpPr>
        <p:spPr>
          <a:xfrm>
            <a:off x="228600" y="1447800"/>
            <a:ext cx="8610600" cy="2308324"/>
          </a:xfrm>
          <a:prstGeom prst="rect">
            <a:avLst/>
          </a:prstGeom>
          <a:noFill/>
        </p:spPr>
        <p:txBody>
          <a:bodyPr wrap="square" rtlCol="0">
            <a:spAutoFit/>
          </a:bodyPr>
          <a:lstStyle/>
          <a:p>
            <a:pPr>
              <a:buFont typeface="Wingdings" pitchFamily="2" charset="2"/>
              <a:buChar char="ü"/>
            </a:pPr>
            <a:r>
              <a:rPr lang="en-US" sz="2400" u="sng" dirty="0" smtClean="0">
                <a:solidFill>
                  <a:srgbClr val="000000"/>
                </a:solidFill>
                <a:latin typeface="Agency FB" pitchFamily="34" charset="0"/>
              </a:rPr>
              <a:t>OBJECTIVE</a:t>
            </a:r>
            <a:r>
              <a:rPr lang="en-US" sz="2400" dirty="0" smtClean="0">
                <a:solidFill>
                  <a:srgbClr val="000000"/>
                </a:solidFill>
                <a:latin typeface="Agency FB" pitchFamily="34" charset="0"/>
              </a:rPr>
              <a:t> :-</a:t>
            </a:r>
          </a:p>
          <a:p>
            <a:r>
              <a:rPr lang="en-US" sz="2400" dirty="0" smtClean="0">
                <a:solidFill>
                  <a:srgbClr val="000000"/>
                </a:solidFill>
                <a:latin typeface="Agency FB" pitchFamily="34" charset="0"/>
              </a:rPr>
              <a:t>   To study series and parallel resonance circuit.</a:t>
            </a:r>
          </a:p>
          <a:p>
            <a:pPr>
              <a:buFont typeface="Wingdings" pitchFamily="2" charset="2"/>
              <a:buChar char="ü"/>
            </a:pPr>
            <a:r>
              <a:rPr lang="en-US" sz="2400" u="sng" dirty="0" smtClean="0">
                <a:solidFill>
                  <a:srgbClr val="000000"/>
                </a:solidFill>
                <a:latin typeface="Agency FB" pitchFamily="34" charset="0"/>
              </a:rPr>
              <a:t>APPARATUS</a:t>
            </a:r>
            <a:r>
              <a:rPr lang="en-US" sz="2400" dirty="0" smtClean="0">
                <a:solidFill>
                  <a:srgbClr val="000000"/>
                </a:solidFill>
                <a:latin typeface="Agency FB" pitchFamily="34" charset="0"/>
              </a:rPr>
              <a:t> :-</a:t>
            </a:r>
          </a:p>
          <a:p>
            <a:r>
              <a:rPr lang="en-US" sz="2400" dirty="0" smtClean="0">
                <a:solidFill>
                  <a:srgbClr val="000000"/>
                </a:solidFill>
                <a:latin typeface="Agency FB" pitchFamily="34" charset="0"/>
              </a:rPr>
              <a:t>     An audio frequency oscillator or a function generator, a non-inductive resistance box, an a.c. milliammeter, inductors ,capacitors, connecting wires and a voltmeter.</a:t>
            </a:r>
          </a:p>
          <a:p>
            <a:pPr>
              <a:buFont typeface="Wingdings" pitchFamily="2" charset="2"/>
              <a:buChar char="ü"/>
            </a:pPr>
            <a:r>
              <a:rPr lang="en-US" sz="2400" u="sng" dirty="0" smtClean="0">
                <a:solidFill>
                  <a:srgbClr val="000000"/>
                </a:solidFill>
                <a:latin typeface="Agency FB" pitchFamily="34" charset="0"/>
              </a:rPr>
              <a:t>FORMULA USED FOR SERIES L-C-R CIRCUIT </a:t>
            </a:r>
            <a:r>
              <a:rPr lang="en-US" sz="2400" dirty="0" smtClean="0">
                <a:solidFill>
                  <a:srgbClr val="000000"/>
                </a:solidFill>
                <a:latin typeface="Agency FB" pitchFamily="34" charset="0"/>
              </a:rPr>
              <a:t>:-</a:t>
            </a:r>
            <a:endParaRPr lang="en-US" sz="2400" dirty="0">
              <a:solidFill>
                <a:srgbClr val="000000"/>
              </a:solidFill>
              <a:latin typeface="Agency FB" pitchFamily="34" charset="0"/>
            </a:endParaRPr>
          </a:p>
        </p:txBody>
      </p:sp>
      <p:pic>
        <p:nvPicPr>
          <p:cNvPr id="6" name="Picture 5" descr="New Doc 2017-11-08_1_ghbb.jpg"/>
          <p:cNvPicPr>
            <a:picLocks noChangeAspect="1"/>
          </p:cNvPicPr>
          <p:nvPr/>
        </p:nvPicPr>
        <p:blipFill>
          <a:blip r:embed="rId2">
            <a:clrChange>
              <a:clrFrom>
                <a:srgbClr val="FFFFFF"/>
              </a:clrFrom>
              <a:clrTo>
                <a:srgbClr val="FFFFFF">
                  <a:alpha val="0"/>
                </a:srgbClr>
              </a:clrTo>
            </a:clrChange>
          </a:blip>
          <a:stretch>
            <a:fillRect/>
          </a:stretch>
        </p:blipFill>
        <p:spPr>
          <a:xfrm>
            <a:off x="381000" y="3810000"/>
            <a:ext cx="5105400" cy="1905000"/>
          </a:xfrm>
          <a:prstGeom prst="rect">
            <a:avLst/>
          </a:prstGeom>
        </p:spPr>
      </p:pic>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0975B-618A-4C08-AA05-9E51080BF8B5}" type="datetime1">
              <a:rPr lang="en-US" smtClean="0"/>
              <a:pPr/>
              <a:t>4/6/2020</a:t>
            </a:fld>
            <a:endParaRPr lang="en-US"/>
          </a:p>
        </p:txBody>
      </p:sp>
      <p:sp>
        <p:nvSpPr>
          <p:cNvPr id="3" name="Footer Placeholder 2"/>
          <p:cNvSpPr>
            <a:spLocks noGrp="1"/>
          </p:cNvSpPr>
          <p:nvPr>
            <p:ph type="ftr" sz="quarter" idx="11"/>
          </p:nvPr>
        </p:nvSpPr>
        <p:spPr/>
        <p:txBody>
          <a:bodyPr/>
          <a:lstStyle/>
          <a:p>
            <a:r>
              <a:rPr lang="en-US" smtClean="0"/>
              <a:t>@tamanna</a:t>
            </a:r>
            <a:endParaRPr lang="en-US"/>
          </a:p>
        </p:txBody>
      </p:sp>
      <p:sp>
        <p:nvSpPr>
          <p:cNvPr id="4" name="TextBox 3"/>
          <p:cNvSpPr txBox="1"/>
          <p:nvPr/>
        </p:nvSpPr>
        <p:spPr>
          <a:xfrm>
            <a:off x="457200" y="381000"/>
            <a:ext cx="8229600" cy="461665"/>
          </a:xfrm>
          <a:prstGeom prst="rect">
            <a:avLst/>
          </a:prstGeom>
          <a:noFill/>
        </p:spPr>
        <p:txBody>
          <a:bodyPr wrap="square" rtlCol="0">
            <a:spAutoFit/>
          </a:bodyPr>
          <a:lstStyle/>
          <a:p>
            <a:pPr>
              <a:buFont typeface="Wingdings" pitchFamily="2" charset="2"/>
              <a:buChar char="ü"/>
            </a:pPr>
            <a:r>
              <a:rPr lang="en-US" sz="2400" dirty="0" smtClean="0">
                <a:solidFill>
                  <a:srgbClr val="000000"/>
                </a:solidFill>
                <a:latin typeface="Agency FB" pitchFamily="34" charset="0"/>
              </a:rPr>
              <a:t>FO</a:t>
            </a:r>
            <a:r>
              <a:rPr lang="en-US" sz="2400" u="sng" dirty="0" smtClean="0">
                <a:solidFill>
                  <a:srgbClr val="000000"/>
                </a:solidFill>
                <a:latin typeface="Agency FB" pitchFamily="34" charset="0"/>
              </a:rPr>
              <a:t>RMULA USED FOR PARELLEL L-C-R CIRCUIT </a:t>
            </a:r>
            <a:r>
              <a:rPr lang="en-US" sz="2400" dirty="0" smtClean="0">
                <a:solidFill>
                  <a:srgbClr val="000000"/>
                </a:solidFill>
                <a:latin typeface="Agency FB" pitchFamily="34" charset="0"/>
              </a:rPr>
              <a:t>:-</a:t>
            </a:r>
            <a:endParaRPr lang="en-US" sz="2400" dirty="0">
              <a:solidFill>
                <a:srgbClr val="000000"/>
              </a:solidFill>
              <a:latin typeface="Agency FB" pitchFamily="34" charset="0"/>
            </a:endParaRPr>
          </a:p>
        </p:txBody>
      </p:sp>
      <p:pic>
        <p:nvPicPr>
          <p:cNvPr id="5" name="Picture 4" descr="New Doc 2017-11-08_2_dg.jpg"/>
          <p:cNvPicPr>
            <a:picLocks noChangeAspect="1"/>
          </p:cNvPicPr>
          <p:nvPr/>
        </p:nvPicPr>
        <p:blipFill>
          <a:blip r:embed="rId2">
            <a:clrChange>
              <a:clrFrom>
                <a:srgbClr val="FFFFFF"/>
              </a:clrFrom>
              <a:clrTo>
                <a:srgbClr val="FFFFFF">
                  <a:alpha val="0"/>
                </a:srgbClr>
              </a:clrTo>
            </a:clrChange>
          </a:blip>
          <a:stretch>
            <a:fillRect/>
          </a:stretch>
        </p:blipFill>
        <p:spPr>
          <a:xfrm>
            <a:off x="685800" y="914400"/>
            <a:ext cx="4648200" cy="1752600"/>
          </a:xfrm>
          <a:prstGeom prst="rect">
            <a:avLst/>
          </a:prstGeom>
        </p:spPr>
      </p:pic>
    </p:spTree>
  </p:cSld>
  <p:clrMapOvr>
    <a:masterClrMapping/>
  </p:clrMapOvr>
  <p:transition>
    <p:diamond/>
  </p:transition>
</p:sld>
</file>

<file path=ppt/theme/theme1.xml><?xml version="1.0" encoding="utf-8"?>
<a:theme xmlns:a="http://schemas.openxmlformats.org/drawingml/2006/main" name="Office Theme">
  <a:themeElements>
    <a:clrScheme name="Custom 9">
      <a:dk1>
        <a:srgbClr val="66FFFF"/>
      </a:dk1>
      <a:lt1>
        <a:srgbClr val="66FFFF"/>
      </a:lt1>
      <a:dk2>
        <a:srgbClr val="66FFFF"/>
      </a:dk2>
      <a:lt2>
        <a:srgbClr val="66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TotalTime>
  <Words>322</Words>
  <Application>Microsoft Office PowerPoint</Application>
  <PresentationFormat>On-screen Show (4:3)</PresentationFormat>
  <Paragraphs>93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SERIES AND PARALLEL  RESONANCE CIRCUITS</vt:lpstr>
      <vt:lpstr>CONTENTS</vt:lpstr>
      <vt:lpstr> SERIES L-C-R CIRCUIT </vt:lpstr>
      <vt:lpstr>Slide 4</vt:lpstr>
      <vt:lpstr>PARALLEL L-C-R CIRCUIT </vt:lpstr>
      <vt:lpstr>Slide 6</vt:lpstr>
      <vt:lpstr>TOTAL IMPEDANCE </vt:lpstr>
      <vt:lpstr>OBJECTIVE ,APPARATUS AND FORMULA USED   </vt:lpstr>
      <vt:lpstr>Slide 9</vt:lpstr>
      <vt:lpstr>CIRCUIT DIAGRAM</vt:lpstr>
      <vt:lpstr>WORKING of SERIES L-C-R CIRCUIT</vt:lpstr>
      <vt:lpstr>WORKING of Parallel L-C-R CIRCUIT</vt:lpstr>
      <vt:lpstr>OBSERVATIONS FOR SERIES AND PARALLEL  L-C-R CIRCUIT</vt:lpstr>
      <vt:lpstr>CALCULATIONS</vt:lpstr>
      <vt:lpstr>RESULT </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ATUL KUMAR AHUJA</cp:lastModifiedBy>
  <cp:revision>19</cp:revision>
  <dcterms:created xsi:type="dcterms:W3CDTF">2017-11-02T07:31:53Z</dcterms:created>
  <dcterms:modified xsi:type="dcterms:W3CDTF">2020-04-06T15:23:12Z</dcterms:modified>
</cp:coreProperties>
</file>