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9" r:id="rId4"/>
    <p:sldId id="263" r:id="rId5"/>
    <p:sldId id="258" r:id="rId6"/>
    <p:sldId id="260" r:id="rId7"/>
    <p:sldId id="261" r:id="rId8"/>
    <p:sldId id="264" r:id="rId9"/>
    <p:sldId id="262"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4" autoAdjust="0"/>
    <p:restoredTop sz="94660"/>
  </p:normalViewPr>
  <p:slideViewPr>
    <p:cSldViewPr snapToGrid="0">
      <p:cViewPr>
        <p:scale>
          <a:sx n="70" d="100"/>
          <a:sy n="70" d="100"/>
        </p:scale>
        <p:origin x="-540"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507FC-D8BA-4A87-8335-C53D90CB7A75}" type="datetimeFigureOut">
              <a:rPr lang="en-US" smtClean="0"/>
              <a:pPr/>
              <a:t>4/4/2020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1029E-F702-42AB-89BE-EF1B8622D36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ACC1FD4-0E97-4740-8619-2125158193EE}" type="datetime1">
              <a:rPr lang="en-US" smtClean="0"/>
              <a:pPr/>
              <a:t>4/4/2020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dirty="0" smtClean="0"/>
              <a:t>@tamanna</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66032-9946-410E-99BE-4591CA63C02E}" type="datetime1">
              <a:rPr lang="en-US" smtClean="0"/>
              <a:pPr/>
              <a:t>4/4/2020</a:t>
            </a:fld>
            <a:endParaRPr lang="en-US" dirty="0"/>
          </a:p>
        </p:txBody>
      </p:sp>
      <p:sp>
        <p:nvSpPr>
          <p:cNvPr id="6" name="Footer Placeholder 5"/>
          <p:cNvSpPr>
            <a:spLocks noGrp="1"/>
          </p:cNvSpPr>
          <p:nvPr>
            <p:ph type="ftr" sz="quarter" idx="11"/>
          </p:nvPr>
        </p:nvSpPr>
        <p:spPr/>
        <p:txBody>
          <a:bodyPr/>
          <a:lstStyle/>
          <a:p>
            <a:r>
              <a:rPr lang="en-US" dirty="0" smtClean="0"/>
              <a:t>@tamanna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85FBF-3B19-4E65-9FE8-523BFA0D806D}"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39C52-9281-4EB3-889F-DAB7D9B1C0C9}"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5B7BC-5FF9-408C-9425-2E2B59AAA5B6}"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8436B-0A6A-499A-98A9-7548E8050A59}"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723CE-F9D2-4126-BBEB-52034759EB5B}"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B4823-6DCA-4DE9-93CC-A35438394F30}"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F6B6F-F9B9-499E-AA99-3533BB683DFA}"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5E08C-00E1-4475-97D8-4C8D8A2D3D4B}"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9551D-CF4B-4E1A-A39E-834E929FBB25}" type="datetime1">
              <a:rPr lang="en-US" smtClean="0"/>
              <a:pPr/>
              <a:t>4/4/2020</a:t>
            </a:fld>
            <a:endParaRPr lang="en-US" dirty="0"/>
          </a:p>
        </p:txBody>
      </p:sp>
      <p:sp>
        <p:nvSpPr>
          <p:cNvPr id="5" name="Footer Placeholder 4"/>
          <p:cNvSpPr>
            <a:spLocks noGrp="1"/>
          </p:cNvSpPr>
          <p:nvPr>
            <p:ph type="ftr" sz="quarter" idx="11"/>
          </p:nvPr>
        </p:nvSpPr>
        <p:spPr/>
        <p:txBody>
          <a:bodyPr/>
          <a:lstStyle/>
          <a:p>
            <a:r>
              <a:rPr lang="en-US" dirty="0" smtClean="0"/>
              <a:t>@tamanna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6594C8-819D-45D1-BF5B-FE628540BE7E}" type="datetime1">
              <a:rPr lang="en-US" smtClean="0"/>
              <a:pPr/>
              <a:t>4/4/2020</a:t>
            </a:fld>
            <a:endParaRPr lang="en-US" dirty="0"/>
          </a:p>
        </p:txBody>
      </p:sp>
      <p:sp>
        <p:nvSpPr>
          <p:cNvPr id="6" name="Footer Placeholder 5"/>
          <p:cNvSpPr>
            <a:spLocks noGrp="1"/>
          </p:cNvSpPr>
          <p:nvPr>
            <p:ph type="ftr" sz="quarter" idx="11"/>
          </p:nvPr>
        </p:nvSpPr>
        <p:spPr/>
        <p:txBody>
          <a:bodyPr/>
          <a:lstStyle/>
          <a:p>
            <a:r>
              <a:rPr lang="en-US" dirty="0" smtClean="0"/>
              <a:t>@tamanna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16AE4F-91F2-460B-ACDC-0F7323FED6A6}" type="datetime1">
              <a:rPr lang="en-US" smtClean="0"/>
              <a:pPr/>
              <a:t>4/4/2020</a:t>
            </a:fld>
            <a:endParaRPr lang="en-US" dirty="0"/>
          </a:p>
        </p:txBody>
      </p:sp>
      <p:sp>
        <p:nvSpPr>
          <p:cNvPr id="8" name="Footer Placeholder 7"/>
          <p:cNvSpPr>
            <a:spLocks noGrp="1"/>
          </p:cNvSpPr>
          <p:nvPr>
            <p:ph type="ftr" sz="quarter" idx="11"/>
          </p:nvPr>
        </p:nvSpPr>
        <p:spPr/>
        <p:txBody>
          <a:bodyPr/>
          <a:lstStyle/>
          <a:p>
            <a:r>
              <a:rPr lang="en-US" dirty="0" smtClean="0"/>
              <a:t>@tamanna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476CCA-CB33-4F34-B4A4-54FEFBE9949E}" type="datetime1">
              <a:rPr lang="en-US" smtClean="0"/>
              <a:pPr/>
              <a:t>4/4/2020</a:t>
            </a:fld>
            <a:endParaRPr lang="en-US" dirty="0"/>
          </a:p>
        </p:txBody>
      </p:sp>
      <p:sp>
        <p:nvSpPr>
          <p:cNvPr id="4" name="Footer Placeholder 3"/>
          <p:cNvSpPr>
            <a:spLocks noGrp="1"/>
          </p:cNvSpPr>
          <p:nvPr>
            <p:ph type="ftr" sz="quarter" idx="11"/>
          </p:nvPr>
        </p:nvSpPr>
        <p:spPr/>
        <p:txBody>
          <a:bodyPr/>
          <a:lstStyle/>
          <a:p>
            <a:r>
              <a:rPr lang="en-US" dirty="0" smtClean="0"/>
              <a:t>@tamanna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r>
              <a:rPr lang="en-US" dirty="0" smtClean="0"/>
              <a:t>@tamanna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3E079-3139-475C-A991-A3FEDE36C00E}" type="datetime1">
              <a:rPr lang="en-US" smtClean="0"/>
              <a:pPr/>
              <a:t>4/4/2020</a:t>
            </a:fld>
            <a:endParaRPr lang="en-US" dirty="0"/>
          </a:p>
        </p:txBody>
      </p:sp>
      <p:sp>
        <p:nvSpPr>
          <p:cNvPr id="6" name="Footer Placeholder 5"/>
          <p:cNvSpPr>
            <a:spLocks noGrp="1"/>
          </p:cNvSpPr>
          <p:nvPr>
            <p:ph type="ftr" sz="quarter" idx="11"/>
          </p:nvPr>
        </p:nvSpPr>
        <p:spPr/>
        <p:txBody>
          <a:bodyPr/>
          <a:lstStyle/>
          <a:p>
            <a:r>
              <a:rPr lang="en-US" dirty="0" smtClean="0"/>
              <a:t>@tamanna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E7847-C748-4E9C-8AC1-0C1D455CC977}" type="datetime1">
              <a:rPr lang="en-US" smtClean="0"/>
              <a:pPr/>
              <a:t>4/4/2020</a:t>
            </a:fld>
            <a:endParaRPr lang="en-US" dirty="0"/>
          </a:p>
        </p:txBody>
      </p:sp>
      <p:sp>
        <p:nvSpPr>
          <p:cNvPr id="6" name="Footer Placeholder 5"/>
          <p:cNvSpPr>
            <a:spLocks noGrp="1"/>
          </p:cNvSpPr>
          <p:nvPr>
            <p:ph type="ftr" sz="quarter" idx="11"/>
          </p:nvPr>
        </p:nvSpPr>
        <p:spPr/>
        <p:txBody>
          <a:bodyPr/>
          <a:lstStyle/>
          <a:p>
            <a:r>
              <a:rPr lang="en-US" dirty="0" smtClean="0"/>
              <a:t>@tamanna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78FF4D-6DA8-4803-95C3-56F1B9ABF142}" type="datetime1">
              <a:rPr lang="en-US" smtClean="0"/>
              <a:pPr/>
              <a:t>4/4/2020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smtClean="0"/>
              <a:t>@tamanna</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ransition>
    <p:newsflash/>
  </p:transition>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339" y="204717"/>
            <a:ext cx="7410736" cy="2511187"/>
          </a:xfrm>
        </p:spPr>
        <p:txBody>
          <a:bodyPr anchor="t">
            <a:noAutofit/>
          </a:bodyPr>
          <a:lstStyle/>
          <a:p>
            <a:pPr algn="l"/>
            <a:r>
              <a:rPr lang="en-US" sz="4400" dirty="0" smtClean="0">
                <a:latin typeface="Agency FB" pitchFamily="34" charset="0"/>
              </a:rPr>
              <a:t>TO DETERMINE THE ORDINARY AND EXTRAORDINARY REFRACTIVE INDICES OF CALCITE OR QUARTZ FOR SODIUM LIGHT</a:t>
            </a:r>
            <a:endParaRPr lang="en-US" sz="4400" dirty="0">
              <a:latin typeface="Agency FB" pitchFamily="34" charset="0"/>
            </a:endParaRPr>
          </a:p>
        </p:txBody>
      </p:sp>
      <p:sp>
        <p:nvSpPr>
          <p:cNvPr id="3" name="Subtitle 2"/>
          <p:cNvSpPr>
            <a:spLocks noGrp="1"/>
          </p:cNvSpPr>
          <p:nvPr>
            <p:ph type="subTitle" idx="1"/>
          </p:nvPr>
        </p:nvSpPr>
        <p:spPr>
          <a:xfrm>
            <a:off x="4435522" y="4385732"/>
            <a:ext cx="6724602" cy="1405467"/>
          </a:xfrm>
        </p:spPr>
        <p:txBody>
          <a:bodyPr>
            <a:normAutofit/>
          </a:bodyPr>
          <a:lstStyle/>
          <a:p>
            <a:pPr algn="l"/>
            <a:r>
              <a:rPr lang="en-US" dirty="0" smtClean="0"/>
              <a:t>By</a:t>
            </a:r>
            <a:r>
              <a:rPr lang="en-US" dirty="0" smtClean="0"/>
              <a:t>:- Dr. Ajay </a:t>
            </a:r>
            <a:r>
              <a:rPr lang="en-US" dirty="0" err="1" smtClean="0"/>
              <a:t>Garg</a:t>
            </a:r>
            <a:endParaRPr lang="en-US" dirty="0" smtClean="0"/>
          </a:p>
        </p:txBody>
      </p:sp>
      <p:sp>
        <p:nvSpPr>
          <p:cNvPr id="4" name="Date Placeholder 3"/>
          <p:cNvSpPr>
            <a:spLocks noGrp="1"/>
          </p:cNvSpPr>
          <p:nvPr>
            <p:ph type="dt" sz="half" idx="10"/>
          </p:nvPr>
        </p:nvSpPr>
        <p:spPr>
          <a:xfrm>
            <a:off x="8932558" y="6086901"/>
            <a:ext cx="1600200" cy="573206"/>
          </a:xfrm>
        </p:spPr>
        <p:txBody>
          <a:bodyPr/>
          <a:lstStyle/>
          <a:p>
            <a:fld id="{16510215-DC0F-4541-B4AD-A79AA6D08E2F}" type="datetime1">
              <a:rPr lang="en-US" smtClean="0"/>
              <a:pPr/>
              <a:t>4/4/2020</a:t>
            </a:fld>
            <a:endParaRPr lang="en-US" dirty="0"/>
          </a:p>
        </p:txBody>
      </p:sp>
      <p:sp>
        <p:nvSpPr>
          <p:cNvPr id="5" name="Footer Placeholder 4"/>
          <p:cNvSpPr>
            <a:spLocks noGrp="1"/>
          </p:cNvSpPr>
          <p:nvPr>
            <p:ph type="ftr" sz="quarter" idx="11"/>
          </p:nvPr>
        </p:nvSpPr>
        <p:spPr>
          <a:xfrm>
            <a:off x="3621205" y="6280008"/>
            <a:ext cx="4893958" cy="377825"/>
          </a:xfrm>
        </p:spPr>
        <p:txBody>
          <a:bodyPr/>
          <a:lstStyle/>
          <a:p>
            <a:r>
              <a:rPr lang="en-US" sz="1200" dirty="0" smtClean="0"/>
              <a:t>@tamanna</a:t>
            </a:r>
            <a:endParaRPr lang="en-US" sz="1200" dirty="0"/>
          </a:p>
        </p:txBody>
      </p:sp>
    </p:spTree>
    <p:extLst>
      <p:ext uri="{BB962C8B-B14F-4D97-AF65-F5344CB8AC3E}">
        <p14:creationId xmlns="" xmlns:p14="http://schemas.microsoft.com/office/powerpoint/2010/main" val="2526593619"/>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@tamanna</a:t>
            </a:r>
            <a:endParaRPr lang="en-US" dirty="0"/>
          </a:p>
        </p:txBody>
      </p:sp>
      <p:sp>
        <p:nvSpPr>
          <p:cNvPr id="4" name="TextBox 3"/>
          <p:cNvSpPr txBox="1"/>
          <p:nvPr/>
        </p:nvSpPr>
        <p:spPr>
          <a:xfrm>
            <a:off x="436728" y="218363"/>
            <a:ext cx="10836323" cy="584775"/>
          </a:xfrm>
          <a:prstGeom prst="rect">
            <a:avLst/>
          </a:prstGeom>
          <a:noFill/>
        </p:spPr>
        <p:txBody>
          <a:bodyPr wrap="square" rtlCol="0">
            <a:spAutoFit/>
          </a:bodyPr>
          <a:lstStyle/>
          <a:p>
            <a:r>
              <a:rPr lang="en-US" sz="3200" dirty="0" smtClean="0">
                <a:latin typeface="Algerian" pitchFamily="82" charset="0"/>
              </a:rPr>
              <a:t>                                         WORKING</a:t>
            </a:r>
            <a:endParaRPr lang="en-US" sz="3200" dirty="0">
              <a:latin typeface="Algerian" pitchFamily="82" charset="0"/>
            </a:endParaRPr>
          </a:p>
        </p:txBody>
      </p:sp>
      <p:pic>
        <p:nvPicPr>
          <p:cNvPr id="7" name="Picture 6" descr="New Doc 2017-11-07_1.jpg"/>
          <p:cNvPicPr>
            <a:picLocks noChangeAspect="1"/>
          </p:cNvPicPr>
          <p:nvPr/>
        </p:nvPicPr>
        <p:blipFill>
          <a:blip r:embed="rId2">
            <a:clrChange>
              <a:clrFrom>
                <a:srgbClr val="FFFFFF"/>
              </a:clrFrom>
              <a:clrTo>
                <a:srgbClr val="FFFFFF">
                  <a:alpha val="0"/>
                </a:srgbClr>
              </a:clrTo>
            </a:clrChange>
          </a:blip>
          <a:stretch>
            <a:fillRect/>
          </a:stretch>
        </p:blipFill>
        <p:spPr>
          <a:xfrm>
            <a:off x="386687" y="3514218"/>
            <a:ext cx="11559653" cy="2586330"/>
          </a:xfrm>
          <a:prstGeom prst="rect">
            <a:avLst/>
          </a:prstGeom>
        </p:spPr>
      </p:pic>
      <p:pic>
        <p:nvPicPr>
          <p:cNvPr id="8" name="Picture 7" descr="New Doc 2017-11-07_2.jpg"/>
          <p:cNvPicPr>
            <a:picLocks noChangeAspect="1"/>
          </p:cNvPicPr>
          <p:nvPr/>
        </p:nvPicPr>
        <p:blipFill>
          <a:blip r:embed="rId3">
            <a:clrChange>
              <a:clrFrom>
                <a:srgbClr val="FFFFFF"/>
              </a:clrFrom>
              <a:clrTo>
                <a:srgbClr val="FFFFFF">
                  <a:alpha val="0"/>
                </a:srgbClr>
              </a:clrTo>
            </a:clrChange>
          </a:blip>
          <a:stretch>
            <a:fillRect/>
          </a:stretch>
        </p:blipFill>
        <p:spPr>
          <a:xfrm>
            <a:off x="409433" y="1072801"/>
            <a:ext cx="11532358" cy="2516560"/>
          </a:xfrm>
          <a:prstGeom prst="rect">
            <a:avLst/>
          </a:prstGeom>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1364777" y="1"/>
            <a:ext cx="8952930" cy="584775"/>
          </a:xfrm>
          <a:prstGeom prst="rect">
            <a:avLst/>
          </a:prstGeom>
          <a:noFill/>
        </p:spPr>
        <p:txBody>
          <a:bodyPr wrap="square" rtlCol="0">
            <a:spAutoFit/>
          </a:bodyPr>
          <a:lstStyle/>
          <a:p>
            <a:r>
              <a:rPr lang="en-US" sz="3200" dirty="0" smtClean="0">
                <a:latin typeface="Algerian" pitchFamily="82" charset="0"/>
              </a:rPr>
              <a:t>                 HOW IT ACTUALLY LOOKS?</a:t>
            </a:r>
            <a:endParaRPr lang="en-US" sz="3200" dirty="0">
              <a:latin typeface="Algerian" pitchFamily="82" charset="0"/>
            </a:endParaRPr>
          </a:p>
        </p:txBody>
      </p:sp>
      <p:pic>
        <p:nvPicPr>
          <p:cNvPr id="5" name="Picture 4" descr="Ist.jpg"/>
          <p:cNvPicPr>
            <a:picLocks noChangeAspect="1"/>
          </p:cNvPicPr>
          <p:nvPr/>
        </p:nvPicPr>
        <p:blipFill>
          <a:blip r:embed="rId2"/>
          <a:stretch>
            <a:fillRect/>
          </a:stretch>
        </p:blipFill>
        <p:spPr>
          <a:xfrm>
            <a:off x="532263" y="736981"/>
            <a:ext cx="3657600" cy="2661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nd.jpg"/>
          <p:cNvPicPr>
            <a:picLocks noChangeAspect="1"/>
          </p:cNvPicPr>
          <p:nvPr/>
        </p:nvPicPr>
        <p:blipFill>
          <a:blip r:embed="rId3"/>
          <a:stretch>
            <a:fillRect/>
          </a:stretch>
        </p:blipFill>
        <p:spPr>
          <a:xfrm>
            <a:off x="7629099" y="832512"/>
            <a:ext cx="3493826" cy="2606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3rd.jpg"/>
          <p:cNvPicPr>
            <a:picLocks noChangeAspect="1"/>
          </p:cNvPicPr>
          <p:nvPr/>
        </p:nvPicPr>
        <p:blipFill>
          <a:blip r:embed="rId4"/>
          <a:stretch>
            <a:fillRect/>
          </a:stretch>
        </p:blipFill>
        <p:spPr>
          <a:xfrm>
            <a:off x="3835019" y="3753134"/>
            <a:ext cx="4053385" cy="294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585648" y="955342"/>
            <a:ext cx="2811439" cy="2585323"/>
          </a:xfrm>
          <a:prstGeom prst="rect">
            <a:avLst/>
          </a:prstGeom>
          <a:noFill/>
        </p:spPr>
        <p:txBody>
          <a:bodyPr wrap="square" rtlCol="0">
            <a:spAutoFit/>
          </a:bodyPr>
          <a:lstStyle/>
          <a:p>
            <a:pPr marL="342900" indent="-342900"/>
            <a:r>
              <a:rPr lang="en-US" dirty="0" smtClean="0"/>
              <a:t>1.For angle of prism keep rough surface in front of telescope.</a:t>
            </a:r>
          </a:p>
          <a:p>
            <a:pPr marL="342900" indent="-342900"/>
            <a:r>
              <a:rPr lang="en-US" dirty="0" smtClean="0"/>
              <a:t>2.For minimum deviation keep plane surface in front of telescope.</a:t>
            </a:r>
          </a:p>
          <a:p>
            <a:pPr marL="342900" indent="-342900"/>
            <a:r>
              <a:rPr lang="en-US" dirty="0" smtClean="0"/>
              <a:t>3.Rotate the telescope to side of rough surface to see two slits.</a:t>
            </a:r>
          </a:p>
        </p:txBody>
      </p:sp>
      <p:sp>
        <p:nvSpPr>
          <p:cNvPr id="9" name="TextBox 8"/>
          <p:cNvSpPr txBox="1"/>
          <p:nvPr/>
        </p:nvSpPr>
        <p:spPr>
          <a:xfrm>
            <a:off x="1" y="1037230"/>
            <a:ext cx="444038"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11668836" y="1064525"/>
            <a:ext cx="359394" cy="369332"/>
          </a:xfrm>
          <a:prstGeom prst="rect">
            <a:avLst/>
          </a:prstGeom>
          <a:noFill/>
        </p:spPr>
        <p:txBody>
          <a:bodyPr wrap="none" rtlCol="0">
            <a:spAutoFit/>
          </a:bodyPr>
          <a:lstStyle/>
          <a:p>
            <a:r>
              <a:rPr lang="en-US" dirty="0" smtClean="0"/>
              <a:t>2.</a:t>
            </a:r>
            <a:endParaRPr lang="en-US" dirty="0"/>
          </a:p>
        </p:txBody>
      </p:sp>
      <p:sp>
        <p:nvSpPr>
          <p:cNvPr id="11" name="TextBox 10"/>
          <p:cNvSpPr txBox="1"/>
          <p:nvPr/>
        </p:nvSpPr>
        <p:spPr>
          <a:xfrm>
            <a:off x="3261815" y="4135272"/>
            <a:ext cx="359394" cy="369332"/>
          </a:xfrm>
          <a:prstGeom prst="rect">
            <a:avLst/>
          </a:prstGeom>
          <a:noFill/>
        </p:spPr>
        <p:txBody>
          <a:bodyPr wrap="none" rtlCol="0">
            <a:spAutoFit/>
          </a:bodyPr>
          <a:lstStyle/>
          <a:p>
            <a:r>
              <a:rPr lang="en-US" dirty="0" smtClean="0"/>
              <a:t>3.</a:t>
            </a:r>
            <a:endParaRPr lang="en-US"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5" name="TextBox 4"/>
          <p:cNvSpPr txBox="1"/>
          <p:nvPr/>
        </p:nvSpPr>
        <p:spPr>
          <a:xfrm>
            <a:off x="709685" y="218364"/>
            <a:ext cx="10167582" cy="584775"/>
          </a:xfrm>
          <a:prstGeom prst="rect">
            <a:avLst/>
          </a:prstGeom>
          <a:noFill/>
        </p:spPr>
        <p:txBody>
          <a:bodyPr wrap="square" rtlCol="0">
            <a:spAutoFit/>
          </a:bodyPr>
          <a:lstStyle/>
          <a:p>
            <a:r>
              <a:rPr lang="en-US" sz="3200" dirty="0" smtClean="0">
                <a:latin typeface="Agency FB" pitchFamily="34" charset="0"/>
              </a:rPr>
              <a:t>                                          </a:t>
            </a:r>
            <a:r>
              <a:rPr lang="en-US" sz="3200" dirty="0" smtClean="0">
                <a:latin typeface="Algerian" pitchFamily="82" charset="0"/>
              </a:rPr>
              <a:t>Observations</a:t>
            </a:r>
            <a:endParaRPr lang="en-US" sz="3200" dirty="0">
              <a:latin typeface="Agency FB" pitchFamily="34" charset="0"/>
            </a:endParaRPr>
          </a:p>
        </p:txBody>
      </p:sp>
      <p:pic>
        <p:nvPicPr>
          <p:cNvPr id="7" name="Picture 6" descr="OHHAS.jpg"/>
          <p:cNvPicPr>
            <a:picLocks noChangeAspect="1"/>
          </p:cNvPicPr>
          <p:nvPr/>
        </p:nvPicPr>
        <p:blipFill>
          <a:blip r:embed="rId2"/>
          <a:stretch>
            <a:fillRect/>
          </a:stretch>
        </p:blipFill>
        <p:spPr>
          <a:xfrm>
            <a:off x="436728" y="1269242"/>
            <a:ext cx="11232108" cy="5104262"/>
          </a:xfrm>
          <a:prstGeom prst="rect">
            <a:avLst/>
          </a:prstGeom>
        </p:spPr>
      </p:pic>
      <p:sp>
        <p:nvSpPr>
          <p:cNvPr id="9" name="TextBox 8"/>
          <p:cNvSpPr txBox="1"/>
          <p:nvPr/>
        </p:nvSpPr>
        <p:spPr>
          <a:xfrm>
            <a:off x="2169993" y="900752"/>
            <a:ext cx="7601803" cy="400110"/>
          </a:xfrm>
          <a:prstGeom prst="rect">
            <a:avLst/>
          </a:prstGeom>
          <a:solidFill>
            <a:srgbClr val="FFFFFF"/>
          </a:solidFill>
        </p:spPr>
        <p:txBody>
          <a:bodyPr wrap="square" rtlCol="0">
            <a:spAutoFit/>
          </a:bodyPr>
          <a:lstStyle/>
          <a:p>
            <a:r>
              <a:rPr lang="en-US" sz="2000" b="1" dirty="0" smtClean="0">
                <a:solidFill>
                  <a:srgbClr val="000000"/>
                </a:solidFill>
                <a:latin typeface="Arial" pitchFamily="34" charset="0"/>
                <a:cs typeface="Arial" pitchFamily="34" charset="0"/>
              </a:rPr>
              <a:t>                             (</a:t>
            </a:r>
            <a:r>
              <a:rPr lang="en-US" b="1" dirty="0" smtClean="0">
                <a:solidFill>
                  <a:srgbClr val="000000"/>
                </a:solidFill>
                <a:latin typeface="Arial" pitchFamily="34" charset="0"/>
                <a:cs typeface="Arial" pitchFamily="34" charset="0"/>
              </a:rPr>
              <a:t>A) Table for angle of prism A</a:t>
            </a:r>
            <a:endParaRPr lang="en-US" b="1" dirty="0">
              <a:solidFill>
                <a:srgbClr val="000000"/>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1433016" y="232012"/>
            <a:ext cx="8447964" cy="584775"/>
          </a:xfrm>
          <a:prstGeom prst="rect">
            <a:avLst/>
          </a:prstGeom>
          <a:noFill/>
        </p:spPr>
        <p:txBody>
          <a:bodyPr wrap="square" rtlCol="0">
            <a:spAutoFit/>
          </a:bodyPr>
          <a:lstStyle/>
          <a:p>
            <a:r>
              <a:rPr lang="en-US" sz="3200" dirty="0" smtClean="0">
                <a:latin typeface="Algerian" pitchFamily="82" charset="0"/>
              </a:rPr>
              <a:t>           CALCULATIONS AND RESULTS</a:t>
            </a:r>
            <a:endParaRPr lang="en-US" sz="3200" dirty="0">
              <a:latin typeface="Algerian" pitchFamily="82" charset="0"/>
            </a:endParaRPr>
          </a:p>
        </p:txBody>
      </p:sp>
      <p:sp>
        <p:nvSpPr>
          <p:cNvPr id="5" name="TextBox 4"/>
          <p:cNvSpPr txBox="1"/>
          <p:nvPr/>
        </p:nvSpPr>
        <p:spPr>
          <a:xfrm>
            <a:off x="436728" y="1132764"/>
            <a:ext cx="11191165" cy="830997"/>
          </a:xfrm>
          <a:prstGeom prst="rect">
            <a:avLst/>
          </a:prstGeom>
          <a:noFill/>
        </p:spPr>
        <p:txBody>
          <a:bodyPr wrap="square" rtlCol="0">
            <a:spAutoFit/>
          </a:bodyPr>
          <a:lstStyle/>
          <a:p>
            <a:pPr>
              <a:buFont typeface="Arial" pitchFamily="34" charset="0"/>
              <a:buChar char="•"/>
            </a:pPr>
            <a:r>
              <a:rPr lang="en-US" sz="2400" u="sng" dirty="0" smtClean="0">
                <a:solidFill>
                  <a:srgbClr val="000000"/>
                </a:solidFill>
                <a:latin typeface="Agency FB" pitchFamily="34" charset="0"/>
              </a:rPr>
              <a:t>CALCULATIONS</a:t>
            </a:r>
            <a:r>
              <a:rPr lang="en-US" sz="2400" dirty="0" smtClean="0">
                <a:solidFill>
                  <a:srgbClr val="000000"/>
                </a:solidFill>
                <a:latin typeface="Agency FB" pitchFamily="34" charset="0"/>
              </a:rPr>
              <a:t> are carried by following formula for E- ray and 0- ray respectively:</a:t>
            </a:r>
          </a:p>
          <a:p>
            <a:endParaRPr lang="en-US" sz="2400" dirty="0">
              <a:solidFill>
                <a:srgbClr val="000000"/>
              </a:solidFill>
              <a:latin typeface="Agency FB" pitchFamily="34" charset="0"/>
            </a:endParaRPr>
          </a:p>
        </p:txBody>
      </p:sp>
      <p:graphicFrame>
        <p:nvGraphicFramePr>
          <p:cNvPr id="27650" name="Object 2"/>
          <p:cNvGraphicFramePr>
            <a:graphicFrameLocks noChangeAspect="1"/>
          </p:cNvGraphicFramePr>
          <p:nvPr/>
        </p:nvGraphicFramePr>
        <p:xfrm>
          <a:off x="1393825" y="1721134"/>
          <a:ext cx="2263775" cy="1144588"/>
        </p:xfrm>
        <a:graphic>
          <a:graphicData uri="http://schemas.openxmlformats.org/presentationml/2006/ole">
            <p:oleObj spid="_x0000_s27650" name="Equation" r:id="rId3" imgW="1015920" imgH="787320" progId="Equation.3">
              <p:embed/>
            </p:oleObj>
          </a:graphicData>
        </a:graphic>
      </p:graphicFrame>
      <p:graphicFrame>
        <p:nvGraphicFramePr>
          <p:cNvPr id="27651" name="Object 3"/>
          <p:cNvGraphicFramePr>
            <a:graphicFrameLocks noChangeAspect="1"/>
          </p:cNvGraphicFramePr>
          <p:nvPr/>
        </p:nvGraphicFramePr>
        <p:xfrm>
          <a:off x="7442840" y="1719523"/>
          <a:ext cx="2092325" cy="1173802"/>
        </p:xfrm>
        <a:graphic>
          <a:graphicData uri="http://schemas.openxmlformats.org/presentationml/2006/ole">
            <p:oleObj spid="_x0000_s27651" name="Equation" r:id="rId4" imgW="1041120" imgH="787320" progId="Equation.3">
              <p:embed/>
            </p:oleObj>
          </a:graphicData>
        </a:graphic>
      </p:graphicFrame>
      <p:sp>
        <p:nvSpPr>
          <p:cNvPr id="8" name="TextBox 7"/>
          <p:cNvSpPr txBox="1"/>
          <p:nvPr/>
        </p:nvSpPr>
        <p:spPr>
          <a:xfrm>
            <a:off x="5090616" y="1965277"/>
            <a:ext cx="1433014" cy="461665"/>
          </a:xfrm>
          <a:prstGeom prst="rect">
            <a:avLst/>
          </a:prstGeom>
          <a:noFill/>
        </p:spPr>
        <p:txBody>
          <a:bodyPr wrap="square" rtlCol="0">
            <a:spAutoFit/>
          </a:bodyPr>
          <a:lstStyle/>
          <a:p>
            <a:r>
              <a:rPr lang="en-US" sz="2400" dirty="0" smtClean="0">
                <a:solidFill>
                  <a:srgbClr val="000000"/>
                </a:solidFill>
                <a:latin typeface="Agency FB" pitchFamily="34" charset="0"/>
              </a:rPr>
              <a:t>AND</a:t>
            </a:r>
            <a:endParaRPr lang="en-US" sz="2400" dirty="0">
              <a:solidFill>
                <a:srgbClr val="000000"/>
              </a:solidFill>
              <a:latin typeface="Agency FB" pitchFamily="34" charset="0"/>
            </a:endParaRPr>
          </a:p>
        </p:txBody>
      </p:sp>
      <p:pic>
        <p:nvPicPr>
          <p:cNvPr id="9" name="Picture 8" descr="NFE.jpg"/>
          <p:cNvPicPr>
            <a:picLocks noChangeAspect="1"/>
          </p:cNvPicPr>
          <p:nvPr/>
        </p:nvPicPr>
        <p:blipFill>
          <a:blip r:embed="rId5">
            <a:clrChange>
              <a:clrFrom>
                <a:srgbClr val="363636"/>
              </a:clrFrom>
              <a:clrTo>
                <a:srgbClr val="363636">
                  <a:alpha val="0"/>
                </a:srgbClr>
              </a:clrTo>
            </a:clrChange>
          </a:blip>
          <a:stretch>
            <a:fillRect/>
          </a:stretch>
        </p:blipFill>
        <p:spPr>
          <a:xfrm>
            <a:off x="218365" y="3193576"/>
            <a:ext cx="11796214" cy="2605034"/>
          </a:xfrm>
          <a:prstGeom prst="rect">
            <a:avLst/>
          </a:prstGeom>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pic>
        <p:nvPicPr>
          <p:cNvPr id="4" name="Picture 3" descr="red thank.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242" y="518615"/>
            <a:ext cx="9007522" cy="646331"/>
          </a:xfrm>
          <a:prstGeom prst="rect">
            <a:avLst/>
          </a:prstGeom>
          <a:noFill/>
        </p:spPr>
        <p:txBody>
          <a:bodyPr wrap="square" rtlCol="0">
            <a:spAutoFit/>
          </a:bodyPr>
          <a:lstStyle/>
          <a:p>
            <a:pPr algn="ctr"/>
            <a:r>
              <a:rPr lang="en-US" sz="3600" dirty="0" smtClean="0">
                <a:latin typeface="Algerian" pitchFamily="82" charset="0"/>
              </a:rPr>
              <a:t>CONTENTS</a:t>
            </a:r>
            <a:endParaRPr lang="en-US" sz="3600" dirty="0">
              <a:latin typeface="Algerian" pitchFamily="82" charset="0"/>
            </a:endParaRPr>
          </a:p>
        </p:txBody>
      </p:sp>
      <p:sp>
        <p:nvSpPr>
          <p:cNvPr id="3" name="TextBox 2"/>
          <p:cNvSpPr txBox="1"/>
          <p:nvPr/>
        </p:nvSpPr>
        <p:spPr>
          <a:xfrm>
            <a:off x="245660" y="1241945"/>
            <a:ext cx="11614244" cy="3477875"/>
          </a:xfrm>
          <a:prstGeom prst="rect">
            <a:avLst/>
          </a:prstGeom>
          <a:noFill/>
        </p:spPr>
        <p:txBody>
          <a:bodyPr wrap="square" rtlCol="0">
            <a:spAutoFit/>
          </a:bodyPr>
          <a:lstStyle/>
          <a:p>
            <a:pPr>
              <a:buFont typeface="Wingdings" pitchFamily="2" charset="2"/>
              <a:buChar char="ü"/>
            </a:pPr>
            <a:r>
              <a:rPr lang="en-US" sz="2400" dirty="0" smtClean="0">
                <a:solidFill>
                  <a:srgbClr val="000000"/>
                </a:solidFill>
                <a:latin typeface="Agency FB" pitchFamily="34" charset="0"/>
                <a:cs typeface="Aparajita" pitchFamily="34" charset="0"/>
              </a:rPr>
              <a:t>Polarization of light</a:t>
            </a:r>
          </a:p>
          <a:p>
            <a:pPr>
              <a:buFont typeface="Wingdings" pitchFamily="2" charset="2"/>
              <a:buChar char="ü"/>
            </a:pPr>
            <a:r>
              <a:rPr lang="en-US" sz="2400" dirty="0" smtClean="0">
                <a:solidFill>
                  <a:srgbClr val="000000"/>
                </a:solidFill>
                <a:latin typeface="Agency FB" pitchFamily="34" charset="0"/>
                <a:cs typeface="Aparajita" pitchFamily="34" charset="0"/>
              </a:rPr>
              <a:t>Ordinary and Extra-Ordinary Rays</a:t>
            </a:r>
          </a:p>
          <a:p>
            <a:pPr>
              <a:buFont typeface="Wingdings" pitchFamily="2" charset="2"/>
              <a:buChar char="ü"/>
            </a:pPr>
            <a:r>
              <a:rPr lang="en-US" sz="2400" dirty="0" smtClean="0">
                <a:solidFill>
                  <a:srgbClr val="000000"/>
                </a:solidFill>
                <a:latin typeface="Agency FB" pitchFamily="34" charset="0"/>
                <a:cs typeface="Aparajita" pitchFamily="34" charset="0"/>
              </a:rPr>
              <a:t>Spectrometer</a:t>
            </a:r>
          </a:p>
          <a:p>
            <a:pPr>
              <a:buFont typeface="Wingdings" pitchFamily="2" charset="2"/>
              <a:buChar char="ü"/>
            </a:pPr>
            <a:r>
              <a:rPr lang="en-US" sz="2400" dirty="0" smtClean="0">
                <a:solidFill>
                  <a:srgbClr val="000000"/>
                </a:solidFill>
                <a:latin typeface="Agency FB" pitchFamily="34" charset="0"/>
                <a:cs typeface="Aparajita" pitchFamily="34" charset="0"/>
              </a:rPr>
              <a:t>Least Count of the Instrument</a:t>
            </a:r>
          </a:p>
          <a:p>
            <a:pPr>
              <a:buFont typeface="Wingdings" pitchFamily="2" charset="2"/>
              <a:buChar char="ü"/>
            </a:pPr>
            <a:r>
              <a:rPr lang="en-US" sz="2400" dirty="0" smtClean="0">
                <a:solidFill>
                  <a:srgbClr val="000000"/>
                </a:solidFill>
                <a:latin typeface="Agency FB" pitchFamily="34" charset="0"/>
                <a:cs typeface="Aparajita" pitchFamily="34" charset="0"/>
              </a:rPr>
              <a:t>Objective of the Experiment, Apparatus and Formula Used</a:t>
            </a:r>
          </a:p>
          <a:p>
            <a:pPr>
              <a:buFont typeface="Wingdings" pitchFamily="2" charset="2"/>
              <a:buChar char="ü"/>
            </a:pPr>
            <a:r>
              <a:rPr lang="en-US" sz="2400" dirty="0" smtClean="0">
                <a:solidFill>
                  <a:srgbClr val="000000"/>
                </a:solidFill>
                <a:latin typeface="Agency FB" pitchFamily="34" charset="0"/>
                <a:cs typeface="Aparajita" pitchFamily="34" charset="0"/>
              </a:rPr>
              <a:t>Working</a:t>
            </a:r>
          </a:p>
          <a:p>
            <a:pPr>
              <a:buFont typeface="Wingdings" pitchFamily="2" charset="2"/>
              <a:buChar char="ü"/>
            </a:pPr>
            <a:r>
              <a:rPr lang="en-US" sz="2400" dirty="0" smtClean="0">
                <a:solidFill>
                  <a:srgbClr val="000000"/>
                </a:solidFill>
                <a:latin typeface="Agency FB" pitchFamily="34" charset="0"/>
                <a:cs typeface="Aparajita" pitchFamily="34" charset="0"/>
              </a:rPr>
              <a:t>Observations  </a:t>
            </a:r>
          </a:p>
          <a:p>
            <a:pPr>
              <a:buFont typeface="Wingdings" pitchFamily="2" charset="2"/>
              <a:buChar char="ü"/>
            </a:pPr>
            <a:r>
              <a:rPr lang="en-US" sz="2400" dirty="0" smtClean="0">
                <a:solidFill>
                  <a:srgbClr val="000000"/>
                </a:solidFill>
                <a:latin typeface="Agency FB" pitchFamily="34" charset="0"/>
                <a:cs typeface="Aparajita" pitchFamily="34" charset="0"/>
              </a:rPr>
              <a:t>Calculations  and Result </a:t>
            </a:r>
          </a:p>
          <a:p>
            <a:pPr>
              <a:buFont typeface="Wingdings" pitchFamily="2" charset="2"/>
              <a:buChar char="ü"/>
            </a:pPr>
            <a:endParaRPr lang="en-US" sz="2800" dirty="0">
              <a:solidFill>
                <a:srgbClr val="000000"/>
              </a:solidFill>
              <a:latin typeface="Agency FB" pitchFamily="34" charset="0"/>
            </a:endParaRPr>
          </a:p>
        </p:txBody>
      </p:sp>
      <p:sp>
        <p:nvSpPr>
          <p:cNvPr id="4" name="Date Placeholder 3"/>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fld id="{E8815AAB-B242-4EA2-AD95-673D33855706}" type="datetime1">
              <a:rPr lang="en-US" smtClean="0"/>
              <a:pPr/>
              <a:t>4/4/2020</a:t>
            </a:fld>
            <a:endParaRPr lang="en-US" dirty="0"/>
          </a:p>
        </p:txBody>
      </p:sp>
      <p:sp>
        <p:nvSpPr>
          <p:cNvPr id="5" name="Footer Placeholder 4"/>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pic>
        <p:nvPicPr>
          <p:cNvPr id="6" name="Picture 5" descr="0-7.png"/>
          <p:cNvPicPr>
            <a:picLocks noChangeAspect="1"/>
          </p:cNvPicPr>
          <p:nvPr/>
        </p:nvPicPr>
        <p:blipFill>
          <a:blip r:embed="rId2"/>
          <a:stretch>
            <a:fillRect/>
          </a:stretch>
        </p:blipFill>
        <p:spPr>
          <a:xfrm>
            <a:off x="6359856" y="1378425"/>
            <a:ext cx="5609230" cy="3835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71F61CA8-8790-404F-AAE1-3FEE5F9EFFFC}"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464024" y="232012"/>
            <a:ext cx="11081982" cy="584775"/>
          </a:xfrm>
          <a:prstGeom prst="rect">
            <a:avLst/>
          </a:prstGeom>
          <a:noFill/>
        </p:spPr>
        <p:txBody>
          <a:bodyPr wrap="square" rtlCol="0">
            <a:spAutoFit/>
          </a:bodyPr>
          <a:lstStyle/>
          <a:p>
            <a:r>
              <a:rPr lang="en-US" sz="3200" dirty="0" smtClean="0">
                <a:latin typeface="Algerian" pitchFamily="82" charset="0"/>
              </a:rPr>
              <a:t>                                        POLARIZATION</a:t>
            </a:r>
            <a:endParaRPr lang="en-US" sz="3200" dirty="0">
              <a:latin typeface="Algerian" pitchFamily="82" charset="0"/>
            </a:endParaRPr>
          </a:p>
        </p:txBody>
      </p:sp>
      <p:sp>
        <p:nvSpPr>
          <p:cNvPr id="6" name="TextBox 5"/>
          <p:cNvSpPr txBox="1"/>
          <p:nvPr/>
        </p:nvSpPr>
        <p:spPr>
          <a:xfrm>
            <a:off x="286603" y="832514"/>
            <a:ext cx="11586949" cy="6001643"/>
          </a:xfrm>
          <a:prstGeom prst="rect">
            <a:avLst/>
          </a:prstGeom>
          <a:noFill/>
        </p:spPr>
        <p:txBody>
          <a:bodyPr wrap="square" rtlCol="0">
            <a:spAutoFit/>
          </a:bodyPr>
          <a:lstStyle/>
          <a:p>
            <a:pPr>
              <a:buFont typeface="Arial" pitchFamily="34" charset="0"/>
              <a:buChar char="•"/>
            </a:pPr>
            <a:r>
              <a:rPr lang="en-US" sz="2400" dirty="0" smtClean="0">
                <a:solidFill>
                  <a:srgbClr val="000000"/>
                </a:solidFill>
                <a:latin typeface="Agency FB" pitchFamily="34" charset="0"/>
              </a:rPr>
              <a:t>The phenomenon of interference and diffraction show that light travels in the form of waves.</a:t>
            </a:r>
          </a:p>
          <a:p>
            <a:pPr>
              <a:buFont typeface="Arial" pitchFamily="34" charset="0"/>
              <a:buChar char="•"/>
            </a:pPr>
            <a:r>
              <a:rPr lang="en-US" sz="2400" dirty="0" smtClean="0">
                <a:solidFill>
                  <a:srgbClr val="000000"/>
                </a:solidFill>
                <a:latin typeface="Agency FB" pitchFamily="34" charset="0"/>
              </a:rPr>
              <a:t>Polarization is a property of light when applied to transverse waves, it specifies the geometrical orientation of the oscillation.</a:t>
            </a:r>
          </a:p>
          <a:p>
            <a:pPr>
              <a:buFont typeface="Arial" pitchFamily="34" charset="0"/>
              <a:buChar char="•"/>
            </a:pPr>
            <a:r>
              <a:rPr lang="en-US" sz="2400" dirty="0" smtClean="0">
                <a:solidFill>
                  <a:srgbClr val="000000"/>
                </a:solidFill>
                <a:latin typeface="Agency FB" pitchFamily="34" charset="0"/>
              </a:rPr>
              <a:t>Transverse waves are waves i.e. movement of the particles in the wave is perpendicular to the direction of motion of the wave. For exam the ripples when you throw a stone in water.</a:t>
            </a:r>
          </a:p>
          <a:p>
            <a:pPr>
              <a:buFont typeface="Arial" pitchFamily="34" charset="0"/>
              <a:buChar char="•"/>
            </a:pPr>
            <a:r>
              <a:rPr lang="en-US" sz="2400" dirty="0" smtClean="0">
                <a:solidFill>
                  <a:srgbClr val="000000"/>
                </a:solidFill>
                <a:latin typeface="Agency FB" pitchFamily="34" charset="0"/>
              </a:rPr>
              <a:t> Longitudinal waves are when the particles of the medium travel in the direction of motion of the waves. For example, the motion of sound waves through the air.</a:t>
            </a:r>
          </a:p>
          <a:p>
            <a:pPr>
              <a:buFont typeface="Arial" pitchFamily="34" charset="0"/>
              <a:buChar char="•"/>
            </a:pPr>
            <a:r>
              <a:rPr lang="en-US" sz="2400" dirty="0" smtClean="0">
                <a:solidFill>
                  <a:srgbClr val="000000"/>
                </a:solidFill>
                <a:latin typeface="Agency FB" pitchFamily="34" charset="0"/>
              </a:rPr>
              <a:t> The electric field can be said to be oscillating along a plane perpendicular to Poynting Vector. However, there are infinitely many such planes and light that contains fields randomly distributed along all these planes are said to be  </a:t>
            </a:r>
            <a:r>
              <a:rPr lang="en-US" sz="2400" b="1" dirty="0" smtClean="0">
                <a:solidFill>
                  <a:srgbClr val="000000"/>
                </a:solidFill>
                <a:latin typeface="Agency FB" pitchFamily="34" charset="0"/>
              </a:rPr>
              <a:t>unpolarized.  </a:t>
            </a:r>
            <a:r>
              <a:rPr lang="en-US" sz="2400" dirty="0" smtClean="0">
                <a:solidFill>
                  <a:srgbClr val="000000"/>
                </a:solidFill>
                <a:latin typeface="Agency FB" pitchFamily="34" charset="0"/>
              </a:rPr>
              <a:t>As shown in the figure below:-</a:t>
            </a:r>
            <a:endParaRPr lang="en-US" sz="2400" b="1" dirty="0" smtClean="0">
              <a:solidFill>
                <a:srgbClr val="000000"/>
              </a:solidFill>
              <a:latin typeface="Agency FB" pitchFamily="34" charset="0"/>
            </a:endParaRPr>
          </a:p>
          <a:p>
            <a:endParaRPr lang="en-US" sz="2400" dirty="0" smtClean="0">
              <a:solidFill>
                <a:srgbClr val="000000"/>
              </a:solidFill>
              <a:latin typeface="Agency FB" pitchFamily="34" charset="0"/>
            </a:endParaRPr>
          </a:p>
          <a:p>
            <a:pPr>
              <a:buFont typeface="Arial" pitchFamily="34" charset="0"/>
              <a:buChar char="•"/>
            </a:pPr>
            <a:endParaRPr lang="en-US" sz="2400" dirty="0" smtClean="0"/>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endParaRPr lang="en-US" sz="2400" dirty="0">
              <a:solidFill>
                <a:srgbClr val="000000"/>
              </a:solidFill>
              <a:latin typeface="Agency FB" pitchFamily="34" charset="0"/>
            </a:endParaRPr>
          </a:p>
        </p:txBody>
      </p:sp>
      <p:pic>
        <p:nvPicPr>
          <p:cNvPr id="8" name="Picture 7" descr="1-2.png"/>
          <p:cNvPicPr>
            <a:picLocks noChangeAspect="1"/>
          </p:cNvPicPr>
          <p:nvPr/>
        </p:nvPicPr>
        <p:blipFill>
          <a:blip r:embed="rId2"/>
          <a:stretch>
            <a:fillRect/>
          </a:stretch>
        </p:blipFill>
        <p:spPr>
          <a:xfrm>
            <a:off x="3043451" y="4572000"/>
            <a:ext cx="5909479" cy="2088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300252" y="163774"/>
            <a:ext cx="11655188" cy="830997"/>
          </a:xfrm>
          <a:prstGeom prst="rect">
            <a:avLst/>
          </a:prstGeom>
          <a:noFill/>
        </p:spPr>
        <p:txBody>
          <a:bodyPr wrap="square" rtlCol="0">
            <a:spAutoFit/>
          </a:bodyPr>
          <a:lstStyle/>
          <a:p>
            <a:pPr>
              <a:buFont typeface="Arial" pitchFamily="34" charset="0"/>
              <a:buChar char="•"/>
            </a:pPr>
            <a:r>
              <a:rPr lang="en-US" sz="2400" b="1" dirty="0" smtClean="0">
                <a:solidFill>
                  <a:srgbClr val="000000"/>
                </a:solidFill>
                <a:latin typeface="Agency FB" pitchFamily="34" charset="0"/>
              </a:rPr>
              <a:t>Plane Polarized light</a:t>
            </a:r>
            <a:r>
              <a:rPr lang="en-US" sz="2400" dirty="0" smtClean="0">
                <a:solidFill>
                  <a:srgbClr val="000000"/>
                </a:solidFill>
                <a:latin typeface="Agency FB" pitchFamily="34" charset="0"/>
              </a:rPr>
              <a:t>, on the other hand, contains light with the electric field (and hence the magnetic field) along only one plane as shown below:</a:t>
            </a:r>
            <a:endParaRPr lang="en-US" sz="2400" dirty="0">
              <a:solidFill>
                <a:srgbClr val="000000"/>
              </a:solidFill>
              <a:latin typeface="Agency FB" pitchFamily="34" charset="0"/>
            </a:endParaRPr>
          </a:p>
        </p:txBody>
      </p:sp>
      <p:pic>
        <p:nvPicPr>
          <p:cNvPr id="5" name="Picture 4" descr="2.png"/>
          <p:cNvPicPr>
            <a:picLocks noChangeAspect="1"/>
          </p:cNvPicPr>
          <p:nvPr/>
        </p:nvPicPr>
        <p:blipFill>
          <a:blip r:embed="rId2"/>
          <a:stretch>
            <a:fillRect/>
          </a:stretch>
        </p:blipFill>
        <p:spPr>
          <a:xfrm>
            <a:off x="3944202" y="832513"/>
            <a:ext cx="4585647" cy="1610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3081" y="2565779"/>
            <a:ext cx="11505062" cy="1938992"/>
          </a:xfrm>
          <a:prstGeom prst="rect">
            <a:avLst/>
          </a:prstGeom>
          <a:noFill/>
        </p:spPr>
        <p:txBody>
          <a:bodyPr wrap="square" rtlCol="0">
            <a:spAutoFit/>
          </a:bodyPr>
          <a:lstStyle/>
          <a:p>
            <a:pPr>
              <a:buFont typeface="Arial" pitchFamily="34" charset="0"/>
              <a:buChar char="•"/>
            </a:pPr>
            <a:r>
              <a:rPr lang="en-US" sz="2400" dirty="0" smtClean="0">
                <a:solidFill>
                  <a:srgbClr val="000000"/>
                </a:solidFill>
                <a:latin typeface="Agency FB" pitchFamily="34" charset="0"/>
              </a:rPr>
              <a:t>A polarizing filter(These sheets contain long chain molecules that are aligned to allow electric field oscillations along only one direction) produces polarized light from unpolarized light by selectively allowing electric fields (and thus magnetic fields) along a single plane known as the </a:t>
            </a:r>
            <a:r>
              <a:rPr lang="en-US" sz="2400" b="1" dirty="0" smtClean="0">
                <a:solidFill>
                  <a:srgbClr val="000000"/>
                </a:solidFill>
                <a:latin typeface="Agency FB" pitchFamily="34" charset="0"/>
              </a:rPr>
              <a:t>Plane of Polarization.</a:t>
            </a:r>
          </a:p>
          <a:p>
            <a:pPr>
              <a:buFont typeface="Arial" pitchFamily="34" charset="0"/>
              <a:buChar char="•"/>
            </a:pPr>
            <a:endParaRPr lang="en-US" sz="2400" b="1" dirty="0" smtClean="0">
              <a:solidFill>
                <a:srgbClr val="000000"/>
              </a:solidFill>
              <a:latin typeface="Agency FB" pitchFamily="34" charset="0"/>
            </a:endParaRPr>
          </a:p>
          <a:p>
            <a:pPr>
              <a:buFont typeface="Arial" pitchFamily="34" charset="0"/>
              <a:buChar char="•"/>
            </a:pPr>
            <a:endParaRPr lang="en-US" sz="2400" dirty="0">
              <a:solidFill>
                <a:srgbClr val="000000"/>
              </a:solidFill>
              <a:latin typeface="Agency FB" pitchFamily="34" charset="0"/>
            </a:endParaRPr>
          </a:p>
        </p:txBody>
      </p:sp>
      <p:pic>
        <p:nvPicPr>
          <p:cNvPr id="7" name="Picture 6" descr="0-15.png"/>
          <p:cNvPicPr>
            <a:picLocks noChangeAspect="1"/>
          </p:cNvPicPr>
          <p:nvPr/>
        </p:nvPicPr>
        <p:blipFill>
          <a:blip r:embed="rId3"/>
          <a:stretch>
            <a:fillRect/>
          </a:stretch>
        </p:blipFill>
        <p:spPr>
          <a:xfrm>
            <a:off x="859809" y="3828197"/>
            <a:ext cx="10699845" cy="2593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85" y="382137"/>
            <a:ext cx="11614244" cy="584775"/>
          </a:xfrm>
          <a:prstGeom prst="rect">
            <a:avLst/>
          </a:prstGeom>
          <a:noFill/>
        </p:spPr>
        <p:txBody>
          <a:bodyPr wrap="square" rtlCol="0">
            <a:spAutoFit/>
          </a:bodyPr>
          <a:lstStyle/>
          <a:p>
            <a:r>
              <a:rPr lang="en-US" sz="3200" dirty="0" smtClean="0">
                <a:latin typeface="Algerian" pitchFamily="82" charset="0"/>
              </a:rPr>
              <a:t>                  Ordinary and extra-ordinary rays   </a:t>
            </a:r>
            <a:endParaRPr lang="en-US" sz="3200" dirty="0">
              <a:latin typeface="Algerian" pitchFamily="82" charset="0"/>
            </a:endParaRPr>
          </a:p>
        </p:txBody>
      </p:sp>
      <p:sp>
        <p:nvSpPr>
          <p:cNvPr id="3" name="Date Placeholder 2"/>
          <p:cNvSpPr>
            <a:spLocks noGrp="1"/>
          </p:cNvSpPr>
          <p:nvPr>
            <p:ph type="dt" sz="half" idx="10"/>
          </p:nvPr>
        </p:nvSpPr>
        <p:spPr>
          <a:xfrm>
            <a:off x="8589660" y="5870575"/>
            <a:ext cx="1600200" cy="987425"/>
          </a:xfrm>
        </p:spPr>
        <p:txBody>
          <a:bodyPr/>
          <a:lstStyle/>
          <a:p>
            <a:endParaRPr lang="en-US" dirty="0" smtClean="0"/>
          </a:p>
          <a:p>
            <a:endParaRPr lang="en-US" dirty="0" smtClean="0"/>
          </a:p>
          <a:p>
            <a:fld id="{E917C8C6-8088-4D2F-9309-B5798D48E163}" type="datetime1">
              <a:rPr lang="en-US" smtClean="0"/>
              <a:pPr/>
              <a:t>4/4/2020</a:t>
            </a:fld>
            <a:endParaRPr lang="en-US" dirty="0"/>
          </a:p>
        </p:txBody>
      </p:sp>
      <p:sp>
        <p:nvSpPr>
          <p:cNvPr id="4" name="Footer Placeholder 3"/>
          <p:cNvSpPr>
            <a:spLocks noGrp="1"/>
          </p:cNvSpPr>
          <p:nvPr>
            <p:ph type="ftr" sz="quarter" idx="11"/>
          </p:nvPr>
        </p:nvSpPr>
        <p:spPr>
          <a:xfrm>
            <a:off x="685800" y="5870575"/>
            <a:ext cx="7827659" cy="775885"/>
          </a:xfrm>
        </p:spPr>
        <p:txBody>
          <a:bodyPr/>
          <a:lstStyle/>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5" name="TextBox 4"/>
          <p:cNvSpPr txBox="1"/>
          <p:nvPr/>
        </p:nvSpPr>
        <p:spPr>
          <a:xfrm>
            <a:off x="218365" y="1064525"/>
            <a:ext cx="11668836" cy="6370975"/>
          </a:xfrm>
          <a:prstGeom prst="rect">
            <a:avLst/>
          </a:prstGeom>
          <a:noFill/>
        </p:spPr>
        <p:txBody>
          <a:bodyPr wrap="square" rtlCol="0">
            <a:spAutoFit/>
          </a:bodyPr>
          <a:lstStyle/>
          <a:p>
            <a:pPr>
              <a:buFont typeface="Arial" pitchFamily="34" charset="0"/>
              <a:buChar char="•"/>
            </a:pPr>
            <a:r>
              <a:rPr lang="en-US" sz="2400" dirty="0" smtClean="0">
                <a:solidFill>
                  <a:srgbClr val="000000"/>
                </a:solidFill>
                <a:latin typeface="Agency FB" pitchFamily="34" charset="0"/>
              </a:rPr>
              <a:t>From Polarization we can obtain details whether the vibrations of are linear, circular, elliptical or torsional.</a:t>
            </a:r>
          </a:p>
          <a:p>
            <a:pPr>
              <a:buFont typeface="Arial" pitchFamily="34" charset="0"/>
              <a:buChar char="•"/>
            </a:pPr>
            <a:r>
              <a:rPr lang="en-US" sz="2400" dirty="0" smtClean="0">
                <a:solidFill>
                  <a:srgbClr val="000000"/>
                </a:solidFill>
                <a:latin typeface="Agency FB" pitchFamily="34" charset="0"/>
              </a:rPr>
              <a:t> Plane Polarized Light can be obtained by following methods:-</a:t>
            </a:r>
          </a:p>
          <a:p>
            <a:pPr marL="457200" indent="-457200">
              <a:buFont typeface="Wingdings" pitchFamily="2" charset="2"/>
              <a:buChar char="ü"/>
            </a:pPr>
            <a:r>
              <a:rPr lang="en-US" sz="2400" dirty="0" smtClean="0">
                <a:solidFill>
                  <a:srgbClr val="000000"/>
                </a:solidFill>
                <a:latin typeface="Agency FB" pitchFamily="34" charset="0"/>
              </a:rPr>
              <a:t>Polarization by Reflection</a:t>
            </a:r>
          </a:p>
          <a:p>
            <a:pPr marL="457200" indent="-457200">
              <a:buFont typeface="Wingdings" pitchFamily="2" charset="2"/>
              <a:buChar char="ü"/>
            </a:pPr>
            <a:r>
              <a:rPr lang="en-US" sz="2400" dirty="0" smtClean="0">
                <a:solidFill>
                  <a:srgbClr val="000000"/>
                </a:solidFill>
                <a:latin typeface="Agency FB" pitchFamily="34" charset="0"/>
              </a:rPr>
              <a:t>Polarization by Refraction</a:t>
            </a:r>
          </a:p>
          <a:p>
            <a:pPr marL="457200" indent="-457200">
              <a:buFont typeface="Wingdings" pitchFamily="2" charset="2"/>
              <a:buChar char="ü"/>
            </a:pPr>
            <a:r>
              <a:rPr lang="en-US" sz="2400" dirty="0" smtClean="0">
                <a:solidFill>
                  <a:srgbClr val="000000"/>
                </a:solidFill>
                <a:latin typeface="Agency FB" pitchFamily="34" charset="0"/>
              </a:rPr>
              <a:t>Polarization by Double Refraction</a:t>
            </a:r>
          </a:p>
          <a:p>
            <a:pPr marL="457200" indent="-457200">
              <a:buFont typeface="Wingdings" pitchFamily="2" charset="2"/>
              <a:buChar char="ü"/>
            </a:pPr>
            <a:r>
              <a:rPr lang="en-US" sz="2400" dirty="0" smtClean="0">
                <a:solidFill>
                  <a:srgbClr val="000000"/>
                </a:solidFill>
                <a:latin typeface="Agency FB" pitchFamily="34" charset="0"/>
              </a:rPr>
              <a:t>Polarization by Selective Absorption</a:t>
            </a:r>
          </a:p>
          <a:p>
            <a:pPr marL="457200" indent="-457200">
              <a:buFont typeface="Wingdings" pitchFamily="2" charset="2"/>
              <a:buChar char="ü"/>
            </a:pPr>
            <a:r>
              <a:rPr lang="en-US" sz="2400" dirty="0" smtClean="0">
                <a:solidFill>
                  <a:srgbClr val="000000"/>
                </a:solidFill>
                <a:latin typeface="Agency FB" pitchFamily="34" charset="0"/>
              </a:rPr>
              <a:t>Polarization by Scattering</a:t>
            </a:r>
          </a:p>
          <a:p>
            <a:pPr marL="457200" indent="-457200">
              <a:buFont typeface="Arial" pitchFamily="34" charset="0"/>
              <a:buChar char="•"/>
            </a:pPr>
            <a:r>
              <a:rPr lang="en-US" sz="2400" dirty="0" smtClean="0">
                <a:solidFill>
                  <a:srgbClr val="000000"/>
                </a:solidFill>
                <a:latin typeface="Agency FB" pitchFamily="34" charset="0"/>
              </a:rPr>
              <a:t>We will be discussing Polarization by Double Refraction here. This kind of Polarization is obtained by Nicol Prism which is made from</a:t>
            </a:r>
            <a:r>
              <a:rPr lang="en-US" sz="2400" b="1" dirty="0" smtClean="0">
                <a:solidFill>
                  <a:srgbClr val="000000"/>
                </a:solidFill>
                <a:latin typeface="Agency FB" pitchFamily="34" charset="0"/>
              </a:rPr>
              <a:t> calcite crystal</a:t>
            </a:r>
            <a:r>
              <a:rPr lang="en-US" sz="2400" dirty="0" smtClean="0">
                <a:solidFill>
                  <a:srgbClr val="000000"/>
                </a:solidFill>
                <a:latin typeface="Agency FB" pitchFamily="34" charset="0"/>
              </a:rPr>
              <a:t>. Light passing through a calcite crystal is split into two rays. This process, first reported by Erasmus Bartholinus in 1669, is called double refraction. </a:t>
            </a:r>
          </a:p>
          <a:p>
            <a:pPr marL="457200" indent="-457200">
              <a:buFont typeface="Arial" pitchFamily="34" charset="0"/>
              <a:buChar char="•"/>
            </a:pPr>
            <a:r>
              <a:rPr lang="en-US" sz="2400" dirty="0" smtClean="0">
                <a:solidFill>
                  <a:srgbClr val="000000"/>
                </a:solidFill>
                <a:latin typeface="Agency FB" pitchFamily="34" charset="0"/>
              </a:rPr>
              <a:t>The two rays of light are each plane polarized by the calcite such that the planes of polarization are mutually perpendicular. For normal incidence (a Snell’s law angle of 0°), the two planes of polarization are also perpendicular to the plane of incidence.</a:t>
            </a:r>
          </a:p>
          <a:p>
            <a:pPr marL="457200" indent="-457200">
              <a:buFont typeface="Arial" pitchFamily="34" charset="0"/>
              <a:buChar char="•"/>
            </a:pPr>
            <a:endParaRPr lang="en-US" sz="2400" dirty="0" smtClean="0">
              <a:solidFill>
                <a:srgbClr val="000000"/>
              </a:solidFill>
              <a:latin typeface="Agency FB" pitchFamily="34" charset="0"/>
            </a:endParaRPr>
          </a:p>
          <a:p>
            <a:pPr marL="457200" indent="-457200"/>
            <a:endParaRPr lang="en-US" sz="2400" dirty="0" smtClean="0">
              <a:solidFill>
                <a:srgbClr val="000000"/>
              </a:solidFill>
              <a:latin typeface="Agency FB" pitchFamily="34" charset="0"/>
            </a:endParaRPr>
          </a:p>
          <a:p>
            <a:pPr lvl="3"/>
            <a:r>
              <a:rPr lang="en-US" sz="2400" dirty="0" smtClean="0">
                <a:solidFill>
                  <a:srgbClr val="000000"/>
                </a:solidFill>
                <a:latin typeface="Agency FB" pitchFamily="34" charset="0"/>
              </a:rPr>
              <a:t>																						</a:t>
            </a:r>
          </a:p>
          <a:p>
            <a:pPr lvl="3">
              <a:buFont typeface="Arial" pitchFamily="34" charset="0"/>
              <a:buChar char="•"/>
            </a:pPr>
            <a:endParaRPr lang="en-US" sz="2400" dirty="0">
              <a:solidFill>
                <a:srgbClr val="000000"/>
              </a:solidFill>
              <a:latin typeface="Agency FB" pitchFamily="34"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10B5AEFB-D574-42D3-974F-9081478B9E0B}"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272955" y="177420"/>
            <a:ext cx="11600597" cy="7109639"/>
          </a:xfrm>
          <a:prstGeom prst="rect">
            <a:avLst/>
          </a:prstGeom>
          <a:noFill/>
        </p:spPr>
        <p:txBody>
          <a:bodyPr wrap="square" rtlCol="0">
            <a:spAutoFit/>
          </a:bodyPr>
          <a:lstStyle/>
          <a:p>
            <a:pPr>
              <a:buFont typeface="Arial" pitchFamily="34" charset="0"/>
              <a:buChar char="•"/>
            </a:pPr>
            <a:r>
              <a:rPr lang="en-US" sz="2400" dirty="0" smtClean="0">
                <a:solidFill>
                  <a:srgbClr val="000000"/>
                </a:solidFill>
                <a:latin typeface="Agency FB" pitchFamily="34" charset="0"/>
              </a:rPr>
              <a:t>For normal incidence (a 0° angle of incidence), Snell’s law predicts that the angle of refraction will be 0°. In the case of double refraction of a normally incident ray of light, at least one of the two rays must violate Snell’s Law as we know it. For calcite, one of the two rays does indeed obey Snell’s Law; this ray is called the ordinary ray (or O-ray). The other ray (and any ray that does not obey Snell’s Law) is an extraordinary ray (or E-ray).</a:t>
            </a: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endParaRPr lang="en-US" sz="2400" dirty="0" smtClean="0">
              <a:solidFill>
                <a:srgbClr val="000000"/>
              </a:solidFill>
              <a:latin typeface="Agency FB" pitchFamily="34" charset="0"/>
            </a:endParaRPr>
          </a:p>
          <a:p>
            <a:pPr>
              <a:buFont typeface="Arial" pitchFamily="34" charset="0"/>
              <a:buChar char="•"/>
            </a:pPr>
            <a:r>
              <a:rPr lang="en-US" sz="2400" dirty="0" smtClean="0">
                <a:solidFill>
                  <a:srgbClr val="000000"/>
                </a:solidFill>
                <a:latin typeface="Agency FB" pitchFamily="34" charset="0"/>
              </a:rPr>
              <a:t>For ordinary rays the vibration direction, the electric vectors, is perpendicular to the ray path. For extraordinary rays, the vibration direction is not perpendicular to the ray path</a:t>
            </a:r>
          </a:p>
          <a:p>
            <a:pPr>
              <a:buFont typeface="Arial" pitchFamily="34" charset="0"/>
              <a:buChar char="•"/>
            </a:pPr>
            <a:r>
              <a:rPr lang="en-US" sz="2400" dirty="0" smtClean="0">
                <a:solidFill>
                  <a:srgbClr val="000000"/>
                </a:solidFill>
                <a:latin typeface="Agency FB" pitchFamily="34" charset="0"/>
              </a:rPr>
              <a:t>In Uniaxial crystal, the ordinary ray has same velocity along all directions. Thus, refractive index µ</a:t>
            </a:r>
            <a:r>
              <a:rPr lang="en-US" sz="2400" dirty="0" smtClean="0">
                <a:solidFill>
                  <a:srgbClr val="000000"/>
                </a:solidFill>
                <a:latin typeface="Agency FB" pitchFamily="34" charset="0"/>
                <a:cs typeface="Arial"/>
              </a:rPr>
              <a:t>ₒ is constant for </a:t>
            </a:r>
            <a:r>
              <a:rPr lang="en-US" sz="2400" b="1" dirty="0" smtClean="0">
                <a:solidFill>
                  <a:srgbClr val="000000"/>
                </a:solidFill>
                <a:latin typeface="Agency FB" pitchFamily="34" charset="0"/>
                <a:cs typeface="Arial"/>
              </a:rPr>
              <a:t>ordinary rays</a:t>
            </a:r>
            <a:r>
              <a:rPr lang="en-US" sz="2400" dirty="0" smtClean="0">
                <a:solidFill>
                  <a:srgbClr val="000000"/>
                </a:solidFill>
                <a:latin typeface="Agency FB" pitchFamily="34" charset="0"/>
                <a:cs typeface="Arial"/>
              </a:rPr>
              <a:t>. On the other hand, the velocity of the </a:t>
            </a:r>
            <a:r>
              <a:rPr lang="en-US" sz="2400" b="1" dirty="0" smtClean="0">
                <a:solidFill>
                  <a:srgbClr val="000000"/>
                </a:solidFill>
                <a:latin typeface="Agency FB" pitchFamily="34" charset="0"/>
                <a:cs typeface="Arial"/>
              </a:rPr>
              <a:t>extraordinary ray </a:t>
            </a:r>
            <a:r>
              <a:rPr lang="en-US" sz="2400" dirty="0" smtClean="0">
                <a:solidFill>
                  <a:srgbClr val="000000"/>
                </a:solidFill>
                <a:latin typeface="Agency FB" pitchFamily="34" charset="0"/>
                <a:cs typeface="Arial"/>
              </a:rPr>
              <a:t>depend upon its direction. Therefore, refractive index for extraordinary ray is different along different directions. We will be using </a:t>
            </a:r>
            <a:r>
              <a:rPr lang="en-US" sz="2400" b="1" dirty="0" smtClean="0">
                <a:solidFill>
                  <a:srgbClr val="000000"/>
                </a:solidFill>
                <a:latin typeface="Agency FB" pitchFamily="34" charset="0"/>
                <a:cs typeface="Arial"/>
              </a:rPr>
              <a:t>calcite crystal</a:t>
            </a:r>
            <a:r>
              <a:rPr lang="en-US" sz="2400" dirty="0" smtClean="0">
                <a:solidFill>
                  <a:srgbClr val="000000"/>
                </a:solidFill>
                <a:latin typeface="Agency FB" pitchFamily="34" charset="0"/>
                <a:cs typeface="Arial"/>
              </a:rPr>
              <a:t>, for this the refractive index’s are given by µₒ =1.658 and µₑ =1.468.</a:t>
            </a:r>
          </a:p>
          <a:p>
            <a:pPr>
              <a:buFont typeface="Arial" pitchFamily="34" charset="0"/>
              <a:buChar char="•"/>
            </a:pPr>
            <a:endParaRPr lang="en-US" sz="2400" dirty="0" smtClean="0">
              <a:solidFill>
                <a:srgbClr val="000000"/>
              </a:solidFill>
              <a:latin typeface="Agency FB" pitchFamily="34" charset="0"/>
              <a:cs typeface="Arial"/>
            </a:endParaRPr>
          </a:p>
          <a:p>
            <a:pPr>
              <a:buFont typeface="Arial" pitchFamily="34" charset="0"/>
              <a:buChar char="•"/>
            </a:pPr>
            <a:endParaRPr lang="en-US" sz="2400" b="1" dirty="0" smtClean="0">
              <a:solidFill>
                <a:srgbClr val="000000"/>
              </a:solidFill>
              <a:latin typeface="Agency FB" pitchFamily="34" charset="0"/>
              <a:cs typeface="Arial"/>
            </a:endParaRPr>
          </a:p>
          <a:p>
            <a:pPr>
              <a:buFont typeface="Arial" pitchFamily="34" charset="0"/>
              <a:buChar char="•"/>
            </a:pPr>
            <a:endParaRPr lang="en-US" sz="2400" b="1" dirty="0">
              <a:solidFill>
                <a:srgbClr val="000000"/>
              </a:solidFill>
              <a:latin typeface="Agency FB" pitchFamily="34" charset="0"/>
            </a:endParaRPr>
          </a:p>
        </p:txBody>
      </p:sp>
      <p:pic>
        <p:nvPicPr>
          <p:cNvPr id="5" name="Picture 4" descr="eo.jpg"/>
          <p:cNvPicPr>
            <a:picLocks noChangeAspect="1"/>
          </p:cNvPicPr>
          <p:nvPr/>
        </p:nvPicPr>
        <p:blipFill>
          <a:blip r:embed="rId2"/>
          <a:stretch>
            <a:fillRect/>
          </a:stretch>
        </p:blipFill>
        <p:spPr>
          <a:xfrm>
            <a:off x="3684895" y="1842945"/>
            <a:ext cx="4162567" cy="1882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B642A882-34E2-4EC3-83C5-6FBD688EA0F5}" type="datetime1">
              <a:rPr lang="en-US" smtClean="0"/>
              <a:pPr/>
              <a:t>4/4/2020</a:t>
            </a:fld>
            <a:endParaRPr lang="en-US" dirty="0"/>
          </a:p>
        </p:txBody>
      </p:sp>
      <p:sp>
        <p:nvSpPr>
          <p:cNvPr id="3" name="Footer Placeholder 2"/>
          <p:cNvSpPr>
            <a:spLocks noGrp="1"/>
          </p:cNvSpPr>
          <p:nvPr>
            <p:ph type="ftr" sz="quarter" idx="11"/>
          </p:nvPr>
        </p:nvSpPr>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@tamanna</a:t>
            </a:r>
            <a:endParaRPr lang="en-US" sz="1200" dirty="0"/>
          </a:p>
        </p:txBody>
      </p:sp>
      <p:sp>
        <p:nvSpPr>
          <p:cNvPr id="4" name="TextBox 3"/>
          <p:cNvSpPr txBox="1"/>
          <p:nvPr/>
        </p:nvSpPr>
        <p:spPr>
          <a:xfrm>
            <a:off x="668740" y="177421"/>
            <a:ext cx="10863618" cy="584775"/>
          </a:xfrm>
          <a:prstGeom prst="rect">
            <a:avLst/>
          </a:prstGeom>
          <a:noFill/>
        </p:spPr>
        <p:txBody>
          <a:bodyPr wrap="square" rtlCol="0">
            <a:spAutoFit/>
          </a:bodyPr>
          <a:lstStyle/>
          <a:p>
            <a:r>
              <a:rPr lang="en-US" sz="3200" dirty="0" smtClean="0">
                <a:latin typeface="Algerian" pitchFamily="82" charset="0"/>
              </a:rPr>
              <a:t>                                     spectrometer</a:t>
            </a:r>
            <a:endParaRPr lang="en-US" sz="3200" dirty="0">
              <a:latin typeface="Algerian" pitchFamily="82" charset="0"/>
            </a:endParaRPr>
          </a:p>
        </p:txBody>
      </p:sp>
      <p:sp>
        <p:nvSpPr>
          <p:cNvPr id="5" name="TextBox 4"/>
          <p:cNvSpPr txBox="1"/>
          <p:nvPr/>
        </p:nvSpPr>
        <p:spPr>
          <a:xfrm>
            <a:off x="573206" y="723332"/>
            <a:ext cx="11313994" cy="461665"/>
          </a:xfrm>
          <a:prstGeom prst="rect">
            <a:avLst/>
          </a:prstGeom>
          <a:noFill/>
        </p:spPr>
        <p:txBody>
          <a:bodyPr wrap="square" rtlCol="0">
            <a:spAutoFit/>
          </a:bodyPr>
          <a:lstStyle/>
          <a:p>
            <a:r>
              <a:rPr lang="en-US" dirty="0" smtClean="0">
                <a:solidFill>
                  <a:srgbClr val="000000"/>
                </a:solidFill>
                <a:latin typeface="Agency FB" pitchFamily="34" charset="0"/>
              </a:rPr>
              <a:t>                                                   </a:t>
            </a:r>
            <a:r>
              <a:rPr lang="en-US" sz="2400" dirty="0" smtClean="0">
                <a:solidFill>
                  <a:srgbClr val="000000"/>
                </a:solidFill>
                <a:latin typeface="Agency FB" pitchFamily="34" charset="0"/>
              </a:rPr>
              <a:t>Spectrometer is an instrument for studying the optical spectra</a:t>
            </a:r>
            <a:endParaRPr lang="en-US" sz="2400" dirty="0">
              <a:latin typeface="Agency FB" pitchFamily="34" charset="0"/>
            </a:endParaRPr>
          </a:p>
        </p:txBody>
      </p:sp>
      <p:pic>
        <p:nvPicPr>
          <p:cNvPr id="6" name="Picture 5" descr="Screenshot (74).png"/>
          <p:cNvPicPr>
            <a:picLocks noChangeAspect="1"/>
          </p:cNvPicPr>
          <p:nvPr/>
        </p:nvPicPr>
        <p:blipFill>
          <a:blip r:embed="rId2"/>
          <a:stretch>
            <a:fillRect/>
          </a:stretch>
        </p:blipFill>
        <p:spPr>
          <a:xfrm>
            <a:off x="1160059" y="1210101"/>
            <a:ext cx="10003809" cy="518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F724A-D065-4B46-99DE-DA909675D701}" type="datetime1">
              <a:rPr lang="en-US" smtClean="0"/>
              <a:pPr/>
              <a:t>4/4/2020</a:t>
            </a:fld>
            <a:endParaRPr lang="en-US" dirty="0"/>
          </a:p>
        </p:txBody>
      </p:sp>
      <p:sp>
        <p:nvSpPr>
          <p:cNvPr id="3" name="Footer Placeholder 2"/>
          <p:cNvSpPr>
            <a:spLocks noGrp="1"/>
          </p:cNvSpPr>
          <p:nvPr>
            <p:ph type="ftr" sz="quarter" idx="11"/>
          </p:nvPr>
        </p:nvSpPr>
        <p:spPr/>
        <p:txBody>
          <a:bodyPr/>
          <a:lstStyle/>
          <a:p>
            <a:r>
              <a:rPr lang="en-US" dirty="0" smtClean="0"/>
              <a:t>@tamanna</a:t>
            </a:r>
            <a:endParaRPr lang="en-US" dirty="0"/>
          </a:p>
        </p:txBody>
      </p:sp>
      <p:sp>
        <p:nvSpPr>
          <p:cNvPr id="5" name="TextBox 4"/>
          <p:cNvSpPr txBox="1"/>
          <p:nvPr/>
        </p:nvSpPr>
        <p:spPr>
          <a:xfrm>
            <a:off x="1132764" y="163773"/>
            <a:ext cx="9717206" cy="584775"/>
          </a:xfrm>
          <a:prstGeom prst="rect">
            <a:avLst/>
          </a:prstGeom>
          <a:noFill/>
        </p:spPr>
        <p:txBody>
          <a:bodyPr wrap="square" rtlCol="0">
            <a:spAutoFit/>
          </a:bodyPr>
          <a:lstStyle/>
          <a:p>
            <a:r>
              <a:rPr lang="en-US" sz="3200" dirty="0" smtClean="0">
                <a:latin typeface="Algerian" pitchFamily="82" charset="0"/>
              </a:rPr>
              <a:t>                                     LEAST COUNT</a:t>
            </a:r>
            <a:endParaRPr lang="en-US" sz="3200" dirty="0">
              <a:latin typeface="Algerian" pitchFamily="82" charset="0"/>
            </a:endParaRPr>
          </a:p>
        </p:txBody>
      </p:sp>
      <p:sp>
        <p:nvSpPr>
          <p:cNvPr id="6" name="TextBox 5"/>
          <p:cNvSpPr txBox="1"/>
          <p:nvPr/>
        </p:nvSpPr>
        <p:spPr>
          <a:xfrm>
            <a:off x="559557" y="723331"/>
            <a:ext cx="11313995" cy="5909310"/>
          </a:xfrm>
          <a:prstGeom prst="rect">
            <a:avLst/>
          </a:prstGeom>
          <a:noFill/>
        </p:spPr>
        <p:txBody>
          <a:bodyPr wrap="square" rtlCol="0">
            <a:spAutoFit/>
          </a:bodyPr>
          <a:lstStyle/>
          <a:p>
            <a:pPr>
              <a:buFont typeface="Wingdings" pitchFamily="2" charset="2"/>
              <a:buChar char="ü"/>
            </a:pPr>
            <a:r>
              <a:rPr lang="en-US" sz="2400" dirty="0" smtClean="0">
                <a:solidFill>
                  <a:srgbClr val="000000"/>
                </a:solidFill>
                <a:latin typeface="Agency FB" pitchFamily="34" charset="0"/>
              </a:rPr>
              <a:t>The spectrometers consist of a table, a collimator, and a telescope, each of which rotates with respect to the base, but can be fixed in place by tightening a radial clamping screw. The collimator and telescope can also be rotated through small angles (when clamped) by using the slow motion (or tangent) screws. For this experiment you will leave the collimator clamped and will only need to move the table and the telescope, but please bear in mind: Always move the telescope by pushing on its clamping screw. Never push on the telescope itself</a:t>
            </a:r>
          </a:p>
          <a:p>
            <a:pPr>
              <a:buFont typeface="Wingdings" pitchFamily="2" charset="2"/>
              <a:buChar char="ü"/>
            </a:pPr>
            <a:r>
              <a:rPr lang="en-US" sz="2400" dirty="0" smtClean="0">
                <a:solidFill>
                  <a:srgbClr val="000000"/>
                </a:solidFill>
                <a:latin typeface="Agency FB" pitchFamily="34" charset="0"/>
              </a:rPr>
              <a:t>To Determine least count, we firstly determine the smallest main scale division is (1/2)⁰ or 30’. Which implies from the fact that 20 divisions of a Main Scale measures 10⁰.</a:t>
            </a:r>
          </a:p>
          <a:p>
            <a:pPr>
              <a:buFont typeface="Wingdings" pitchFamily="2" charset="2"/>
              <a:buChar char="ü"/>
            </a:pPr>
            <a:r>
              <a:rPr lang="en-US" sz="2400" dirty="0" smtClean="0">
                <a:solidFill>
                  <a:srgbClr val="000000"/>
                </a:solidFill>
                <a:latin typeface="Agency FB" pitchFamily="34" charset="0"/>
              </a:rPr>
              <a:t>Whereas, for Vernier Scale we find the no. of main scale divisions coinciding with that of </a:t>
            </a:r>
            <a:r>
              <a:rPr lang="en-US" sz="2400" dirty="0" err="1" smtClean="0">
                <a:solidFill>
                  <a:srgbClr val="000000"/>
                </a:solidFill>
                <a:latin typeface="Agency FB" pitchFamily="34" charset="0"/>
              </a:rPr>
              <a:t>vernier</a:t>
            </a:r>
            <a:r>
              <a:rPr lang="en-US" sz="2400" dirty="0" smtClean="0">
                <a:solidFill>
                  <a:srgbClr val="000000"/>
                </a:solidFill>
                <a:latin typeface="Agency FB" pitchFamily="34" charset="0"/>
              </a:rPr>
              <a:t> scale divisions and which turns out to 29 M.S.D coinciding with that of  an 30 V.S.D. Which implies that the Least Count(L.C) is given by:-</a:t>
            </a:r>
          </a:p>
          <a:p>
            <a:r>
              <a:rPr lang="en-US" sz="2400" b="1" dirty="0" smtClean="0">
                <a:solidFill>
                  <a:srgbClr val="000000"/>
                </a:solidFill>
                <a:latin typeface="Agency FB" pitchFamily="34" charset="0"/>
              </a:rPr>
              <a:t>       L.C.</a:t>
            </a:r>
            <a:r>
              <a:rPr lang="en-US" sz="2400" dirty="0" smtClean="0">
                <a:solidFill>
                  <a:srgbClr val="000000"/>
                </a:solidFill>
                <a:latin typeface="Agency FB" pitchFamily="34" charset="0"/>
              </a:rPr>
              <a:t>= </a:t>
            </a:r>
            <a:r>
              <a:rPr lang="en-US" sz="2400" b="1" dirty="0" smtClean="0">
                <a:solidFill>
                  <a:srgbClr val="000000"/>
                </a:solidFill>
                <a:latin typeface="Agency FB" pitchFamily="34" charset="0"/>
              </a:rPr>
              <a:t>1 M.S.D. – 1 V.S.D</a:t>
            </a:r>
            <a:r>
              <a:rPr lang="en-US" sz="2400" dirty="0" smtClean="0">
                <a:solidFill>
                  <a:srgbClr val="000000"/>
                </a:solidFill>
                <a:latin typeface="Agency FB" pitchFamily="34" charset="0"/>
              </a:rPr>
              <a:t>. </a:t>
            </a:r>
          </a:p>
          <a:p>
            <a:r>
              <a:rPr lang="en-US" sz="2400" dirty="0" smtClean="0">
                <a:solidFill>
                  <a:srgbClr val="000000"/>
                </a:solidFill>
                <a:latin typeface="Agency FB" pitchFamily="34" charset="0"/>
              </a:rPr>
              <a:t>            = 1 M.S.D. – (29/30)M.S.D.</a:t>
            </a:r>
          </a:p>
          <a:p>
            <a:r>
              <a:rPr lang="en-US" sz="2400" dirty="0" smtClean="0">
                <a:solidFill>
                  <a:srgbClr val="000000"/>
                </a:solidFill>
                <a:latin typeface="Agency FB" pitchFamily="34" charset="0"/>
              </a:rPr>
              <a:t>            = (1/30)M.S.D.</a:t>
            </a:r>
          </a:p>
          <a:p>
            <a:r>
              <a:rPr lang="en-US" sz="2400" dirty="0" smtClean="0">
                <a:solidFill>
                  <a:srgbClr val="000000"/>
                </a:solidFill>
                <a:latin typeface="Agency FB" pitchFamily="34" charset="0"/>
              </a:rPr>
              <a:t>            = (1/30) x (1/2)⁰</a:t>
            </a:r>
          </a:p>
          <a:p>
            <a:r>
              <a:rPr lang="en-US" sz="2400" dirty="0" smtClean="0">
                <a:solidFill>
                  <a:srgbClr val="000000"/>
                </a:solidFill>
                <a:latin typeface="Agency FB" pitchFamily="34" charset="0"/>
              </a:rPr>
              <a:t>            = (1/60)⁰  or 1’.</a:t>
            </a:r>
          </a:p>
          <a:p>
            <a:pPr>
              <a:buNone/>
            </a:pPr>
            <a:r>
              <a:rPr lang="en-US" dirty="0" smtClean="0">
                <a:solidFill>
                  <a:srgbClr val="000000"/>
                </a:solidFill>
                <a:latin typeface="Agency FB" pitchFamily="34" charset="0"/>
              </a:rPr>
              <a:t>        </a:t>
            </a: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fld id="{CA22E771-89C3-47A5-9D3E-5BF02D06458A}" type="datetime1">
              <a:rPr lang="en-US" smtClean="0"/>
              <a:pPr/>
              <a:t>4/4/2020</a:t>
            </a:fld>
            <a:endParaRPr lang="en-US" dirty="0"/>
          </a:p>
        </p:txBody>
      </p:sp>
      <p:sp>
        <p:nvSpPr>
          <p:cNvPr id="3" name="Footer Placeholder 2"/>
          <p:cNvSpPr>
            <a:spLocks noGrp="1"/>
          </p:cNvSpPr>
          <p:nvPr>
            <p:ph type="ftr" sz="quarter" idx="11"/>
          </p:nvPr>
        </p:nvSpPr>
        <p:spPr>
          <a:xfrm>
            <a:off x="887104" y="5677469"/>
            <a:ext cx="10713493" cy="570931"/>
          </a:xfrm>
        </p:spPr>
        <p:txBody>
          <a:bodyPr/>
          <a:lstStyle/>
          <a:p>
            <a:endParaRPr lang="en-US" dirty="0" smtClean="0">
              <a:latin typeface="Agency FB" pitchFamily="34" charset="0"/>
            </a:endParaRPr>
          </a:p>
          <a:p>
            <a:endParaRPr lang="en-US" dirty="0" smtClean="0">
              <a:latin typeface="Agency FB" pitchFamily="34" charset="0"/>
            </a:endParaRPr>
          </a:p>
          <a:p>
            <a:endParaRPr lang="en-US" dirty="0" smtClean="0">
              <a:latin typeface="Agency FB" pitchFamily="34" charset="0"/>
            </a:endParaRPr>
          </a:p>
          <a:p>
            <a:endParaRPr lang="en-US" dirty="0" smtClean="0">
              <a:latin typeface="Agency FB" pitchFamily="34" charset="0"/>
            </a:endParaRPr>
          </a:p>
          <a:p>
            <a:endParaRPr lang="en-US" dirty="0" smtClean="0">
              <a:latin typeface="Agency FB" pitchFamily="34" charset="0"/>
            </a:endParaRPr>
          </a:p>
          <a:p>
            <a:endParaRPr lang="en-US" dirty="0" smtClean="0">
              <a:latin typeface="Agency FB" pitchFamily="34" charset="0"/>
            </a:endParaRPr>
          </a:p>
          <a:p>
            <a:endParaRPr lang="en-US" sz="1200" dirty="0" smtClean="0">
              <a:latin typeface="Agency FB" pitchFamily="34" charset="0"/>
            </a:endParaRPr>
          </a:p>
          <a:p>
            <a:r>
              <a:rPr lang="en-US" sz="1200" dirty="0" smtClean="0">
                <a:latin typeface="Agency FB" pitchFamily="34" charset="0"/>
              </a:rPr>
              <a:t>@tamanna</a:t>
            </a:r>
            <a:endParaRPr lang="en-US" sz="1200" dirty="0">
              <a:latin typeface="Agency FB" pitchFamily="34" charset="0"/>
            </a:endParaRPr>
          </a:p>
        </p:txBody>
      </p:sp>
      <p:sp>
        <p:nvSpPr>
          <p:cNvPr id="4" name="TextBox 3"/>
          <p:cNvSpPr txBox="1"/>
          <p:nvPr/>
        </p:nvSpPr>
        <p:spPr>
          <a:xfrm>
            <a:off x="641445" y="191068"/>
            <a:ext cx="10822674" cy="646331"/>
          </a:xfrm>
          <a:prstGeom prst="rect">
            <a:avLst/>
          </a:prstGeom>
          <a:noFill/>
        </p:spPr>
        <p:txBody>
          <a:bodyPr wrap="square" rtlCol="0">
            <a:spAutoFit/>
          </a:bodyPr>
          <a:lstStyle/>
          <a:p>
            <a:r>
              <a:rPr lang="en-US" sz="3600" dirty="0" smtClean="0">
                <a:solidFill>
                  <a:srgbClr val="000000"/>
                </a:solidFill>
                <a:latin typeface="Algerian" pitchFamily="82" charset="0"/>
              </a:rPr>
              <a:t>      </a:t>
            </a:r>
            <a:r>
              <a:rPr lang="en-US" sz="3600" dirty="0" smtClean="0">
                <a:latin typeface="Algerian" pitchFamily="82" charset="0"/>
              </a:rPr>
              <a:t>OBJECTIVE,APPARATUS AND FORMULA USED</a:t>
            </a:r>
            <a:endParaRPr lang="en-US" sz="3600" dirty="0"/>
          </a:p>
        </p:txBody>
      </p:sp>
      <p:sp>
        <p:nvSpPr>
          <p:cNvPr id="5" name="TextBox 4"/>
          <p:cNvSpPr txBox="1"/>
          <p:nvPr/>
        </p:nvSpPr>
        <p:spPr>
          <a:xfrm>
            <a:off x="395785" y="941695"/>
            <a:ext cx="11368585" cy="3046988"/>
          </a:xfrm>
          <a:prstGeom prst="rect">
            <a:avLst/>
          </a:prstGeom>
          <a:noFill/>
        </p:spPr>
        <p:txBody>
          <a:bodyPr wrap="square" rtlCol="0">
            <a:spAutoFit/>
          </a:bodyPr>
          <a:lstStyle/>
          <a:p>
            <a:pPr>
              <a:buFont typeface="Wingdings" pitchFamily="2" charset="2"/>
              <a:buChar char="ü"/>
            </a:pPr>
            <a:r>
              <a:rPr lang="en-US" sz="2400" u="sng" dirty="0" smtClean="0">
                <a:solidFill>
                  <a:srgbClr val="000000"/>
                </a:solidFill>
                <a:latin typeface="Agency FB" pitchFamily="34" charset="0"/>
              </a:rPr>
              <a:t>OBJECTIVE</a:t>
            </a:r>
            <a:r>
              <a:rPr lang="en-US" sz="2400" dirty="0" smtClean="0">
                <a:solidFill>
                  <a:srgbClr val="000000"/>
                </a:solidFill>
                <a:latin typeface="Agency FB" pitchFamily="34" charset="0"/>
              </a:rPr>
              <a:t> :-</a:t>
            </a:r>
          </a:p>
          <a:p>
            <a:r>
              <a:rPr lang="en-US" sz="2400" dirty="0" smtClean="0">
                <a:solidFill>
                  <a:srgbClr val="000000"/>
                </a:solidFill>
                <a:latin typeface="Agency FB" pitchFamily="34" charset="0"/>
              </a:rPr>
              <a:t>    To Determine the ordinary and extraordinary refractive indices of calcite or quartz for sodium light.</a:t>
            </a:r>
          </a:p>
          <a:p>
            <a:pPr>
              <a:buFont typeface="Wingdings" pitchFamily="2" charset="2"/>
              <a:buChar char="ü"/>
            </a:pPr>
            <a:r>
              <a:rPr lang="en-US" sz="2400" u="sng" dirty="0" smtClean="0">
                <a:solidFill>
                  <a:srgbClr val="000000"/>
                </a:solidFill>
                <a:latin typeface="Agency FB" pitchFamily="34" charset="0"/>
              </a:rPr>
              <a:t>APPARATUS</a:t>
            </a:r>
            <a:r>
              <a:rPr lang="en-US" sz="2400" dirty="0" smtClean="0">
                <a:solidFill>
                  <a:srgbClr val="000000"/>
                </a:solidFill>
                <a:latin typeface="Agency FB" pitchFamily="34" charset="0"/>
              </a:rPr>
              <a:t> :-</a:t>
            </a:r>
          </a:p>
          <a:p>
            <a:r>
              <a:rPr lang="en-US" sz="2400" dirty="0" smtClean="0">
                <a:solidFill>
                  <a:srgbClr val="000000"/>
                </a:solidFill>
                <a:latin typeface="Agency FB" pitchFamily="34" charset="0"/>
              </a:rPr>
              <a:t>    A spectrometer, sodium vapor lamp, calcite prism, spirit level, a magnifying glass, electric lamp.</a:t>
            </a:r>
          </a:p>
          <a:p>
            <a:pPr>
              <a:buFont typeface="Wingdings" pitchFamily="2" charset="2"/>
              <a:buChar char="ü"/>
            </a:pPr>
            <a:r>
              <a:rPr lang="en-US" sz="2400" u="sng" dirty="0" smtClean="0">
                <a:solidFill>
                  <a:srgbClr val="000000"/>
                </a:solidFill>
                <a:latin typeface="Agency FB" pitchFamily="34" charset="0"/>
              </a:rPr>
              <a:t>FORMULA USED </a:t>
            </a:r>
            <a:r>
              <a:rPr lang="en-US" sz="2400" dirty="0" smtClean="0">
                <a:solidFill>
                  <a:srgbClr val="000000"/>
                </a:solidFill>
                <a:latin typeface="Agency FB" pitchFamily="34" charset="0"/>
              </a:rPr>
              <a:t>:-</a:t>
            </a:r>
          </a:p>
          <a:p>
            <a:r>
              <a:rPr lang="en-US" sz="2400" dirty="0" smtClean="0">
                <a:solidFill>
                  <a:srgbClr val="000000"/>
                </a:solidFill>
                <a:latin typeface="Agency FB" pitchFamily="34" charset="0"/>
              </a:rPr>
              <a:t>    The refractive index of calcite for extraordinary and ordinary light is given by</a:t>
            </a:r>
          </a:p>
          <a:p>
            <a:endParaRPr lang="en-US" sz="2400" dirty="0" smtClean="0">
              <a:solidFill>
                <a:srgbClr val="000000"/>
              </a:solidFill>
              <a:latin typeface="Agency FB" pitchFamily="34" charset="0"/>
            </a:endParaRPr>
          </a:p>
          <a:p>
            <a:r>
              <a:rPr lang="en-US" sz="2400" dirty="0" smtClean="0">
                <a:solidFill>
                  <a:srgbClr val="000000"/>
                </a:solidFill>
                <a:latin typeface="Agency FB" pitchFamily="34" charset="0"/>
              </a:rPr>
              <a:t> </a:t>
            </a:r>
            <a:endParaRPr lang="en-US" sz="2400" dirty="0">
              <a:solidFill>
                <a:srgbClr val="000000"/>
              </a:solidFill>
              <a:latin typeface="Agency FB" pitchFamily="34" charset="0"/>
            </a:endParaRPr>
          </a:p>
        </p:txBody>
      </p:sp>
      <p:graphicFrame>
        <p:nvGraphicFramePr>
          <p:cNvPr id="3073" name="Object 1"/>
          <p:cNvGraphicFramePr>
            <a:graphicFrameLocks noChangeAspect="1"/>
          </p:cNvGraphicFramePr>
          <p:nvPr/>
        </p:nvGraphicFramePr>
        <p:xfrm>
          <a:off x="1393825" y="3454400"/>
          <a:ext cx="2263775" cy="1144588"/>
        </p:xfrm>
        <a:graphic>
          <a:graphicData uri="http://schemas.openxmlformats.org/presentationml/2006/ole">
            <p:oleObj spid="_x0000_s3073" name="Equation" r:id="rId3" imgW="1015920" imgH="787320" progId="Equation.3">
              <p:embed/>
            </p:oleObj>
          </a:graphicData>
        </a:graphic>
      </p:graphicFrame>
      <p:sp>
        <p:nvSpPr>
          <p:cNvPr id="7" name="TextBox 6"/>
          <p:cNvSpPr txBox="1"/>
          <p:nvPr/>
        </p:nvSpPr>
        <p:spPr>
          <a:xfrm>
            <a:off x="4722125" y="3684896"/>
            <a:ext cx="1296538" cy="461665"/>
          </a:xfrm>
          <a:prstGeom prst="rect">
            <a:avLst/>
          </a:prstGeom>
          <a:noFill/>
        </p:spPr>
        <p:txBody>
          <a:bodyPr wrap="square" rtlCol="0">
            <a:spAutoFit/>
          </a:bodyPr>
          <a:lstStyle/>
          <a:p>
            <a:r>
              <a:rPr lang="en-US" sz="2400" dirty="0" smtClean="0">
                <a:solidFill>
                  <a:srgbClr val="000000"/>
                </a:solidFill>
                <a:latin typeface="Agency FB" pitchFamily="34" charset="0"/>
              </a:rPr>
              <a:t>          AND </a:t>
            </a:r>
            <a:endParaRPr lang="en-US" sz="2400" dirty="0">
              <a:solidFill>
                <a:srgbClr val="000000"/>
              </a:solidFill>
              <a:latin typeface="Agency FB" pitchFamily="34" charset="0"/>
            </a:endParaRPr>
          </a:p>
        </p:txBody>
      </p:sp>
      <p:graphicFrame>
        <p:nvGraphicFramePr>
          <p:cNvPr id="3075" name="Object 3"/>
          <p:cNvGraphicFramePr>
            <a:graphicFrameLocks noChangeAspect="1"/>
          </p:cNvGraphicFramePr>
          <p:nvPr/>
        </p:nvGraphicFramePr>
        <p:xfrm>
          <a:off x="7456866" y="3385023"/>
          <a:ext cx="2092325" cy="1173328"/>
        </p:xfrm>
        <a:graphic>
          <a:graphicData uri="http://schemas.openxmlformats.org/presentationml/2006/ole">
            <p:oleObj spid="_x0000_s3075" name="Equation" r:id="rId4" imgW="1041120" imgH="787320" progId="Equation.3">
              <p:embed/>
            </p:oleObj>
          </a:graphicData>
        </a:graphic>
      </p:graphicFrame>
      <p:sp>
        <p:nvSpPr>
          <p:cNvPr id="12" name="TextBox 11"/>
          <p:cNvSpPr txBox="1"/>
          <p:nvPr/>
        </p:nvSpPr>
        <p:spPr>
          <a:xfrm>
            <a:off x="586854" y="4667534"/>
            <a:ext cx="10440538" cy="1569660"/>
          </a:xfrm>
          <a:prstGeom prst="rect">
            <a:avLst/>
          </a:prstGeom>
          <a:noFill/>
        </p:spPr>
        <p:txBody>
          <a:bodyPr wrap="square" rtlCol="0">
            <a:spAutoFit/>
          </a:bodyPr>
          <a:lstStyle/>
          <a:p>
            <a:endParaRPr lang="en-US" sz="2400" dirty="0" smtClean="0">
              <a:solidFill>
                <a:srgbClr val="000000"/>
              </a:solidFill>
              <a:latin typeface="Agency FB" pitchFamily="34" charset="0"/>
            </a:endParaRPr>
          </a:p>
          <a:p>
            <a:r>
              <a:rPr lang="en-US" sz="2400" dirty="0" smtClean="0">
                <a:solidFill>
                  <a:srgbClr val="000000"/>
                </a:solidFill>
                <a:latin typeface="Agency FB" pitchFamily="34" charset="0"/>
              </a:rPr>
              <a:t>Where A = angle of prism </a:t>
            </a:r>
          </a:p>
          <a:p>
            <a:r>
              <a:rPr lang="en-US" sz="2400" dirty="0" smtClean="0">
                <a:solidFill>
                  <a:srgbClr val="000000"/>
                </a:solidFill>
                <a:latin typeface="Agency FB" pitchFamily="34" charset="0"/>
              </a:rPr>
              <a:t> </a:t>
            </a:r>
            <a:r>
              <a:rPr lang="en-US" sz="2400" dirty="0" smtClean="0">
                <a:solidFill>
                  <a:srgbClr val="000000"/>
                </a:solidFill>
                <a:latin typeface="Agency FB" pitchFamily="34" charset="0"/>
                <a:cs typeface="Angsana New" pitchFamily="18" charset="-34"/>
              </a:rPr>
              <a:t>(</a:t>
            </a:r>
            <a:r>
              <a:rPr lang="el-GR" sz="2400" dirty="0" smtClean="0">
                <a:solidFill>
                  <a:srgbClr val="000000"/>
                </a:solidFill>
                <a:latin typeface="Calibri"/>
                <a:cs typeface="Angsana New" pitchFamily="18" charset="-34"/>
              </a:rPr>
              <a:t>δ</a:t>
            </a:r>
            <a:r>
              <a:rPr lang="en-US" sz="2400" dirty="0" smtClean="0">
                <a:solidFill>
                  <a:srgbClr val="000000"/>
                </a:solidFill>
                <a:latin typeface="Agency FB" pitchFamily="34" charset="0"/>
                <a:cs typeface="Angsana New" pitchFamily="18" charset="-34"/>
              </a:rPr>
              <a:t>m)</a:t>
            </a:r>
            <a:r>
              <a:rPr lang="en-US" sz="2400" dirty="0" smtClean="0">
                <a:solidFill>
                  <a:srgbClr val="000000"/>
                </a:solidFill>
                <a:latin typeface="Agency FB" pitchFamily="34" charset="0"/>
                <a:cs typeface="Arial"/>
              </a:rPr>
              <a:t>ₒ and </a:t>
            </a:r>
            <a:r>
              <a:rPr lang="en-US" sz="2400" dirty="0" smtClean="0">
                <a:solidFill>
                  <a:srgbClr val="000000"/>
                </a:solidFill>
                <a:latin typeface="Agency FB" pitchFamily="34" charset="0"/>
              </a:rPr>
              <a:t> </a:t>
            </a:r>
            <a:r>
              <a:rPr lang="en-US" sz="2400" dirty="0" smtClean="0">
                <a:solidFill>
                  <a:srgbClr val="000000"/>
                </a:solidFill>
                <a:latin typeface="Agency FB" pitchFamily="34" charset="0"/>
                <a:cs typeface="Angsana New" pitchFamily="18" charset="-34"/>
              </a:rPr>
              <a:t>(</a:t>
            </a:r>
            <a:r>
              <a:rPr lang="el-GR" sz="2400" dirty="0" smtClean="0">
                <a:solidFill>
                  <a:srgbClr val="000000"/>
                </a:solidFill>
                <a:cs typeface="Angsana New" pitchFamily="18" charset="-34"/>
              </a:rPr>
              <a:t>δ</a:t>
            </a:r>
            <a:r>
              <a:rPr lang="en-US" sz="2400" dirty="0" smtClean="0">
                <a:solidFill>
                  <a:srgbClr val="000000"/>
                </a:solidFill>
                <a:latin typeface="Agency FB" pitchFamily="34" charset="0"/>
                <a:cs typeface="Angsana New" pitchFamily="18" charset="-34"/>
              </a:rPr>
              <a:t>m)</a:t>
            </a:r>
            <a:r>
              <a:rPr lang="en-US" sz="2400" dirty="0" smtClean="0">
                <a:solidFill>
                  <a:srgbClr val="000000"/>
                </a:solidFill>
                <a:latin typeface="Agency FB" pitchFamily="34" charset="0"/>
                <a:cs typeface="Arial"/>
              </a:rPr>
              <a:t>ₑ are angle of minimum deviation for ordinary and extraordinary rays respectively.</a:t>
            </a:r>
            <a:endParaRPr lang="en-US" sz="2400" dirty="0" smtClean="0">
              <a:solidFill>
                <a:srgbClr val="000000"/>
              </a:solidFill>
              <a:latin typeface="Agency FB" pitchFamily="34" charset="0"/>
            </a:endParaRPr>
          </a:p>
          <a:p>
            <a:endParaRPr lang="en-US" sz="2400" dirty="0">
              <a:solidFill>
                <a:srgbClr val="000000"/>
              </a:solidFill>
              <a:latin typeface="Agency FB" pitchFamily="34" charset="0"/>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11">
      <a:dk1>
        <a:srgbClr val="FF0000"/>
      </a:dk1>
      <a:lt1>
        <a:srgbClr val="FFFF65"/>
      </a:lt1>
      <a:dk2>
        <a:srgbClr val="FFFF00"/>
      </a:dk2>
      <a:lt2>
        <a:srgbClr val="E1F7D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385</TotalTime>
  <Words>982</Words>
  <Application>Microsoft Office PowerPoint</Application>
  <PresentationFormat>Custom</PresentationFormat>
  <Paragraphs>262</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Celestial</vt:lpstr>
      <vt:lpstr>Equation</vt:lpstr>
      <vt:lpstr>TO DETERMINE THE ORDINARY AND EXTRAORDINARY REFRACTIVE INDICES OF CALCITE OR QUARTZ FOR SODIUM LIGHT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Ajay</cp:lastModifiedBy>
  <cp:revision>29</cp:revision>
  <dcterms:created xsi:type="dcterms:W3CDTF">2014-09-12T02:08:24Z</dcterms:created>
  <dcterms:modified xsi:type="dcterms:W3CDTF">2020-04-04T09:33:30Z</dcterms:modified>
</cp:coreProperties>
</file>