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773" autoAdjust="0"/>
    <p:restoredTop sz="94660"/>
  </p:normalViewPr>
  <p:slideViewPr>
    <p:cSldViewPr snapToGrid="0">
      <p:cViewPr varScale="1">
        <p:scale>
          <a:sx n="73" d="100"/>
          <a:sy n="73" d="100"/>
        </p:scale>
        <p:origin x="-51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480728-16FC-40E3-8484-ACEFFD7D033B}" type="datetimeFigureOut">
              <a:rPr lang="en-US" smtClean="0"/>
              <a:pPr/>
              <a:t>4/6/2020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654F6-A72D-4304-8FC0-5BA7A221DA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84BFA151-1EDF-4730-BE03-5152B2794A48}" type="datetime1">
              <a:rPr lang="en-US" smtClean="0"/>
              <a:pPr/>
              <a:t>4/6/2020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en-US" smtClean="0"/>
              <a:t>@tamanna</a:t>
            </a:r>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transition>
    <p:dissolve/>
  </p:transition>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28DA3F-F7F3-4353-B716-8B33BA3259CF}" type="datetime1">
              <a:rPr lang="en-US" smtClean="0"/>
              <a:pPr/>
              <a:t>4/6/2020</a:t>
            </a:fld>
            <a:endParaRPr lang="en-US" dirty="0"/>
          </a:p>
        </p:txBody>
      </p:sp>
      <p:sp>
        <p:nvSpPr>
          <p:cNvPr id="5" name="Footer Placeholder 4"/>
          <p:cNvSpPr>
            <a:spLocks noGrp="1"/>
          </p:cNvSpPr>
          <p:nvPr>
            <p:ph type="ftr" sz="quarter" idx="11"/>
          </p:nvPr>
        </p:nvSpPr>
        <p:spPr/>
        <p:txBody>
          <a:bodyPr/>
          <a:lstStyle/>
          <a:p>
            <a:r>
              <a:rPr lang="en-US" smtClean="0"/>
              <a:t>@tamanna</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5008F8D9-58C5-4CB2-9616-ED227A0963D9}" type="datetime1">
              <a:rPr lang="en-US" smtClean="0"/>
              <a:pPr/>
              <a:t>4/6/2020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smtClean="0"/>
              <a:t>@tamanna</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09427-421C-4BC3-98DC-93018CCE1C05}" type="datetime1">
              <a:rPr lang="en-US" smtClean="0"/>
              <a:pPr/>
              <a:t>4/6/2020</a:t>
            </a:fld>
            <a:endParaRPr lang="en-US" dirty="0"/>
          </a:p>
        </p:txBody>
      </p:sp>
      <p:sp>
        <p:nvSpPr>
          <p:cNvPr id="5" name="Footer Placeholder 4"/>
          <p:cNvSpPr>
            <a:spLocks noGrp="1"/>
          </p:cNvSpPr>
          <p:nvPr>
            <p:ph type="ftr" sz="quarter" idx="11"/>
          </p:nvPr>
        </p:nvSpPr>
        <p:spPr/>
        <p:txBody>
          <a:bodyPr/>
          <a:lstStyle/>
          <a:p>
            <a:r>
              <a:rPr lang="en-US" smtClean="0"/>
              <a:t>@tamanna</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C29CD880-E68C-430D-BD94-94DE2FF6F8F9}" type="datetime1">
              <a:rPr lang="en-US" smtClean="0"/>
              <a:pPr/>
              <a:t>4/6/2020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en-US" smtClean="0"/>
              <a:t>@tamanna</a:t>
            </a:r>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6CB2AC-6077-48D6-93D1-86C67A49ADFD}" type="datetime1">
              <a:rPr lang="en-US" smtClean="0"/>
              <a:pPr/>
              <a:t>4/6/2020</a:t>
            </a:fld>
            <a:endParaRPr lang="en-US" dirty="0"/>
          </a:p>
        </p:txBody>
      </p:sp>
      <p:sp>
        <p:nvSpPr>
          <p:cNvPr id="6" name="Footer Placeholder 5"/>
          <p:cNvSpPr>
            <a:spLocks noGrp="1"/>
          </p:cNvSpPr>
          <p:nvPr>
            <p:ph type="ftr" sz="quarter" idx="11"/>
          </p:nvPr>
        </p:nvSpPr>
        <p:spPr/>
        <p:txBody>
          <a:bodyPr/>
          <a:lstStyle/>
          <a:p>
            <a:r>
              <a:rPr lang="en-US" smtClean="0"/>
              <a:t>@tamanna</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F5751A-3B4F-4619-B1C5-24EB7A370F79}" type="datetime1">
              <a:rPr lang="en-US" smtClean="0"/>
              <a:pPr/>
              <a:t>4/6/2020</a:t>
            </a:fld>
            <a:endParaRPr lang="en-US" dirty="0"/>
          </a:p>
        </p:txBody>
      </p:sp>
      <p:sp>
        <p:nvSpPr>
          <p:cNvPr id="8" name="Footer Placeholder 7"/>
          <p:cNvSpPr>
            <a:spLocks noGrp="1"/>
          </p:cNvSpPr>
          <p:nvPr>
            <p:ph type="ftr" sz="quarter" idx="11"/>
          </p:nvPr>
        </p:nvSpPr>
        <p:spPr/>
        <p:txBody>
          <a:bodyPr/>
          <a:lstStyle/>
          <a:p>
            <a:r>
              <a:rPr lang="en-US" smtClean="0"/>
              <a:t>@tamanna</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5AE8BC-FDEC-4B45-8C46-A0290B763768}" type="datetime1">
              <a:rPr lang="en-US" smtClean="0"/>
              <a:pPr/>
              <a:t>4/6/2020</a:t>
            </a:fld>
            <a:endParaRPr lang="en-US" dirty="0"/>
          </a:p>
        </p:txBody>
      </p:sp>
      <p:sp>
        <p:nvSpPr>
          <p:cNvPr id="4" name="Footer Placeholder 3"/>
          <p:cNvSpPr>
            <a:spLocks noGrp="1"/>
          </p:cNvSpPr>
          <p:nvPr>
            <p:ph type="ftr" sz="quarter" idx="11"/>
          </p:nvPr>
        </p:nvSpPr>
        <p:spPr/>
        <p:txBody>
          <a:bodyPr/>
          <a:lstStyle/>
          <a:p>
            <a:r>
              <a:rPr lang="en-US" smtClean="0"/>
              <a:t>@tamanna</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AABE70B-5BCA-4F8F-B5DD-DEA549DF85F8}" type="datetime1">
              <a:rPr lang="en-US" smtClean="0"/>
              <a:pPr/>
              <a:t>4/6/2020</a:t>
            </a:fld>
            <a:endParaRPr lang="en-US" dirty="0"/>
          </a:p>
        </p:txBody>
      </p:sp>
      <p:sp>
        <p:nvSpPr>
          <p:cNvPr id="3" name="Footer Placeholder 2"/>
          <p:cNvSpPr>
            <a:spLocks noGrp="1"/>
          </p:cNvSpPr>
          <p:nvPr>
            <p:ph type="ftr" sz="quarter" idx="11"/>
          </p:nvPr>
        </p:nvSpPr>
        <p:spPr/>
        <p:txBody>
          <a:bodyPr/>
          <a:lstStyle/>
          <a:p>
            <a:r>
              <a:rPr lang="en-US" smtClean="0"/>
              <a:t>@tamanna</a:t>
            </a:r>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extLst mod="1">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FF2A3A2C-AF72-4DF0-9EA1-CE3B0C40CC84}" type="datetime1">
              <a:rPr lang="en-US" smtClean="0"/>
              <a:pPr/>
              <a:t>4/6/2020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en-US" smtClean="0"/>
              <a:t>@tamanna</a:t>
            </a:r>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transition>
    <p:dissolve/>
  </p:transition>
  <p:extLst mod="1">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76D23F2E-87E2-403A-925A-B2A997BE319D}" type="datetime1">
              <a:rPr lang="en-US" smtClean="0"/>
              <a:pPr/>
              <a:t>4/6/2020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en-US" smtClean="0"/>
              <a:t>@tamanna</a:t>
            </a:r>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4B0DBB4-731E-4053-B738-0A48290F1387}" type="datetime1">
              <a:rPr lang="en-US" smtClean="0"/>
              <a:pPr/>
              <a:t>4/6/2020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en-US" smtClean="0"/>
              <a:t>@tamanna</a:t>
            </a:r>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sldNum="0" hdr="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7086" y="1023867"/>
            <a:ext cx="4153988" cy="3349641"/>
          </a:xfrm>
        </p:spPr>
        <p:txBody>
          <a:bodyPr>
            <a:normAutofit/>
          </a:bodyPr>
          <a:lstStyle/>
          <a:p>
            <a:r>
              <a:rPr lang="en-US" sz="3600" dirty="0" smtClean="0">
                <a:solidFill>
                  <a:schemeClr val="tx1"/>
                </a:solidFill>
                <a:latin typeface="Algerian" pitchFamily="82" charset="0"/>
              </a:rPr>
              <a:t>To measure the area of a given rectangular window using a sextant</a:t>
            </a:r>
            <a:endParaRPr lang="en-US" sz="3600" dirty="0">
              <a:solidFill>
                <a:schemeClr val="tx1"/>
              </a:solidFill>
              <a:latin typeface="Algerian" pitchFamily="82" charset="0"/>
            </a:endParaRPr>
          </a:p>
        </p:txBody>
      </p:sp>
      <p:sp>
        <p:nvSpPr>
          <p:cNvPr id="3" name="Subtitle 2"/>
          <p:cNvSpPr>
            <a:spLocks noGrp="1"/>
          </p:cNvSpPr>
          <p:nvPr>
            <p:ph type="subTitle" idx="1"/>
          </p:nvPr>
        </p:nvSpPr>
        <p:spPr>
          <a:xfrm>
            <a:off x="7920752" y="4297680"/>
            <a:ext cx="3793678" cy="1685457"/>
          </a:xfrm>
        </p:spPr>
        <p:txBody>
          <a:bodyPr>
            <a:normAutofit/>
          </a:bodyPr>
          <a:lstStyle/>
          <a:p>
            <a:pPr algn="ctr"/>
            <a:r>
              <a:rPr lang="en-US" dirty="0" smtClean="0">
                <a:solidFill>
                  <a:schemeClr val="tx1"/>
                </a:solidFill>
              </a:rPr>
              <a:t>Dr. Ajay </a:t>
            </a:r>
            <a:r>
              <a:rPr lang="en-US" dirty="0" err="1" smtClean="0">
                <a:solidFill>
                  <a:schemeClr val="tx1"/>
                </a:solidFill>
              </a:rPr>
              <a:t>Garg</a:t>
            </a:r>
            <a:endParaRPr lang="en-US" dirty="0" smtClean="0">
              <a:solidFill>
                <a:schemeClr val="tx1"/>
              </a:solidFill>
            </a:endParaRPr>
          </a:p>
          <a:p>
            <a:pPr algn="ctr"/>
            <a:endParaRPr lang="en-US" dirty="0" smtClean="0">
              <a:solidFill>
                <a:schemeClr val="tx1"/>
              </a:solidFill>
            </a:endParaRPr>
          </a:p>
        </p:txBody>
      </p:sp>
      <p:sp>
        <p:nvSpPr>
          <p:cNvPr id="4" name="Date Placeholder 3"/>
          <p:cNvSpPr>
            <a:spLocks noGrp="1"/>
          </p:cNvSpPr>
          <p:nvPr>
            <p:ph type="dt" sz="half" idx="10"/>
          </p:nvPr>
        </p:nvSpPr>
        <p:spPr/>
        <p:txBody>
          <a:bodyPr/>
          <a:lstStyle/>
          <a:p>
            <a:fld id="{0ED50787-BADC-4C35-9F2F-7104B5E15A5B}" type="datetime1">
              <a:rPr lang="en-US" smtClean="0"/>
              <a:pPr/>
              <a:t>4/6/2020</a:t>
            </a:fld>
            <a:endParaRPr lang="en-US" dirty="0"/>
          </a:p>
        </p:txBody>
      </p:sp>
      <p:sp>
        <p:nvSpPr>
          <p:cNvPr id="5" name="Footer Placeholder 4"/>
          <p:cNvSpPr>
            <a:spLocks noGrp="1"/>
          </p:cNvSpPr>
          <p:nvPr>
            <p:ph type="ftr" sz="quarter" idx="11"/>
          </p:nvPr>
        </p:nvSpPr>
        <p:spPr>
          <a:xfrm>
            <a:off x="4032210" y="6442524"/>
            <a:ext cx="1545630" cy="365125"/>
          </a:xfrm>
        </p:spPr>
        <p:txBody>
          <a:bodyPr/>
          <a:lstStyle/>
          <a:p>
            <a:r>
              <a:rPr lang="en-US" dirty="0" smtClean="0"/>
              <a:t>              @</a:t>
            </a:r>
            <a:r>
              <a:rPr lang="en-US" dirty="0" err="1" smtClean="0"/>
              <a:t>tamanna</a:t>
            </a:r>
            <a:endParaRPr lang="en-US" dirty="0"/>
          </a:p>
        </p:txBody>
      </p:sp>
    </p:spTree>
    <p:extLst>
      <p:ext uri="{BB962C8B-B14F-4D97-AF65-F5344CB8AC3E}">
        <p14:creationId xmlns="" xmlns:p14="http://schemas.microsoft.com/office/powerpoint/2010/main" val="1664967805"/>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0fdc5b8a95373c1b5ae786bb0eff2c.jpg"/>
          <p:cNvPicPr>
            <a:picLocks noChangeAspect="1"/>
          </p:cNvPicPr>
          <p:nvPr/>
        </p:nvPicPr>
        <p:blipFill>
          <a:blip r:embed="rId2"/>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40753AF9-783A-4319-AC0E-C09B5B694416}" type="datetime1">
              <a:rPr lang="en-US" smtClean="0"/>
              <a:pPr/>
              <a:t>4/6/2020</a:t>
            </a:fld>
            <a:endParaRPr lang="en-US" dirty="0"/>
          </a:p>
        </p:txBody>
      </p:sp>
      <p:sp>
        <p:nvSpPr>
          <p:cNvPr id="4" name="Footer Placeholder 3"/>
          <p:cNvSpPr>
            <a:spLocks noGrp="1"/>
          </p:cNvSpPr>
          <p:nvPr>
            <p:ph type="ftr" sz="quarter" idx="11"/>
          </p:nvPr>
        </p:nvSpPr>
        <p:spPr/>
        <p:txBody>
          <a:bodyPr/>
          <a:lstStyle/>
          <a:p>
            <a:r>
              <a:rPr lang="en-US" dirty="0" smtClean="0"/>
              <a:t>                                                                                                              @</a:t>
            </a:r>
            <a:r>
              <a:rPr lang="en-US" dirty="0" err="1" smtClean="0"/>
              <a:t>tamanna</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latin typeface="Algerian" pitchFamily="82" charset="0"/>
              </a:rPr>
              <a:t/>
            </a:r>
            <a:br>
              <a:rPr lang="en-US" sz="3200" dirty="0" smtClean="0">
                <a:latin typeface="Algerian" pitchFamily="82" charset="0"/>
              </a:rPr>
            </a:br>
            <a:r>
              <a:rPr lang="en-US" sz="3200" dirty="0" smtClean="0">
                <a:latin typeface="Algerian" pitchFamily="82" charset="0"/>
              </a:rPr>
              <a:t/>
            </a:r>
            <a:br>
              <a:rPr lang="en-US" sz="3200" dirty="0" smtClean="0">
                <a:latin typeface="Algerian" pitchFamily="82" charset="0"/>
              </a:rPr>
            </a:br>
            <a:r>
              <a:rPr lang="en-US" dirty="0" smtClean="0">
                <a:solidFill>
                  <a:srgbClr val="FF0000"/>
                </a:solidFill>
                <a:latin typeface="Algerian" pitchFamily="82" charset="0"/>
              </a:rPr>
              <a:t>CONTENTS</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normAutofit/>
          </a:bodyPr>
          <a:lstStyle/>
          <a:p>
            <a:pPr>
              <a:lnSpc>
                <a:spcPct val="100000"/>
              </a:lnSpc>
              <a:buFont typeface="Wingdings" pitchFamily="2" charset="2"/>
              <a:buChar char="q"/>
            </a:pPr>
            <a:r>
              <a:rPr lang="en-US" sz="3400" dirty="0" smtClean="0">
                <a:latin typeface="Agency FB" pitchFamily="34" charset="0"/>
                <a:cs typeface="Aparajita" pitchFamily="34" charset="0"/>
              </a:rPr>
              <a:t>Sextant </a:t>
            </a:r>
          </a:p>
          <a:p>
            <a:pPr>
              <a:lnSpc>
                <a:spcPct val="100000"/>
              </a:lnSpc>
              <a:buFont typeface="Wingdings" pitchFamily="2" charset="2"/>
              <a:buChar char="q"/>
            </a:pPr>
            <a:r>
              <a:rPr lang="en-US" sz="3400" dirty="0" smtClean="0">
                <a:latin typeface="Agency FB" pitchFamily="34" charset="0"/>
                <a:cs typeface="Aparajita" pitchFamily="34" charset="0"/>
              </a:rPr>
              <a:t>Least Count of the Instrument</a:t>
            </a:r>
          </a:p>
          <a:p>
            <a:pPr>
              <a:lnSpc>
                <a:spcPct val="100000"/>
              </a:lnSpc>
              <a:buFont typeface="Wingdings" pitchFamily="2" charset="2"/>
              <a:buChar char="q"/>
            </a:pPr>
            <a:r>
              <a:rPr lang="en-US" sz="3400" dirty="0" smtClean="0">
                <a:latin typeface="Agency FB" pitchFamily="34" charset="0"/>
                <a:cs typeface="Aparajita" pitchFamily="34" charset="0"/>
              </a:rPr>
              <a:t>Objective of the Experiment, Apparatus and Formula Used</a:t>
            </a:r>
          </a:p>
          <a:p>
            <a:pPr>
              <a:lnSpc>
                <a:spcPct val="100000"/>
              </a:lnSpc>
              <a:buFont typeface="Wingdings" pitchFamily="2" charset="2"/>
              <a:buChar char="q"/>
            </a:pPr>
            <a:r>
              <a:rPr lang="en-US" sz="3400" dirty="0" smtClean="0">
                <a:latin typeface="Agency FB" pitchFamily="34" charset="0"/>
                <a:cs typeface="Aparajita" pitchFamily="34" charset="0"/>
              </a:rPr>
              <a:t>Procedure</a:t>
            </a:r>
          </a:p>
          <a:p>
            <a:pPr>
              <a:lnSpc>
                <a:spcPct val="100000"/>
              </a:lnSpc>
              <a:buFont typeface="Wingdings" pitchFamily="2" charset="2"/>
              <a:buChar char="q"/>
            </a:pPr>
            <a:r>
              <a:rPr lang="en-US" sz="3400" dirty="0" smtClean="0">
                <a:latin typeface="Agency FB" pitchFamily="34" charset="0"/>
                <a:cs typeface="Aparajita" pitchFamily="34" charset="0"/>
              </a:rPr>
              <a:t>Observations and Result</a:t>
            </a:r>
            <a:endParaRPr lang="en-US" sz="3400" dirty="0">
              <a:latin typeface="Agency FB" pitchFamily="34" charset="0"/>
              <a:cs typeface="Aparajita" pitchFamily="34" charset="0"/>
            </a:endParaRPr>
          </a:p>
        </p:txBody>
      </p:sp>
      <p:sp>
        <p:nvSpPr>
          <p:cNvPr id="4" name="Date Placeholder 3"/>
          <p:cNvSpPr>
            <a:spLocks noGrp="1"/>
          </p:cNvSpPr>
          <p:nvPr>
            <p:ph type="dt" sz="half" idx="10"/>
          </p:nvPr>
        </p:nvSpPr>
        <p:spPr/>
        <p:txBody>
          <a:bodyPr/>
          <a:lstStyle/>
          <a:p>
            <a:fld id="{BC5AB05F-0E70-4F8F-AABE-C9097BCB6115}" type="datetime1">
              <a:rPr lang="en-US" smtClean="0"/>
              <a:pPr/>
              <a:t>4/6/2020</a:t>
            </a:fld>
            <a:endParaRPr lang="en-US" dirty="0"/>
          </a:p>
        </p:txBody>
      </p:sp>
      <p:sp>
        <p:nvSpPr>
          <p:cNvPr id="5" name="Footer Placeholder 4"/>
          <p:cNvSpPr>
            <a:spLocks noGrp="1"/>
          </p:cNvSpPr>
          <p:nvPr>
            <p:ph type="ftr" sz="quarter" idx="11"/>
          </p:nvPr>
        </p:nvSpPr>
        <p:spPr/>
        <p:txBody>
          <a:bodyPr/>
          <a:lstStyle/>
          <a:p>
            <a:r>
              <a:rPr lang="en-US" dirty="0" smtClean="0"/>
              <a:t>                                                                                                          @</a:t>
            </a:r>
            <a:r>
              <a:rPr lang="en-US" dirty="0" err="1" smtClean="0"/>
              <a:t>tamanna</a:t>
            </a: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211" y="182880"/>
            <a:ext cx="10750731" cy="584775"/>
          </a:xfrm>
          <a:prstGeom prst="rect">
            <a:avLst/>
          </a:prstGeom>
          <a:noFill/>
        </p:spPr>
        <p:txBody>
          <a:bodyPr wrap="square" rtlCol="0">
            <a:spAutoFit/>
          </a:bodyPr>
          <a:lstStyle/>
          <a:p>
            <a:pPr algn="ctr"/>
            <a:r>
              <a:rPr lang="en-US" sz="3200" dirty="0" smtClean="0">
                <a:solidFill>
                  <a:srgbClr val="FF0000"/>
                </a:solidFill>
                <a:latin typeface="Algerian" pitchFamily="82" charset="0"/>
              </a:rPr>
              <a:t>SEXTANT</a:t>
            </a:r>
            <a:endParaRPr lang="en-US" sz="3200" dirty="0">
              <a:solidFill>
                <a:srgbClr val="FF0000"/>
              </a:solidFill>
              <a:latin typeface="Algerian" pitchFamily="82" charset="0"/>
            </a:endParaRPr>
          </a:p>
        </p:txBody>
      </p:sp>
      <p:pic>
        <p:nvPicPr>
          <p:cNvPr id="3" name="Picture 2" descr="images (2).jpg"/>
          <p:cNvPicPr>
            <a:picLocks noChangeAspect="1"/>
          </p:cNvPicPr>
          <p:nvPr/>
        </p:nvPicPr>
        <p:blipFill>
          <a:blip r:embed="rId2">
            <a:duotone>
              <a:prstClr val="black"/>
              <a:schemeClr val="tx2">
                <a:tint val="45000"/>
                <a:satMod val="400000"/>
              </a:schemeClr>
            </a:duotone>
          </a:blip>
          <a:stretch>
            <a:fillRect/>
          </a:stretch>
        </p:blipFill>
        <p:spPr>
          <a:xfrm>
            <a:off x="370113" y="235131"/>
            <a:ext cx="4371704" cy="6309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185955" y="627017"/>
            <a:ext cx="6570618" cy="7478970"/>
          </a:xfrm>
          <a:prstGeom prst="rect">
            <a:avLst/>
          </a:prstGeom>
          <a:noFill/>
        </p:spPr>
        <p:txBody>
          <a:bodyPr wrap="square" rtlCol="0">
            <a:spAutoFit/>
          </a:bodyPr>
          <a:lstStyle/>
          <a:p>
            <a:pPr>
              <a:buFont typeface="Wingdings" pitchFamily="2" charset="2"/>
              <a:buChar char="Ø"/>
            </a:pPr>
            <a:r>
              <a:rPr lang="en-US" sz="2400" dirty="0" smtClean="0">
                <a:latin typeface="Agency FB" pitchFamily="34" charset="0"/>
                <a:cs typeface="Aparajita" pitchFamily="34" charset="0"/>
              </a:rPr>
              <a:t>A Sextant is a doubly reflecting navigation instrument that measures the angular distance between two visible objects, which may distant and inaccessible.</a:t>
            </a:r>
          </a:p>
          <a:p>
            <a:pPr>
              <a:buFont typeface="Wingdings" pitchFamily="2" charset="2"/>
              <a:buChar char="Ø"/>
            </a:pPr>
            <a:r>
              <a:rPr lang="en-US" sz="2400" dirty="0" smtClean="0">
                <a:latin typeface="Agency FB" pitchFamily="34" charset="0"/>
                <a:cs typeface="Aparajita" pitchFamily="34" charset="0"/>
              </a:rPr>
              <a:t>It works on a simple principle that “when a plane mirror is rotated through an angle of </a:t>
            </a:r>
            <a:r>
              <a:rPr lang="el-GR" sz="2400" dirty="0" smtClean="0">
                <a:latin typeface="Arial" pitchFamily="34" charset="0"/>
                <a:cs typeface="Aparajita" pitchFamily="34" charset="0"/>
              </a:rPr>
              <a:t>θ</a:t>
            </a:r>
            <a:r>
              <a:rPr lang="en-US" sz="2400" dirty="0" smtClean="0">
                <a:latin typeface="Agency FB" pitchFamily="34" charset="0"/>
                <a:cs typeface="Aparajita" pitchFamily="34" charset="0"/>
              </a:rPr>
              <a:t> then the  reflected ray gets rotated through twice the angle i.e. 2</a:t>
            </a:r>
            <a:r>
              <a:rPr lang="el-GR" sz="2400" dirty="0" smtClean="0">
                <a:latin typeface="Arial"/>
                <a:cs typeface="Aparajita" pitchFamily="34" charset="0"/>
              </a:rPr>
              <a:t>θ</a:t>
            </a:r>
            <a:endParaRPr lang="en-US" sz="2400" dirty="0" smtClean="0">
              <a:latin typeface="Agency FB" pitchFamily="34" charset="0"/>
              <a:cs typeface="Aparajita" pitchFamily="34" charset="0"/>
            </a:endParaRPr>
          </a:p>
          <a:p>
            <a:pPr>
              <a:buFont typeface="Wingdings" pitchFamily="2" charset="2"/>
              <a:buChar char="Ø"/>
            </a:pPr>
            <a:r>
              <a:rPr lang="en-US" sz="2400" dirty="0" smtClean="0">
                <a:latin typeface="Agency FB" pitchFamily="34" charset="0"/>
              </a:rPr>
              <a:t>The sextant relies on the optical principle that if a ray of light is reflected from two mirrors in succession then the angle between the first and last direction of the ray is twice the angle between the mirrors.</a:t>
            </a:r>
          </a:p>
          <a:p>
            <a:pPr>
              <a:buFont typeface="Wingdings" pitchFamily="2" charset="2"/>
              <a:buChar char="Ø"/>
            </a:pPr>
            <a:r>
              <a:rPr lang="en-US" sz="2400" dirty="0" smtClean="0">
                <a:latin typeface="Agency FB" pitchFamily="34" charset="0"/>
              </a:rPr>
              <a:t>The primary use of a sextant is to measure the angle between an astronomical object and the horizon for the purposes of celestial navigation. A sextant can also be used to measure the lunar distance between the moon and another celestial object (such as a star or planet) in order to determine GMT and Longitude.</a:t>
            </a:r>
          </a:p>
          <a:p>
            <a:pPr>
              <a:buFont typeface="Wingdings" pitchFamily="2" charset="2"/>
              <a:buChar char="Ø"/>
            </a:pPr>
            <a:endParaRPr lang="en-US" sz="2400" dirty="0" smtClean="0">
              <a:latin typeface="Agency FB" pitchFamily="34" charset="0"/>
              <a:cs typeface="Aparajita" pitchFamily="34" charset="0"/>
            </a:endParaRPr>
          </a:p>
          <a:p>
            <a:pPr>
              <a:buFont typeface="Wingdings" pitchFamily="2" charset="2"/>
              <a:buChar char="Ø"/>
            </a:pPr>
            <a:endParaRPr lang="en-US" sz="2400" dirty="0" smtClean="0">
              <a:latin typeface="Aparajita" pitchFamily="34" charset="0"/>
              <a:cs typeface="Aparajita" pitchFamily="34" charset="0"/>
            </a:endParaRPr>
          </a:p>
          <a:p>
            <a:pPr>
              <a:buFont typeface="Wingdings" pitchFamily="2" charset="2"/>
              <a:buChar char="Ø"/>
            </a:pPr>
            <a:endParaRPr lang="en-US" sz="2400" dirty="0" smtClean="0">
              <a:latin typeface="Aparajita" pitchFamily="34" charset="0"/>
              <a:cs typeface="Aparajita" pitchFamily="34" charset="0"/>
            </a:endParaRPr>
          </a:p>
          <a:p>
            <a:pPr>
              <a:buFont typeface="Wingdings" pitchFamily="2" charset="2"/>
              <a:buChar char="q"/>
            </a:pPr>
            <a:endParaRPr lang="en-US" sz="2400" dirty="0">
              <a:latin typeface="Aparajita" pitchFamily="34" charset="0"/>
              <a:cs typeface="Aparajita" pitchFamily="34" charset="0"/>
            </a:endParaRPr>
          </a:p>
        </p:txBody>
      </p:sp>
      <p:sp>
        <p:nvSpPr>
          <p:cNvPr id="5" name="Date Placeholder 4"/>
          <p:cNvSpPr>
            <a:spLocks noGrp="1"/>
          </p:cNvSpPr>
          <p:nvPr>
            <p:ph type="dt" sz="half" idx="10"/>
          </p:nvPr>
        </p:nvSpPr>
        <p:spPr/>
        <p:txBody>
          <a:bodyPr/>
          <a:lstStyle/>
          <a:p>
            <a:endParaRPr lang="en-US" dirty="0" smtClean="0"/>
          </a:p>
          <a:p>
            <a:fld id="{26F49CBF-50F9-4C87-9864-99E4518B2ED5}" type="datetime1">
              <a:rPr lang="en-US" smtClean="0"/>
              <a:pPr/>
              <a:t>4/6/2020</a:t>
            </a:fld>
            <a:endParaRPr lang="en-US" dirty="0"/>
          </a:p>
        </p:txBody>
      </p:sp>
      <p:sp>
        <p:nvSpPr>
          <p:cNvPr id="6" name="Footer Placeholder 5"/>
          <p:cNvSpPr>
            <a:spLocks noGrp="1"/>
          </p:cNvSpPr>
          <p:nvPr>
            <p:ph type="ftr" sz="quarter" idx="11"/>
          </p:nvPr>
        </p:nvSpPr>
        <p:spPr/>
        <p:txBody>
          <a:bodyPr/>
          <a:lstStyle/>
          <a:p>
            <a:r>
              <a:rPr lang="en-US" dirty="0" smtClean="0"/>
              <a:t>                                                                      </a:t>
            </a:r>
          </a:p>
          <a:p>
            <a:r>
              <a:rPr lang="en-US" dirty="0" smtClean="0"/>
              <a:t>                                                                                                             @</a:t>
            </a:r>
            <a:r>
              <a:rPr lang="en-US" dirty="0" err="1" smtClean="0"/>
              <a:t>tamanna</a:t>
            </a:r>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326" y="235131"/>
            <a:ext cx="10816045" cy="646331"/>
          </a:xfrm>
          <a:prstGeom prst="rect">
            <a:avLst/>
          </a:prstGeom>
          <a:noFill/>
        </p:spPr>
        <p:txBody>
          <a:bodyPr wrap="square" rtlCol="0">
            <a:spAutoFit/>
          </a:bodyPr>
          <a:lstStyle/>
          <a:p>
            <a:pPr algn="ctr"/>
            <a:r>
              <a:rPr lang="en-US" sz="3600" dirty="0" smtClean="0">
                <a:solidFill>
                  <a:srgbClr val="FF0000"/>
                </a:solidFill>
                <a:latin typeface="Algerian" pitchFamily="82" charset="0"/>
              </a:rPr>
              <a:t>Least count of the instrument</a:t>
            </a:r>
            <a:endParaRPr lang="en-US" sz="3600" dirty="0">
              <a:solidFill>
                <a:srgbClr val="FF0000"/>
              </a:solidFill>
              <a:latin typeface="Algerian" pitchFamily="82" charset="0"/>
            </a:endParaRPr>
          </a:p>
        </p:txBody>
      </p:sp>
      <p:sp>
        <p:nvSpPr>
          <p:cNvPr id="3" name="TextBox 2"/>
          <p:cNvSpPr txBox="1"/>
          <p:nvPr/>
        </p:nvSpPr>
        <p:spPr>
          <a:xfrm>
            <a:off x="3579222" y="1058091"/>
            <a:ext cx="8386355" cy="5262979"/>
          </a:xfrm>
          <a:prstGeom prst="rect">
            <a:avLst/>
          </a:prstGeom>
          <a:noFill/>
        </p:spPr>
        <p:txBody>
          <a:bodyPr wrap="square" rtlCol="0">
            <a:spAutoFit/>
          </a:bodyPr>
          <a:lstStyle/>
          <a:p>
            <a:pPr>
              <a:buFont typeface="Wingdings" pitchFamily="2" charset="2"/>
              <a:buChar char="§"/>
            </a:pPr>
            <a:r>
              <a:rPr lang="en-US" sz="2400" dirty="0" smtClean="0">
                <a:latin typeface="Agency FB" pitchFamily="34" charset="0"/>
              </a:rPr>
              <a:t>Sextant’s are provided with micrometer screw, the micrometer circular scale is divided into 60 equal parts and one complete rotation of the screw changes the reading on the main scale by 1’’.</a:t>
            </a:r>
          </a:p>
          <a:p>
            <a:pPr>
              <a:buFont typeface="Wingdings" pitchFamily="2" charset="2"/>
              <a:buChar char="§"/>
            </a:pPr>
            <a:r>
              <a:rPr lang="en-US" sz="2400" dirty="0" smtClean="0">
                <a:latin typeface="Agency FB" pitchFamily="34" charset="0"/>
              </a:rPr>
              <a:t>Hence, each division on circular scale of the micrometer is 1’ and 5 divisions of the vernier attached to the screw coincide with 4 divisions on circular scale i.e.</a:t>
            </a:r>
          </a:p>
          <a:p>
            <a:r>
              <a:rPr lang="en-US" sz="2400" dirty="0" smtClean="0">
                <a:latin typeface="Agency FB" pitchFamily="34" charset="0"/>
              </a:rPr>
              <a:t>                        5 V.S.D.= 4 M.S.D.</a:t>
            </a:r>
          </a:p>
          <a:p>
            <a:r>
              <a:rPr lang="en-US" sz="2400" dirty="0" smtClean="0">
                <a:latin typeface="Agency FB" pitchFamily="34" charset="0"/>
              </a:rPr>
              <a:t>                        1 V.S.D. = (4/5) M.S.D.</a:t>
            </a:r>
          </a:p>
          <a:p>
            <a:endParaRPr lang="en-US" sz="2400" dirty="0" smtClean="0">
              <a:latin typeface="Agency FB" pitchFamily="34" charset="0"/>
            </a:endParaRPr>
          </a:p>
          <a:p>
            <a:pPr>
              <a:buFont typeface="Wingdings" pitchFamily="2" charset="2"/>
              <a:buChar char="§"/>
            </a:pPr>
            <a:r>
              <a:rPr lang="en-US" sz="2400" dirty="0" smtClean="0">
                <a:latin typeface="Agency FB" pitchFamily="34" charset="0"/>
              </a:rPr>
              <a:t> Therefore, vernier constant = 1 C.S.D.-1.V.S.D.</a:t>
            </a:r>
          </a:p>
          <a:p>
            <a:r>
              <a:rPr lang="en-US" sz="2400" dirty="0" smtClean="0">
                <a:latin typeface="Agency FB" pitchFamily="34" charset="0"/>
              </a:rPr>
              <a:t>                                              =(1-(4/5)) C.S.D.</a:t>
            </a:r>
          </a:p>
          <a:p>
            <a:r>
              <a:rPr lang="en-US" sz="2400" dirty="0" smtClean="0">
                <a:latin typeface="Agency FB" pitchFamily="34" charset="0"/>
              </a:rPr>
              <a:t>                                              =(1/5) C.S.D or 1’</a:t>
            </a:r>
          </a:p>
          <a:p>
            <a:r>
              <a:rPr lang="en-US" sz="2400" dirty="0" smtClean="0">
                <a:latin typeface="Agency FB" pitchFamily="34" charset="0"/>
              </a:rPr>
              <a:t>                                              =(60’’/5)</a:t>
            </a:r>
          </a:p>
          <a:p>
            <a:r>
              <a:rPr lang="en-US" sz="2400" dirty="0" smtClean="0">
                <a:latin typeface="Agency FB" pitchFamily="34" charset="0"/>
              </a:rPr>
              <a:t>                                              =12’’</a:t>
            </a:r>
          </a:p>
          <a:p>
            <a:endParaRPr lang="en-US" sz="2400" dirty="0">
              <a:latin typeface="Agency FB" pitchFamily="34" charset="0"/>
            </a:endParaRPr>
          </a:p>
        </p:txBody>
      </p:sp>
      <p:sp>
        <p:nvSpPr>
          <p:cNvPr id="4" name="Date Placeholder 3"/>
          <p:cNvSpPr>
            <a:spLocks noGrp="1"/>
          </p:cNvSpPr>
          <p:nvPr>
            <p:ph type="dt" sz="half" idx="10"/>
          </p:nvPr>
        </p:nvSpPr>
        <p:spPr/>
        <p:txBody>
          <a:bodyPr/>
          <a:lstStyle/>
          <a:p>
            <a:fld id="{105221C9-9BE4-48C9-9F96-B5996B47537F}" type="datetime1">
              <a:rPr lang="en-US" smtClean="0"/>
              <a:pPr/>
              <a:t>4/6/2020</a:t>
            </a:fld>
            <a:endParaRPr lang="en-US" dirty="0"/>
          </a:p>
        </p:txBody>
      </p:sp>
      <p:sp>
        <p:nvSpPr>
          <p:cNvPr id="5" name="Footer Placeholder 4"/>
          <p:cNvSpPr>
            <a:spLocks noGrp="1"/>
          </p:cNvSpPr>
          <p:nvPr>
            <p:ph type="ftr" sz="quarter" idx="11"/>
          </p:nvPr>
        </p:nvSpPr>
        <p:spPr/>
        <p:txBody>
          <a:bodyPr/>
          <a:lstStyle/>
          <a:p>
            <a:r>
              <a:rPr lang="en-US" dirty="0" smtClean="0"/>
              <a:t>                                                                                                            @</a:t>
            </a:r>
            <a:r>
              <a:rPr lang="en-US" dirty="0" err="1" smtClean="0"/>
              <a:t>tamanna</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577" y="169817"/>
            <a:ext cx="11090366" cy="584775"/>
          </a:xfrm>
          <a:prstGeom prst="rect">
            <a:avLst/>
          </a:prstGeom>
          <a:noFill/>
        </p:spPr>
        <p:txBody>
          <a:bodyPr wrap="square" rtlCol="0">
            <a:spAutoFit/>
          </a:bodyPr>
          <a:lstStyle/>
          <a:p>
            <a:endParaRPr lang="en-US" sz="3200" dirty="0">
              <a:latin typeface="Algerian" pitchFamily="82" charset="0"/>
            </a:endParaRPr>
          </a:p>
        </p:txBody>
      </p:sp>
      <p:sp>
        <p:nvSpPr>
          <p:cNvPr id="4" name="TextBox 3"/>
          <p:cNvSpPr txBox="1"/>
          <p:nvPr/>
        </p:nvSpPr>
        <p:spPr>
          <a:xfrm>
            <a:off x="914400" y="248193"/>
            <a:ext cx="10998926" cy="584775"/>
          </a:xfrm>
          <a:prstGeom prst="rect">
            <a:avLst/>
          </a:prstGeom>
          <a:noFill/>
        </p:spPr>
        <p:txBody>
          <a:bodyPr wrap="square" rtlCol="0">
            <a:spAutoFit/>
          </a:bodyPr>
          <a:lstStyle/>
          <a:p>
            <a:r>
              <a:rPr lang="en-US" sz="3200" dirty="0" smtClean="0">
                <a:latin typeface="Algerian" pitchFamily="82" charset="0"/>
              </a:rPr>
              <a:t>                      </a:t>
            </a:r>
            <a:r>
              <a:rPr lang="en-US" sz="3200" dirty="0" smtClean="0">
                <a:solidFill>
                  <a:srgbClr val="FF0000"/>
                </a:solidFill>
                <a:latin typeface="Algerian" pitchFamily="82" charset="0"/>
              </a:rPr>
              <a:t>Objective, Apparatus and formula used</a:t>
            </a:r>
            <a:endParaRPr lang="en-US" sz="3200" dirty="0">
              <a:solidFill>
                <a:srgbClr val="FF0000"/>
              </a:solidFill>
              <a:latin typeface="Algerian" pitchFamily="82" charset="0"/>
            </a:endParaRPr>
          </a:p>
        </p:txBody>
      </p:sp>
      <p:sp>
        <p:nvSpPr>
          <p:cNvPr id="5" name="TextBox 4"/>
          <p:cNvSpPr txBox="1"/>
          <p:nvPr/>
        </p:nvSpPr>
        <p:spPr>
          <a:xfrm>
            <a:off x="3958047" y="888274"/>
            <a:ext cx="7994468" cy="5632311"/>
          </a:xfrm>
          <a:prstGeom prst="rect">
            <a:avLst/>
          </a:prstGeom>
          <a:noFill/>
        </p:spPr>
        <p:txBody>
          <a:bodyPr wrap="square" rtlCol="0">
            <a:spAutoFit/>
          </a:bodyPr>
          <a:lstStyle/>
          <a:p>
            <a:pPr>
              <a:buFont typeface="Wingdings" pitchFamily="2" charset="2"/>
              <a:buChar char="§"/>
            </a:pPr>
            <a:r>
              <a:rPr lang="en-US" sz="2400" u="sng" dirty="0" smtClean="0">
                <a:latin typeface="Agency FB" pitchFamily="34" charset="0"/>
              </a:rPr>
              <a:t>OBJECTIVE </a:t>
            </a:r>
            <a:r>
              <a:rPr lang="en-US" sz="2400" dirty="0" smtClean="0">
                <a:latin typeface="Agency FB" pitchFamily="34" charset="0"/>
              </a:rPr>
              <a:t>:-</a:t>
            </a:r>
          </a:p>
          <a:p>
            <a:r>
              <a:rPr lang="en-US" sz="2400" dirty="0" smtClean="0">
                <a:latin typeface="Agency FB" pitchFamily="34" charset="0"/>
              </a:rPr>
              <a:t>	To Measure the area of a given rectangular window using a sextant.</a:t>
            </a:r>
          </a:p>
          <a:p>
            <a:pPr>
              <a:buFont typeface="Wingdings" pitchFamily="2" charset="2"/>
              <a:buChar char="§"/>
            </a:pPr>
            <a:r>
              <a:rPr lang="en-US" sz="2400" u="sng" dirty="0" smtClean="0">
                <a:latin typeface="Agency FB" pitchFamily="34" charset="0"/>
              </a:rPr>
              <a:t>APPARATUS</a:t>
            </a:r>
            <a:r>
              <a:rPr lang="en-US" sz="2400" dirty="0" smtClean="0">
                <a:latin typeface="Agency FB" pitchFamily="34" charset="0"/>
              </a:rPr>
              <a:t> :-</a:t>
            </a:r>
          </a:p>
          <a:p>
            <a:r>
              <a:rPr lang="en-US" sz="2400" dirty="0" smtClean="0">
                <a:latin typeface="Agency FB" pitchFamily="34" charset="0"/>
              </a:rPr>
              <a:t>	A Sextant along with its stand, spirit level, a colored chalk and a measuring        	tape.</a:t>
            </a:r>
          </a:p>
          <a:p>
            <a:pPr>
              <a:buFont typeface="Wingdings" pitchFamily="2" charset="2"/>
              <a:buChar char="§"/>
            </a:pPr>
            <a:r>
              <a:rPr lang="en-US" sz="2400" u="sng" dirty="0" smtClean="0">
                <a:latin typeface="Agency FB" pitchFamily="34" charset="0"/>
              </a:rPr>
              <a:t>FORMULA USED </a:t>
            </a:r>
            <a:r>
              <a:rPr lang="en-US" sz="2400" dirty="0" smtClean="0">
                <a:latin typeface="Agency FB" pitchFamily="34" charset="0"/>
              </a:rPr>
              <a:t>:-</a:t>
            </a:r>
          </a:p>
          <a:p>
            <a:pPr marL="914400" lvl="1" indent="-457200">
              <a:buFont typeface="+mj-lt"/>
              <a:buAutoNum type="arabicPeriod"/>
            </a:pPr>
            <a:r>
              <a:rPr lang="en-US" sz="2400" dirty="0" smtClean="0">
                <a:latin typeface="Agency FB" pitchFamily="34" charset="0"/>
              </a:rPr>
              <a:t>The length of the window, l= d tan</a:t>
            </a:r>
            <a:r>
              <a:rPr lang="el-GR" sz="2400" dirty="0" smtClean="0">
                <a:latin typeface="Arial"/>
                <a:cs typeface="Arial"/>
              </a:rPr>
              <a:t>θ</a:t>
            </a:r>
            <a:endParaRPr lang="en-US" sz="2400" dirty="0" smtClean="0">
              <a:latin typeface="Arial"/>
              <a:cs typeface="Arial"/>
            </a:endParaRPr>
          </a:p>
          <a:p>
            <a:pPr marL="914400" lvl="1" indent="-457200">
              <a:buFont typeface="+mj-lt"/>
              <a:buAutoNum type="arabicPeriod"/>
            </a:pPr>
            <a:r>
              <a:rPr lang="en-US" sz="2400" dirty="0" smtClean="0">
                <a:latin typeface="Agency FB" pitchFamily="34" charset="0"/>
                <a:cs typeface="Arial"/>
              </a:rPr>
              <a:t>The Breadth of the window is given by, b= d’ tan</a:t>
            </a:r>
            <a:r>
              <a:rPr lang="el-GR" sz="2400" dirty="0" smtClean="0">
                <a:latin typeface="Arial"/>
                <a:cs typeface="Arial"/>
              </a:rPr>
              <a:t>θ</a:t>
            </a:r>
            <a:r>
              <a:rPr lang="en-US" sz="2400" dirty="0" smtClean="0">
                <a:latin typeface="Agency FB" pitchFamily="34" charset="0"/>
                <a:cs typeface="Arial"/>
              </a:rPr>
              <a:t>’. Where, d=perpendicular distance of the index mirror of sextant from the plane of the window and </a:t>
            </a:r>
            <a:r>
              <a:rPr lang="el-GR" sz="2400" dirty="0" smtClean="0">
                <a:latin typeface="Arial"/>
                <a:cs typeface="Arial"/>
              </a:rPr>
              <a:t>θ</a:t>
            </a:r>
            <a:r>
              <a:rPr lang="en-US" sz="2400" dirty="0" smtClean="0">
                <a:latin typeface="Agency FB" pitchFamily="34" charset="0"/>
                <a:cs typeface="Arial"/>
              </a:rPr>
              <a:t> = angle made by the side AD and BC of the window at the index of the sextant.</a:t>
            </a:r>
          </a:p>
          <a:p>
            <a:pPr marL="914400" lvl="1" indent="-457200">
              <a:buFont typeface="+mj-lt"/>
              <a:buAutoNum type="arabicPeriod"/>
            </a:pPr>
            <a:r>
              <a:rPr lang="en-US" sz="2400" dirty="0" smtClean="0">
                <a:latin typeface="Agency FB" pitchFamily="34" charset="0"/>
                <a:cs typeface="Arial"/>
              </a:rPr>
              <a:t>The Area of the given rectangular window is given by,</a:t>
            </a:r>
          </a:p>
          <a:p>
            <a:pPr marL="914400" lvl="1" indent="-457200"/>
            <a:r>
              <a:rPr lang="en-US" sz="2400" dirty="0" smtClean="0">
                <a:latin typeface="Agency FB" pitchFamily="34" charset="0"/>
                <a:cs typeface="Arial"/>
              </a:rPr>
              <a:t>         A= l x b </a:t>
            </a:r>
          </a:p>
          <a:p>
            <a:pPr marL="914400" lvl="1" indent="-457200"/>
            <a:endParaRPr lang="en-US" sz="2400" dirty="0" smtClean="0">
              <a:latin typeface="Agency FB" pitchFamily="34" charset="0"/>
            </a:endParaRPr>
          </a:p>
          <a:p>
            <a:pPr>
              <a:buFont typeface="Wingdings" pitchFamily="2" charset="2"/>
              <a:buChar char="§"/>
            </a:pPr>
            <a:endParaRPr lang="en-US" sz="2400" u="sng" dirty="0">
              <a:latin typeface="Agency FB" pitchFamily="34" charset="0"/>
            </a:endParaRPr>
          </a:p>
        </p:txBody>
      </p:sp>
      <p:pic>
        <p:nvPicPr>
          <p:cNvPr id="6" name="Picture 5" descr="New Doc 2017-11-07 (1)_4.jpg"/>
          <p:cNvPicPr>
            <a:picLocks noChangeAspect="1"/>
          </p:cNvPicPr>
          <p:nvPr/>
        </p:nvPicPr>
        <p:blipFill>
          <a:blip r:embed="rId2"/>
          <a:stretch>
            <a:fillRect/>
          </a:stretch>
        </p:blipFill>
        <p:spPr>
          <a:xfrm rot="5400000">
            <a:off x="-858684" y="2138845"/>
            <a:ext cx="5773785" cy="3115892"/>
          </a:xfrm>
          <a:prstGeom prst="rect">
            <a:avLst/>
          </a:prstGeom>
        </p:spPr>
      </p:pic>
      <p:sp>
        <p:nvSpPr>
          <p:cNvPr id="7" name="Date Placeholder 6"/>
          <p:cNvSpPr>
            <a:spLocks noGrp="1"/>
          </p:cNvSpPr>
          <p:nvPr>
            <p:ph type="dt" sz="half" idx="10"/>
          </p:nvPr>
        </p:nvSpPr>
        <p:spPr/>
        <p:txBody>
          <a:bodyPr/>
          <a:lstStyle/>
          <a:p>
            <a:fld id="{63F3883C-C52A-419B-BB82-B38B231EAD00}" type="datetime1">
              <a:rPr lang="en-US" smtClean="0"/>
              <a:pPr/>
              <a:t>4/6/2020</a:t>
            </a:fld>
            <a:endParaRPr lang="en-US" dirty="0"/>
          </a:p>
        </p:txBody>
      </p:sp>
      <p:sp>
        <p:nvSpPr>
          <p:cNvPr id="8" name="Footer Placeholder 7"/>
          <p:cNvSpPr>
            <a:spLocks noGrp="1"/>
          </p:cNvSpPr>
          <p:nvPr>
            <p:ph type="ftr" sz="quarter" idx="11"/>
          </p:nvPr>
        </p:nvSpPr>
        <p:spPr/>
        <p:txBody>
          <a:bodyPr/>
          <a:lstStyle/>
          <a:p>
            <a:r>
              <a:rPr lang="en-US" dirty="0" smtClean="0"/>
              <a:t>                                                                                                            @ </a:t>
            </a:r>
            <a:r>
              <a:rPr lang="en-US" dirty="0" err="1" smtClean="0"/>
              <a:t>tamanna</a:t>
            </a:r>
            <a:endParaRPr lang="en-US"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63" y="0"/>
            <a:ext cx="9771017" cy="646331"/>
          </a:xfrm>
          <a:prstGeom prst="rect">
            <a:avLst/>
          </a:prstGeom>
          <a:noFill/>
        </p:spPr>
        <p:txBody>
          <a:bodyPr wrap="square" rtlCol="0">
            <a:spAutoFit/>
          </a:bodyPr>
          <a:lstStyle/>
          <a:p>
            <a:r>
              <a:rPr lang="en-US" sz="3600" dirty="0" smtClean="0">
                <a:latin typeface="Algerian" pitchFamily="82" charset="0"/>
              </a:rPr>
              <a:t>                               </a:t>
            </a:r>
            <a:r>
              <a:rPr lang="en-US" sz="3600" dirty="0" smtClean="0">
                <a:solidFill>
                  <a:srgbClr val="FF0000"/>
                </a:solidFill>
                <a:latin typeface="Algerian" pitchFamily="82" charset="0"/>
              </a:rPr>
              <a:t>WORKING</a:t>
            </a:r>
            <a:r>
              <a:rPr lang="en-US" sz="3600" dirty="0" smtClean="0">
                <a:latin typeface="Algerian" pitchFamily="82" charset="0"/>
              </a:rPr>
              <a:t>  </a:t>
            </a:r>
            <a:endParaRPr lang="en-US" sz="3600" dirty="0">
              <a:latin typeface="Algerian" pitchFamily="82" charset="0"/>
            </a:endParaRPr>
          </a:p>
        </p:txBody>
      </p:sp>
      <p:pic>
        <p:nvPicPr>
          <p:cNvPr id="3" name="Picture 2" descr="New Doc 2017-11-07 (1)_1.jpg"/>
          <p:cNvPicPr>
            <a:picLocks noChangeAspect="1"/>
          </p:cNvPicPr>
          <p:nvPr/>
        </p:nvPicPr>
        <p:blipFill>
          <a:blip r:embed="rId2"/>
          <a:stretch>
            <a:fillRect/>
          </a:stretch>
        </p:blipFill>
        <p:spPr>
          <a:xfrm>
            <a:off x="431075" y="600893"/>
            <a:ext cx="11534502" cy="5891348"/>
          </a:xfrm>
          <a:prstGeom prst="rect">
            <a:avLst/>
          </a:prstGeom>
        </p:spPr>
      </p:pic>
      <p:sp>
        <p:nvSpPr>
          <p:cNvPr id="4" name="Date Placeholder 3"/>
          <p:cNvSpPr>
            <a:spLocks noGrp="1"/>
          </p:cNvSpPr>
          <p:nvPr>
            <p:ph type="dt" sz="half" idx="10"/>
          </p:nvPr>
        </p:nvSpPr>
        <p:spPr/>
        <p:txBody>
          <a:bodyPr/>
          <a:lstStyle/>
          <a:p>
            <a:fld id="{645CEDF4-042E-43ED-8EC6-4D305B22891C}" type="datetime1">
              <a:rPr lang="en-US" smtClean="0"/>
              <a:pPr/>
              <a:t>4/6/2020</a:t>
            </a:fld>
            <a:endParaRPr lang="en-US" dirty="0"/>
          </a:p>
        </p:txBody>
      </p:sp>
      <p:sp>
        <p:nvSpPr>
          <p:cNvPr id="5" name="Footer Placeholder 4"/>
          <p:cNvSpPr>
            <a:spLocks noGrp="1"/>
          </p:cNvSpPr>
          <p:nvPr>
            <p:ph type="ftr" sz="quarter" idx="11"/>
          </p:nvPr>
        </p:nvSpPr>
        <p:spPr/>
        <p:txBody>
          <a:bodyPr/>
          <a:lstStyle/>
          <a:p>
            <a:r>
              <a:rPr lang="en-US" dirty="0" smtClean="0"/>
              <a:t>                                                                                                             @</a:t>
            </a:r>
            <a:r>
              <a:rPr lang="en-US" dirty="0" err="1" smtClean="0"/>
              <a:t>tamanna</a:t>
            </a:r>
            <a:endParaRPr lang="en-US"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Doc 2017-11-07 (1)_2.jpg"/>
          <p:cNvPicPr>
            <a:picLocks noChangeAspect="1"/>
          </p:cNvPicPr>
          <p:nvPr/>
        </p:nvPicPr>
        <p:blipFill>
          <a:blip r:embed="rId2"/>
          <a:stretch>
            <a:fillRect/>
          </a:stretch>
        </p:blipFill>
        <p:spPr>
          <a:xfrm>
            <a:off x="261257" y="222069"/>
            <a:ext cx="11560629" cy="6113418"/>
          </a:xfrm>
          <a:prstGeom prst="rect">
            <a:avLst/>
          </a:prstGeom>
        </p:spPr>
      </p:pic>
      <p:sp>
        <p:nvSpPr>
          <p:cNvPr id="3" name="Date Placeholder 2"/>
          <p:cNvSpPr>
            <a:spLocks noGrp="1"/>
          </p:cNvSpPr>
          <p:nvPr>
            <p:ph type="dt" sz="half" idx="10"/>
          </p:nvPr>
        </p:nvSpPr>
        <p:spPr/>
        <p:txBody>
          <a:bodyPr/>
          <a:lstStyle/>
          <a:p>
            <a:fld id="{8FBDE5FB-6166-4FF7-B766-52B6DC95DA2E}" type="datetime1">
              <a:rPr lang="en-US" smtClean="0"/>
              <a:pPr/>
              <a:t>4/6/2020</a:t>
            </a:fld>
            <a:endParaRPr lang="en-US" dirty="0"/>
          </a:p>
        </p:txBody>
      </p:sp>
      <p:sp>
        <p:nvSpPr>
          <p:cNvPr id="4" name="Footer Placeholder 3"/>
          <p:cNvSpPr>
            <a:spLocks noGrp="1"/>
          </p:cNvSpPr>
          <p:nvPr>
            <p:ph type="ftr" sz="quarter" idx="11"/>
          </p:nvPr>
        </p:nvSpPr>
        <p:spPr/>
        <p:txBody>
          <a:bodyPr/>
          <a:lstStyle/>
          <a:p>
            <a:r>
              <a:rPr lang="en-US" dirty="0" smtClean="0"/>
              <a:t>                                                                                                             @</a:t>
            </a:r>
            <a:r>
              <a:rPr lang="en-US" dirty="0" err="1" smtClean="0"/>
              <a:t>tamanna</a:t>
            </a: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Doc 2017-11-07 (1)_3.jpg"/>
          <p:cNvPicPr>
            <a:picLocks noChangeAspect="1"/>
          </p:cNvPicPr>
          <p:nvPr/>
        </p:nvPicPr>
        <p:blipFill>
          <a:blip r:embed="rId2"/>
          <a:stretch>
            <a:fillRect/>
          </a:stretch>
        </p:blipFill>
        <p:spPr>
          <a:xfrm>
            <a:off x="444138" y="535577"/>
            <a:ext cx="11443062" cy="5799909"/>
          </a:xfrm>
          <a:prstGeom prst="rect">
            <a:avLst/>
          </a:prstGeom>
        </p:spPr>
      </p:pic>
      <p:sp>
        <p:nvSpPr>
          <p:cNvPr id="3" name="TextBox 2"/>
          <p:cNvSpPr txBox="1"/>
          <p:nvPr/>
        </p:nvSpPr>
        <p:spPr>
          <a:xfrm>
            <a:off x="2704011" y="0"/>
            <a:ext cx="5904412" cy="584775"/>
          </a:xfrm>
          <a:prstGeom prst="rect">
            <a:avLst/>
          </a:prstGeom>
          <a:noFill/>
        </p:spPr>
        <p:txBody>
          <a:bodyPr wrap="square" rtlCol="0">
            <a:spAutoFit/>
          </a:bodyPr>
          <a:lstStyle/>
          <a:p>
            <a:r>
              <a:rPr lang="en-US" sz="3200" dirty="0" smtClean="0">
                <a:latin typeface="Algerian" pitchFamily="82" charset="0"/>
              </a:rPr>
              <a:t>            </a:t>
            </a:r>
            <a:r>
              <a:rPr lang="en-US" sz="3200" dirty="0" smtClean="0">
                <a:solidFill>
                  <a:srgbClr val="FF0000"/>
                </a:solidFill>
                <a:latin typeface="Algerian" pitchFamily="82" charset="0"/>
              </a:rPr>
              <a:t>OBSERVATION Table</a:t>
            </a:r>
            <a:endParaRPr lang="en-US" sz="3200" dirty="0">
              <a:solidFill>
                <a:srgbClr val="FF0000"/>
              </a:solidFill>
              <a:latin typeface="Algerian" pitchFamily="82" charset="0"/>
            </a:endParaRPr>
          </a:p>
        </p:txBody>
      </p:sp>
      <p:sp>
        <p:nvSpPr>
          <p:cNvPr id="4" name="Date Placeholder 3"/>
          <p:cNvSpPr>
            <a:spLocks noGrp="1"/>
          </p:cNvSpPr>
          <p:nvPr>
            <p:ph type="dt" sz="half" idx="10"/>
          </p:nvPr>
        </p:nvSpPr>
        <p:spPr/>
        <p:txBody>
          <a:bodyPr/>
          <a:lstStyle/>
          <a:p>
            <a:fld id="{630F042C-82F7-4A89-9DDB-F425B5AFD6D7}" type="datetime1">
              <a:rPr lang="en-US" smtClean="0"/>
              <a:pPr/>
              <a:t>4/6/2020</a:t>
            </a:fld>
            <a:endParaRPr lang="en-US" dirty="0"/>
          </a:p>
        </p:txBody>
      </p:sp>
      <p:sp>
        <p:nvSpPr>
          <p:cNvPr id="5" name="Footer Placeholder 4"/>
          <p:cNvSpPr>
            <a:spLocks noGrp="1"/>
          </p:cNvSpPr>
          <p:nvPr>
            <p:ph type="ftr" sz="quarter" idx="11"/>
          </p:nvPr>
        </p:nvSpPr>
        <p:spPr/>
        <p:txBody>
          <a:bodyPr/>
          <a:lstStyle/>
          <a:p>
            <a:r>
              <a:rPr lang="en-US" dirty="0" smtClean="0"/>
              <a:t>                                                                                                             @</a:t>
            </a:r>
            <a:r>
              <a:rPr lang="en-US" dirty="0" err="1" smtClean="0"/>
              <a:t>tamanna</a:t>
            </a: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069" y="195943"/>
            <a:ext cx="11482251" cy="2800767"/>
          </a:xfrm>
          <a:prstGeom prst="rect">
            <a:avLst/>
          </a:prstGeom>
          <a:noFill/>
        </p:spPr>
        <p:txBody>
          <a:bodyPr wrap="square" rtlCol="0">
            <a:spAutoFit/>
          </a:bodyPr>
          <a:lstStyle/>
          <a:p>
            <a:pPr>
              <a:buFont typeface="Wingdings" pitchFamily="2" charset="2"/>
              <a:buChar char="§"/>
            </a:pPr>
            <a:r>
              <a:rPr lang="en-US" sz="3200" u="sng" dirty="0" smtClean="0">
                <a:solidFill>
                  <a:srgbClr val="FF0000"/>
                </a:solidFill>
                <a:latin typeface="Agency FB" pitchFamily="34" charset="0"/>
              </a:rPr>
              <a:t>Calculations</a:t>
            </a:r>
            <a:r>
              <a:rPr lang="en-US" sz="3200" dirty="0" smtClean="0">
                <a:solidFill>
                  <a:srgbClr val="FF0000"/>
                </a:solidFill>
                <a:latin typeface="Agency FB" pitchFamily="34" charset="0"/>
              </a:rPr>
              <a:t>:-</a:t>
            </a:r>
          </a:p>
          <a:p>
            <a:r>
              <a:rPr lang="en-US" sz="3200" dirty="0" smtClean="0">
                <a:latin typeface="Agency FB" pitchFamily="34" charset="0"/>
              </a:rPr>
              <a:t>		</a:t>
            </a:r>
            <a:r>
              <a:rPr lang="en-US" sz="2400" dirty="0" smtClean="0">
                <a:latin typeface="Agency FB" pitchFamily="34" charset="0"/>
              </a:rPr>
              <a:t>1. Area of window determined by using sextant, A= l x b =……cm^2</a:t>
            </a:r>
          </a:p>
          <a:p>
            <a:r>
              <a:rPr lang="en-US" sz="2400" dirty="0" smtClean="0">
                <a:latin typeface="Agency FB" pitchFamily="34" charset="0"/>
              </a:rPr>
              <a:t>               2. Area of window determined directly     A’= l’ x b’ = ……..cm^2</a:t>
            </a:r>
          </a:p>
          <a:p>
            <a:pPr>
              <a:buFont typeface="Wingdings" pitchFamily="2" charset="2"/>
              <a:buChar char="§"/>
            </a:pPr>
            <a:r>
              <a:rPr lang="en-US" sz="3200" u="sng" dirty="0" smtClean="0">
                <a:solidFill>
                  <a:srgbClr val="FF0000"/>
                </a:solidFill>
                <a:latin typeface="Agency FB" pitchFamily="34" charset="0"/>
              </a:rPr>
              <a:t> Percentage Error:-</a:t>
            </a:r>
          </a:p>
          <a:p>
            <a:r>
              <a:rPr lang="en-US" sz="3200" dirty="0" smtClean="0">
                <a:latin typeface="Agency FB" pitchFamily="34" charset="0"/>
              </a:rPr>
              <a:t>		</a:t>
            </a:r>
          </a:p>
          <a:p>
            <a:endParaRPr lang="en-US" sz="2400" dirty="0" smtClean="0">
              <a:latin typeface="Agency FB" pitchFamily="34" charset="0"/>
            </a:endParaRPr>
          </a:p>
        </p:txBody>
      </p:sp>
      <p:graphicFrame>
        <p:nvGraphicFramePr>
          <p:cNvPr id="4" name="Object 3"/>
          <p:cNvGraphicFramePr>
            <a:graphicFrameLocks noChangeAspect="1"/>
          </p:cNvGraphicFramePr>
          <p:nvPr/>
        </p:nvGraphicFramePr>
        <p:xfrm>
          <a:off x="2493192" y="2443435"/>
          <a:ext cx="2806700" cy="1076325"/>
        </p:xfrm>
        <a:graphic>
          <a:graphicData uri="http://schemas.openxmlformats.org/presentationml/2006/ole">
            <p:oleObj spid="_x0000_s1026" name="Equation" r:id="rId3" imgW="723600" imgH="393480" progId="Equation.3">
              <p:embed/>
            </p:oleObj>
          </a:graphicData>
        </a:graphic>
      </p:graphicFrame>
      <p:sp>
        <p:nvSpPr>
          <p:cNvPr id="5" name="TextBox 4"/>
          <p:cNvSpPr txBox="1"/>
          <p:nvPr/>
        </p:nvSpPr>
        <p:spPr>
          <a:xfrm>
            <a:off x="431075" y="3291841"/>
            <a:ext cx="11430000" cy="3539430"/>
          </a:xfrm>
          <a:prstGeom prst="rect">
            <a:avLst/>
          </a:prstGeom>
          <a:noFill/>
        </p:spPr>
        <p:txBody>
          <a:bodyPr wrap="square" rtlCol="0">
            <a:spAutoFit/>
          </a:bodyPr>
          <a:lstStyle/>
          <a:p>
            <a:pPr>
              <a:buFont typeface="Wingdings" pitchFamily="2" charset="2"/>
              <a:buChar char="§"/>
            </a:pPr>
            <a:r>
              <a:rPr lang="en-US" sz="3200" u="sng" dirty="0" smtClean="0">
                <a:solidFill>
                  <a:srgbClr val="FF0000"/>
                </a:solidFill>
                <a:latin typeface="Agency FB" pitchFamily="34" charset="0"/>
              </a:rPr>
              <a:t>Precautions</a:t>
            </a:r>
            <a:r>
              <a:rPr lang="en-US" sz="3200" dirty="0" smtClean="0">
                <a:solidFill>
                  <a:srgbClr val="FF0000"/>
                </a:solidFill>
                <a:latin typeface="Agency FB" pitchFamily="34" charset="0"/>
              </a:rPr>
              <a:t>:-</a:t>
            </a:r>
          </a:p>
          <a:p>
            <a:pPr marL="457200" indent="-457200">
              <a:buAutoNum type="arabicPeriod"/>
            </a:pPr>
            <a:r>
              <a:rPr lang="en-US" sz="2400" dirty="0" smtClean="0">
                <a:latin typeface="Agency FB" pitchFamily="34" charset="0"/>
              </a:rPr>
              <a:t>The plane of the mirror and that of the horizon mirror should be  perpendicular to the plane of circular scale of sextant.</a:t>
            </a:r>
            <a:endParaRPr lang="en-US" sz="3200" dirty="0" smtClean="0">
              <a:latin typeface="Agency FB" pitchFamily="34" charset="0"/>
            </a:endParaRPr>
          </a:p>
          <a:p>
            <a:pPr marL="457200" indent="-457200">
              <a:buAutoNum type="arabicPeriod"/>
            </a:pPr>
            <a:r>
              <a:rPr lang="en-US" sz="2400" dirty="0" smtClean="0">
                <a:latin typeface="Agency FB" pitchFamily="34" charset="0"/>
              </a:rPr>
              <a:t>The Axis of the telescope of sextant should be parallel to the plane of circular scale.</a:t>
            </a:r>
          </a:p>
          <a:p>
            <a:pPr marL="457200" indent="-457200">
              <a:buAutoNum type="arabicPeriod"/>
            </a:pPr>
            <a:r>
              <a:rPr lang="en-US" sz="2400" dirty="0" smtClean="0">
                <a:latin typeface="Agency FB" pitchFamily="34" charset="0"/>
              </a:rPr>
              <a:t>When the sextant is used for measuring ‘B’ of the window, the plane of circular scale should be vertical</a:t>
            </a:r>
          </a:p>
          <a:p>
            <a:pPr marL="457200" indent="-457200">
              <a:buFontTx/>
              <a:buAutoNum type="arabicPeriod"/>
            </a:pPr>
            <a:r>
              <a:rPr lang="en-US" sz="2400" dirty="0" smtClean="0">
                <a:latin typeface="Agency FB" pitchFamily="34" charset="0"/>
              </a:rPr>
              <a:t>When the sextant is used for measuring ‘L’ of the window, the plane of circular scale should be horizontal.</a:t>
            </a:r>
          </a:p>
          <a:p>
            <a:pPr marL="457200" indent="-457200">
              <a:buFontTx/>
              <a:buAutoNum type="arabicPeriod"/>
            </a:pPr>
            <a:r>
              <a:rPr lang="en-US" sz="2400" dirty="0" smtClean="0">
                <a:latin typeface="Agency FB" pitchFamily="34" charset="0"/>
              </a:rPr>
              <a:t>Reading of the circular scale of the sextant should be noted when the direct and reflected images coincide with each other.</a:t>
            </a:r>
          </a:p>
          <a:p>
            <a:pPr marL="457200" indent="-457200">
              <a:buAutoNum type="arabicPeriod"/>
            </a:pPr>
            <a:endParaRPr lang="en-US" sz="2400" dirty="0" smtClean="0">
              <a:latin typeface="Agency FB" pitchFamily="34" charset="0"/>
            </a:endParaRPr>
          </a:p>
        </p:txBody>
      </p:sp>
      <p:sp>
        <p:nvSpPr>
          <p:cNvPr id="6" name="Date Placeholder 5"/>
          <p:cNvSpPr>
            <a:spLocks noGrp="1"/>
          </p:cNvSpPr>
          <p:nvPr>
            <p:ph type="dt" sz="half" idx="10"/>
          </p:nvPr>
        </p:nvSpPr>
        <p:spPr/>
        <p:txBody>
          <a:bodyPr/>
          <a:lstStyle/>
          <a:p>
            <a:fld id="{3EE9EA6A-58D2-49D8-9E6F-AF2F0530B1DB}" type="datetime1">
              <a:rPr lang="en-US" smtClean="0"/>
              <a:pPr/>
              <a:t>4/6/2020</a:t>
            </a:fld>
            <a:endParaRPr lang="en-US" dirty="0"/>
          </a:p>
        </p:txBody>
      </p:sp>
      <p:sp>
        <p:nvSpPr>
          <p:cNvPr id="7" name="Footer Placeholder 6"/>
          <p:cNvSpPr>
            <a:spLocks noGrp="1"/>
          </p:cNvSpPr>
          <p:nvPr>
            <p:ph type="ftr" sz="quarter" idx="11"/>
          </p:nvPr>
        </p:nvSpPr>
        <p:spPr/>
        <p:txBody>
          <a:bodyPr/>
          <a:lstStyle/>
          <a:p>
            <a:r>
              <a:rPr lang="en-US" dirty="0" smtClean="0"/>
              <a:t>                                                                                                              @</a:t>
            </a:r>
            <a:r>
              <a:rPr lang="en-US" dirty="0" err="1" smtClean="0"/>
              <a:t>tamanna</a:t>
            </a:r>
            <a:endParaRPr lang="en-US"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TF10001027</Template>
  <TotalTime>305</TotalTime>
  <Words>437</Words>
  <Application>Microsoft Office PowerPoint</Application>
  <PresentationFormat>Custom</PresentationFormat>
  <Paragraphs>71</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Feathered</vt:lpstr>
      <vt:lpstr>Equation</vt:lpstr>
      <vt:lpstr>To measure the area of a given rectangular window using a sextant</vt:lpstr>
      <vt:lpstr>  CONTENTS</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ATUL KUMAR AHUJA</cp:lastModifiedBy>
  <cp:revision>42</cp:revision>
  <dcterms:created xsi:type="dcterms:W3CDTF">2015-09-18T21:25:58Z</dcterms:created>
  <dcterms:modified xsi:type="dcterms:W3CDTF">2020-04-06T15:17:59Z</dcterms:modified>
</cp:coreProperties>
</file>