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sldIdLst>
    <p:sldId id="256" r:id="rId2"/>
    <p:sldId id="257" r:id="rId3"/>
    <p:sldId id="258" r:id="rId4"/>
    <p:sldId id="259" r:id="rId5"/>
    <p:sldId id="260" r:id="rId6"/>
    <p:sldId id="262" r:id="rId7"/>
    <p:sldId id="263" r:id="rId8"/>
    <p:sldId id="261" r:id="rId9"/>
    <p:sldId id="264" r:id="rId10"/>
    <p:sldId id="266" r:id="rId11"/>
    <p:sldId id="265" r:id="rId12"/>
    <p:sldId id="267" r:id="rId13"/>
    <p:sldId id="268" r:id="rId14"/>
    <p:sldId id="269" r:id="rId15"/>
    <p:sldId id="270" r:id="rId16"/>
    <p:sldId id="271" r:id="rId17"/>
    <p:sldId id="272" r:id="rId18"/>
    <p:sldId id="280" r:id="rId19"/>
    <p:sldId id="281" r:id="rId20"/>
    <p:sldId id="282" r:id="rId21"/>
    <p:sldId id="284" r:id="rId22"/>
    <p:sldId id="285" r:id="rId23"/>
    <p:sldId id="286" r:id="rId24"/>
    <p:sldId id="289" r:id="rId25"/>
    <p:sldId id="290" r:id="rId26"/>
    <p:sldId id="291" r:id="rId27"/>
    <p:sldId id="292" r:id="rId28"/>
    <p:sldId id="293" r:id="rId29"/>
    <p:sldId id="295" r:id="rId30"/>
    <p:sldId id="296" r:id="rId31"/>
    <p:sldId id="297" r:id="rId32"/>
    <p:sldId id="298" r:id="rId33"/>
    <p:sldId id="300" r:id="rId34"/>
    <p:sldId id="301" r:id="rId35"/>
    <p:sldId id="302" r:id="rId36"/>
    <p:sldId id="303" r:id="rId37"/>
    <p:sldId id="304" r:id="rId38"/>
    <p:sldId id="305" r:id="rId39"/>
    <p:sldId id="306" r:id="rId40"/>
    <p:sldId id="307" r:id="rId41"/>
    <p:sldId id="308" r:id="rId42"/>
    <p:sldId id="309" r:id="rId43"/>
    <p:sldId id="311" r:id="rId44"/>
    <p:sldId id="317" r:id="rId45"/>
    <p:sldId id="310" r:id="rId46"/>
    <p:sldId id="316" r:id="rId47"/>
    <p:sldId id="318" r:id="rId48"/>
  </p:sldIdLst>
  <p:sldSz cx="9144000" cy="6858000" type="screen4x3"/>
  <p:notesSz cx="6858000" cy="9144000"/>
  <p:embeddedFontLst>
    <p:embeddedFont>
      <p:font typeface="Calibri" pitchFamily="34" charset="0"/>
      <p:regular r:id="rId49"/>
      <p:bold r:id="rId50"/>
      <p:italic r:id="rId51"/>
      <p:boldItalic r:id="rId52"/>
    </p:embeddedFont>
    <p:embeddedFont>
      <p:font typeface="Constantia" pitchFamily="18" charset="0"/>
      <p:regular r:id="rId53"/>
      <p:bold r:id="rId54"/>
      <p:italic r:id="rId55"/>
      <p:boldItalic r:id="rId56"/>
    </p:embeddedFont>
    <p:embeddedFont>
      <p:font typeface="Wingdings 2" pitchFamily="18" charset="2"/>
      <p:regular r:id="rId57"/>
    </p:embeddedFont>
    <p:embeddedFont>
      <p:font typeface="Algerian" pitchFamily="82" charset="0"/>
      <p:regular r:id="rId58"/>
    </p:embeddedFont>
    <p:embeddedFont>
      <p:font typeface="SymbolPS" pitchFamily="18" charset="2"/>
      <p:regular r:id="rId5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CC00CC"/>
    <a:srgbClr val="666633"/>
    <a:srgbClr val="FF33CC"/>
    <a:srgbClr val="0066FF"/>
    <a:srgbClr val="FF66CC"/>
    <a:srgbClr val="CCE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09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AC50433-795E-43B0-8873-05DF0237FCB2}" type="slidenum">
              <a:rPr lang="en-US"/>
              <a:pPr>
                <a:defRPr/>
              </a:pPr>
              <a:t>‹#›</a:t>
            </a:fld>
            <a:endParaRPr lang="en-US"/>
          </a:p>
        </p:txBody>
      </p:sp>
    </p:spTree>
    <p:extLst>
      <p:ext uri="{BB962C8B-B14F-4D97-AF65-F5344CB8AC3E}">
        <p14:creationId xmlns:p14="http://schemas.microsoft.com/office/powerpoint/2010/main" val="1545975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D83FD4-16CB-48CF-8FBF-D5C9BB2A4F3D}" type="slidenum">
              <a:rPr lang="en-US"/>
              <a:pPr>
                <a:defRPr/>
              </a:pPr>
              <a:t>‹#›</a:t>
            </a:fld>
            <a:endParaRPr lang="en-US"/>
          </a:p>
        </p:txBody>
      </p:sp>
    </p:spTree>
    <p:extLst>
      <p:ext uri="{BB962C8B-B14F-4D97-AF65-F5344CB8AC3E}">
        <p14:creationId xmlns:p14="http://schemas.microsoft.com/office/powerpoint/2010/main" val="154893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2A9EB6-73BE-473E-A10B-5C9D83E4BADC}" type="slidenum">
              <a:rPr lang="en-US"/>
              <a:pPr>
                <a:defRPr/>
              </a:pPr>
              <a:t>‹#›</a:t>
            </a:fld>
            <a:endParaRPr lang="en-US"/>
          </a:p>
        </p:txBody>
      </p:sp>
    </p:spTree>
    <p:extLst>
      <p:ext uri="{BB962C8B-B14F-4D97-AF65-F5344CB8AC3E}">
        <p14:creationId xmlns:p14="http://schemas.microsoft.com/office/powerpoint/2010/main" val="18770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0ECCF2B5-CCB5-49B8-BD8C-22FB29A98435}" type="slidenum">
              <a:rPr lang="en-US"/>
              <a:pPr>
                <a:defRPr/>
              </a:pPr>
              <a:t>‹#›</a:t>
            </a:fld>
            <a:endParaRPr lang="en-US"/>
          </a:p>
        </p:txBody>
      </p:sp>
    </p:spTree>
    <p:extLst>
      <p:ext uri="{BB962C8B-B14F-4D97-AF65-F5344CB8AC3E}">
        <p14:creationId xmlns:p14="http://schemas.microsoft.com/office/powerpoint/2010/main" val="328186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C2D1664-1019-423E-B0D6-26E433A19FA4}" type="slidenum">
              <a:rPr lang="en-US"/>
              <a:pPr>
                <a:defRPr/>
              </a:pPr>
              <a:t>‹#›</a:t>
            </a:fld>
            <a:endParaRPr lang="en-US"/>
          </a:p>
        </p:txBody>
      </p:sp>
    </p:spTree>
    <p:extLst>
      <p:ext uri="{BB962C8B-B14F-4D97-AF65-F5344CB8AC3E}">
        <p14:creationId xmlns:p14="http://schemas.microsoft.com/office/powerpoint/2010/main" val="346082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2EE92FD9-DA00-4FC1-B4C0-23B7673C53D5}" type="slidenum">
              <a:rPr lang="en-US"/>
              <a:pPr>
                <a:defRPr/>
              </a:pPr>
              <a:t>‹#›</a:t>
            </a:fld>
            <a:endParaRPr lang="en-US"/>
          </a:p>
        </p:txBody>
      </p:sp>
    </p:spTree>
    <p:extLst>
      <p:ext uri="{BB962C8B-B14F-4D97-AF65-F5344CB8AC3E}">
        <p14:creationId xmlns:p14="http://schemas.microsoft.com/office/powerpoint/2010/main" val="109153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C1CC337-5387-46C5-9885-4A545D81C53D}" type="slidenum">
              <a:rPr lang="en-US"/>
              <a:pPr>
                <a:defRPr/>
              </a:pPr>
              <a:t>‹#›</a:t>
            </a:fld>
            <a:endParaRPr lang="en-US"/>
          </a:p>
        </p:txBody>
      </p:sp>
    </p:spTree>
    <p:extLst>
      <p:ext uri="{BB962C8B-B14F-4D97-AF65-F5344CB8AC3E}">
        <p14:creationId xmlns:p14="http://schemas.microsoft.com/office/powerpoint/2010/main" val="233020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B29C869-F3F8-4B37-81B9-B71EAD08A148}" type="slidenum">
              <a:rPr lang="en-US"/>
              <a:pPr>
                <a:defRPr/>
              </a:pPr>
              <a:t>‹#›</a:t>
            </a:fld>
            <a:endParaRPr lang="en-US"/>
          </a:p>
        </p:txBody>
      </p:sp>
    </p:spTree>
    <p:extLst>
      <p:ext uri="{BB962C8B-B14F-4D97-AF65-F5344CB8AC3E}">
        <p14:creationId xmlns:p14="http://schemas.microsoft.com/office/powerpoint/2010/main" val="304917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E52B30-E368-425B-8523-BD15D369E951}" type="slidenum">
              <a:rPr lang="en-US"/>
              <a:pPr>
                <a:defRPr/>
              </a:pPr>
              <a:t>‹#›</a:t>
            </a:fld>
            <a:endParaRPr lang="en-US"/>
          </a:p>
        </p:txBody>
      </p:sp>
    </p:spTree>
    <p:extLst>
      <p:ext uri="{BB962C8B-B14F-4D97-AF65-F5344CB8AC3E}">
        <p14:creationId xmlns:p14="http://schemas.microsoft.com/office/powerpoint/2010/main" val="20978209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78F4C2-9057-4F7B-A4B5-94FCB6B9F6A4}" type="slidenum">
              <a:rPr lang="en-US"/>
              <a:pPr>
                <a:defRPr/>
              </a:pPr>
              <a:t>‹#›</a:t>
            </a:fld>
            <a:endParaRPr lang="en-US"/>
          </a:p>
        </p:txBody>
      </p:sp>
    </p:spTree>
    <p:extLst>
      <p:ext uri="{BB962C8B-B14F-4D97-AF65-F5344CB8AC3E}">
        <p14:creationId xmlns:p14="http://schemas.microsoft.com/office/powerpoint/2010/main" val="421615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9B7B559-39AB-404E-91B2-D9302946EBFA}" type="slidenum">
              <a:rPr lang="en-US"/>
              <a:pPr>
                <a:defRPr/>
              </a:pPr>
              <a:t>‹#›</a:t>
            </a:fld>
            <a:endParaRPr lang="en-US"/>
          </a:p>
        </p:txBody>
      </p:sp>
    </p:spTree>
    <p:extLst>
      <p:ext uri="{BB962C8B-B14F-4D97-AF65-F5344CB8AC3E}">
        <p14:creationId xmlns:p14="http://schemas.microsoft.com/office/powerpoint/2010/main" val="251335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8B7328F-CF64-46CC-8123-A28CFE4F89DB}" type="slidenum">
              <a:rPr lang="en-US"/>
              <a:pPr>
                <a:defRPr/>
              </a:pPr>
              <a:t>‹#›</a:t>
            </a:fld>
            <a:endParaRPr lang="en-US"/>
          </a:p>
        </p:txBody>
      </p:sp>
    </p:spTree>
    <p:extLst>
      <p:ext uri="{BB962C8B-B14F-4D97-AF65-F5344CB8AC3E}">
        <p14:creationId xmlns:p14="http://schemas.microsoft.com/office/powerpoint/2010/main" val="41574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8DA1D82-5F1A-45B4-BE36-5A20682B3BCB}" type="slidenum">
              <a:rPr lang="en-US"/>
              <a:pPr>
                <a:defRPr/>
              </a:pPr>
              <a:t>‹#›</a:t>
            </a:fld>
            <a:endParaRPr lang="en-US"/>
          </a:p>
        </p:txBody>
      </p:sp>
    </p:spTree>
    <p:extLst>
      <p:ext uri="{BB962C8B-B14F-4D97-AF65-F5344CB8AC3E}">
        <p14:creationId xmlns:p14="http://schemas.microsoft.com/office/powerpoint/2010/main" val="362800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C882388-41A0-43E3-91F2-67C29EE03224}" type="slidenum">
              <a:rPr lang="en-US"/>
              <a:pPr>
                <a:defRPr/>
              </a:pPr>
              <a:t>‹#›</a:t>
            </a:fld>
            <a:endParaRPr lang="en-US"/>
          </a:p>
        </p:txBody>
      </p:sp>
    </p:spTree>
    <p:extLst>
      <p:ext uri="{BB962C8B-B14F-4D97-AF65-F5344CB8AC3E}">
        <p14:creationId xmlns:p14="http://schemas.microsoft.com/office/powerpoint/2010/main" val="182733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8BF5766-C765-415D-B36D-3E77D3A61D24}" type="slidenum">
              <a:rPr lang="en-US"/>
              <a:pPr>
                <a:defRPr/>
              </a:pPr>
              <a:t>‹#›</a:t>
            </a:fld>
            <a:endParaRPr lang="en-US"/>
          </a:p>
        </p:txBody>
      </p:sp>
    </p:spTree>
    <p:extLst>
      <p:ext uri="{BB962C8B-B14F-4D97-AF65-F5344CB8AC3E}">
        <p14:creationId xmlns:p14="http://schemas.microsoft.com/office/powerpoint/2010/main" val="354683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020A072-303A-418B-965B-D7E935C9C1B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55" r:id="rId1"/>
    <p:sldLayoutId id="2147483743" r:id="rId2"/>
    <p:sldLayoutId id="2147483756" r:id="rId3"/>
    <p:sldLayoutId id="2147483744" r:id="rId4"/>
    <p:sldLayoutId id="2147483745" r:id="rId5"/>
    <p:sldLayoutId id="2147483746" r:id="rId6"/>
    <p:sldLayoutId id="2147483747" r:id="rId7"/>
    <p:sldLayoutId id="2147483748" r:id="rId8"/>
    <p:sldLayoutId id="2147483757" r:id="rId9"/>
    <p:sldLayoutId id="2147483749" r:id="rId10"/>
    <p:sldLayoutId id="2147483750" r:id="rId11"/>
    <p:sldLayoutId id="2147483751" r:id="rId12"/>
    <p:sldLayoutId id="2147483752" r:id="rId13"/>
    <p:sldLayoutId id="2147483753" r:id="rId14"/>
    <p:sldLayoutId id="2147483754" r:id="rId15"/>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50.wmf"/><Relationship Id="rId5" Type="http://schemas.openxmlformats.org/officeDocument/2006/relationships/oleObject" Target="../embeddings/oleObject7.bin"/><Relationship Id="rId4" Type="http://schemas.openxmlformats.org/officeDocument/2006/relationships/image" Target="../media/image4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3.emf"/><Relationship Id="rId5" Type="http://schemas.openxmlformats.org/officeDocument/2006/relationships/oleObject" Target="../embeddings/oleObject10.bin"/><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33400" y="304800"/>
            <a:ext cx="7772400" cy="1470025"/>
          </a:xfrm>
          <a:extLst/>
        </p:spPr>
        <p:txBody>
          <a:bodyPr/>
          <a:lstStyle/>
          <a:p>
            <a:pPr eaLnBrk="1" fontAlgn="auto" hangingPunct="1">
              <a:spcAft>
                <a:spcPts val="0"/>
              </a:spcAft>
              <a:defRPr/>
            </a:pPr>
            <a:r>
              <a:rPr lang="en-US" sz="8000" smtClean="0"/>
              <a:t>TRANSISTORS</a:t>
            </a:r>
          </a:p>
        </p:txBody>
      </p:sp>
      <p:sp>
        <p:nvSpPr>
          <p:cNvPr id="5123" name="Rectangle 3"/>
          <p:cNvSpPr>
            <a:spLocks noGrp="1" noChangeArrowheads="1"/>
          </p:cNvSpPr>
          <p:nvPr>
            <p:ph type="subTitle" idx="1"/>
          </p:nvPr>
        </p:nvSpPr>
        <p:spPr>
          <a:xfrm>
            <a:off x="228600" y="4267200"/>
            <a:ext cx="8382000" cy="2590800"/>
          </a:xfrm>
        </p:spPr>
        <p:txBody>
          <a:bodyPr/>
          <a:lstStyle/>
          <a:p>
            <a:pPr marR="0" eaLnBrk="1" hangingPunct="1"/>
            <a:r>
              <a:rPr lang="en-US" b="1" smtClean="0">
                <a:solidFill>
                  <a:schemeClr val="bg1"/>
                </a:solidFill>
                <a:latin typeface="Algerian" pitchFamily="82" charset="0"/>
              </a:rPr>
              <a:t>I B (PG) COLLEGE, PANIPAT</a:t>
            </a:r>
          </a:p>
          <a:p>
            <a:pPr marR="0" eaLnBrk="1" hangingPunct="1"/>
            <a:r>
              <a:rPr lang="en-US" b="1" smtClean="0">
                <a:solidFill>
                  <a:schemeClr val="bg1"/>
                </a:solidFill>
                <a:latin typeface="Algerian" pitchFamily="82" charset="0"/>
              </a:rPr>
              <a:t>DEPARTMENTS: PHYISCS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xtLst/>
        </p:spPr>
        <p:txBody>
          <a:bodyPr/>
          <a:lstStyle/>
          <a:p>
            <a:pPr eaLnBrk="1" fontAlgn="auto" hangingPunct="1">
              <a:spcAft>
                <a:spcPts val="0"/>
              </a:spcAft>
              <a:defRPr/>
            </a:pPr>
            <a:r>
              <a:rPr lang="en-US" smtClean="0"/>
              <a:t>Common Base NPN</a:t>
            </a: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05050"/>
            <a:ext cx="4038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extLst/>
        </p:spPr>
        <p:txBody>
          <a:bodyPr/>
          <a:lstStyle/>
          <a:p>
            <a:pPr eaLnBrk="1" fontAlgn="auto" hangingPunct="1">
              <a:spcAft>
                <a:spcPts val="0"/>
              </a:spcAft>
              <a:defRPr/>
            </a:pPr>
            <a:r>
              <a:rPr lang="en-US" smtClean="0"/>
              <a:t>Common Emitter NPN</a:t>
            </a: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73275"/>
            <a:ext cx="4038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extLst/>
        </p:spPr>
        <p:txBody>
          <a:bodyPr/>
          <a:lstStyle/>
          <a:p>
            <a:pPr eaLnBrk="1" fontAlgn="auto" hangingPunct="1">
              <a:spcAft>
                <a:spcPts val="0"/>
              </a:spcAft>
              <a:defRPr/>
            </a:pPr>
            <a:r>
              <a:rPr lang="en-US" smtClean="0"/>
              <a:t>Common Collector NPN</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20875"/>
            <a:ext cx="3657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1828800" y="5105400"/>
            <a:ext cx="563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How does I</a:t>
            </a:r>
            <a:r>
              <a:rPr lang="en-US" sz="2400" baseline="-25000">
                <a:latin typeface="Times New Roman" pitchFamily="18" charset="0"/>
              </a:rPr>
              <a:t>C</a:t>
            </a:r>
            <a:r>
              <a:rPr lang="en-US" sz="2400">
                <a:latin typeface="Times New Roman" pitchFamily="18" charset="0"/>
              </a:rPr>
              <a:t> vary with V</a:t>
            </a:r>
            <a:r>
              <a:rPr lang="en-US" sz="2400" baseline="-25000">
                <a:latin typeface="Times New Roman" pitchFamily="18" charset="0"/>
              </a:rPr>
              <a:t>CE</a:t>
            </a:r>
            <a:r>
              <a:rPr lang="en-US" sz="2400">
                <a:latin typeface="Times New Roman" pitchFamily="18" charset="0"/>
              </a:rPr>
              <a:t> for various I</a:t>
            </a:r>
            <a:r>
              <a:rPr lang="en-US" sz="2400" baseline="-25000">
                <a:latin typeface="Times New Roman" pitchFamily="18" charset="0"/>
              </a:rPr>
              <a:t>B</a:t>
            </a:r>
            <a:r>
              <a:rPr lang="en-US" sz="2400">
                <a:latin typeface="Times New Roman" pitchFamily="18" charset="0"/>
              </a:rPr>
              <a:t>?</a:t>
            </a:r>
          </a:p>
          <a:p>
            <a:pPr eaLnBrk="1" hangingPunct="1">
              <a:spcBef>
                <a:spcPct val="50000"/>
              </a:spcBef>
            </a:pPr>
            <a:r>
              <a:rPr lang="en-US" sz="2400">
                <a:latin typeface="Times New Roman" pitchFamily="18" charset="0"/>
              </a:rPr>
              <a:t>Note that both dc sources are variable</a:t>
            </a:r>
          </a:p>
          <a:p>
            <a:pPr eaLnBrk="1" hangingPunct="1">
              <a:spcBef>
                <a:spcPct val="50000"/>
              </a:spcBef>
            </a:pPr>
            <a:r>
              <a:rPr lang="en-US" sz="2400">
                <a:latin typeface="Times New Roman" pitchFamily="18" charset="0"/>
              </a:rPr>
              <a:t>Set V</a:t>
            </a:r>
            <a:r>
              <a:rPr lang="en-US" sz="2400" baseline="-25000">
                <a:latin typeface="Times New Roman" pitchFamily="18" charset="0"/>
              </a:rPr>
              <a:t>BB </a:t>
            </a:r>
            <a:r>
              <a:rPr lang="en-US" sz="2400">
                <a:latin typeface="Times New Roman" pitchFamily="18" charset="0"/>
              </a:rPr>
              <a:t>to establish a certain I</a:t>
            </a:r>
            <a:r>
              <a:rPr lang="en-US" sz="2400" baseline="-25000">
                <a:latin typeface="Times New Roman" pitchFamily="18" charset="0"/>
              </a:rPr>
              <a:t>B</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143000"/>
          </a:xfrm>
        </p:spPr>
        <p:txBody>
          <a:bodyPr/>
          <a:lstStyle/>
          <a:p>
            <a:pPr eaLnBrk="1" hangingPunct="1"/>
            <a:r>
              <a:rPr lang="en-US" smtClean="0"/>
              <a:t>Collector Characteristic Curve </a:t>
            </a:r>
          </a:p>
        </p:txBody>
      </p:sp>
      <p:sp>
        <p:nvSpPr>
          <p:cNvPr id="137219" name="Rectangle 3"/>
          <p:cNvSpPr>
            <a:spLocks noGrp="1" noChangeArrowheads="1"/>
          </p:cNvSpPr>
          <p:nvPr>
            <p:ph idx="1"/>
          </p:nvPr>
        </p:nvSpPr>
        <p:spPr>
          <a:xfrm>
            <a:off x="4038600" y="1447800"/>
            <a:ext cx="4800600" cy="5181600"/>
          </a:xfrm>
        </p:spPr>
        <p:txBody>
          <a:bodyPr/>
          <a:lstStyle/>
          <a:p>
            <a:pPr eaLnBrk="1" hangingPunct="1"/>
            <a:r>
              <a:rPr lang="en-US" sz="2400" smtClean="0">
                <a:latin typeface="Times New Roman" pitchFamily="18" charset="0"/>
              </a:rPr>
              <a:t>If V</a:t>
            </a:r>
            <a:r>
              <a:rPr lang="en-US" sz="2400" baseline="-25000" smtClean="0">
                <a:latin typeface="Times New Roman" pitchFamily="18" charset="0"/>
              </a:rPr>
              <a:t>CC</a:t>
            </a:r>
            <a:r>
              <a:rPr lang="en-US" sz="2400" smtClean="0">
                <a:latin typeface="Times New Roman" pitchFamily="18" charset="0"/>
              </a:rPr>
              <a:t> = 0, then I</a:t>
            </a:r>
            <a:r>
              <a:rPr lang="en-US" sz="2400" baseline="-25000" smtClean="0">
                <a:latin typeface="Times New Roman" pitchFamily="18" charset="0"/>
              </a:rPr>
              <a:t>C</a:t>
            </a:r>
            <a:r>
              <a:rPr lang="en-US" sz="2400" smtClean="0">
                <a:latin typeface="Times New Roman" pitchFamily="18" charset="0"/>
              </a:rPr>
              <a:t> = 0 and V</a:t>
            </a:r>
            <a:r>
              <a:rPr lang="en-US" sz="2400" baseline="-25000" smtClean="0">
                <a:latin typeface="Times New Roman" pitchFamily="18" charset="0"/>
              </a:rPr>
              <a:t>CE</a:t>
            </a:r>
            <a:r>
              <a:rPr lang="en-US" sz="2400" smtClean="0">
                <a:latin typeface="Times New Roman" pitchFamily="18" charset="0"/>
              </a:rPr>
              <a:t> = 0</a:t>
            </a:r>
          </a:p>
          <a:p>
            <a:pPr eaLnBrk="1" hangingPunct="1"/>
            <a:r>
              <a:rPr lang="en-US" sz="2400" smtClean="0">
                <a:latin typeface="Times New Roman" pitchFamily="18" charset="0"/>
              </a:rPr>
              <a:t>As V</a:t>
            </a:r>
            <a:r>
              <a:rPr lang="en-US" sz="2400" baseline="-25000" smtClean="0">
                <a:latin typeface="Times New Roman" pitchFamily="18" charset="0"/>
              </a:rPr>
              <a:t>CC</a:t>
            </a:r>
            <a:r>
              <a:rPr lang="en-US" sz="2400" smtClean="0">
                <a:latin typeface="Times New Roman" pitchFamily="18" charset="0"/>
              </a:rPr>
              <a:t> </a:t>
            </a:r>
            <a:r>
              <a:rPr lang="en-US" sz="2400" smtClean="0">
                <a:latin typeface="Times New Roman" pitchFamily="18" charset="0"/>
                <a:cs typeface="Arial" charset="0"/>
              </a:rPr>
              <a:t>↑ both </a:t>
            </a:r>
            <a:r>
              <a:rPr lang="en-US" sz="2400" smtClean="0">
                <a:latin typeface="Times New Roman" pitchFamily="18" charset="0"/>
              </a:rPr>
              <a:t>V</a:t>
            </a:r>
            <a:r>
              <a:rPr lang="en-US" sz="2400" baseline="-25000" smtClean="0">
                <a:latin typeface="Times New Roman" pitchFamily="18" charset="0"/>
              </a:rPr>
              <a:t>CE</a:t>
            </a:r>
            <a:r>
              <a:rPr lang="en-US" sz="2400" smtClean="0">
                <a:latin typeface="Times New Roman" pitchFamily="18" charset="0"/>
              </a:rPr>
              <a:t> and I</a:t>
            </a:r>
            <a:r>
              <a:rPr lang="en-US" sz="2400" baseline="-25000" smtClean="0">
                <a:latin typeface="Times New Roman" pitchFamily="18" charset="0"/>
              </a:rPr>
              <a:t>C</a:t>
            </a:r>
            <a:r>
              <a:rPr lang="en-US" sz="2400" smtClean="0">
                <a:latin typeface="Times New Roman" pitchFamily="18" charset="0"/>
              </a:rPr>
              <a:t> </a:t>
            </a:r>
            <a:r>
              <a:rPr lang="en-US" sz="2400" smtClean="0">
                <a:latin typeface="Times New Roman" pitchFamily="18" charset="0"/>
                <a:cs typeface="Arial" charset="0"/>
              </a:rPr>
              <a:t>↑</a:t>
            </a:r>
          </a:p>
          <a:p>
            <a:pPr eaLnBrk="1" hangingPunct="1"/>
            <a:r>
              <a:rPr lang="en-US" sz="2400" smtClean="0">
                <a:latin typeface="Times New Roman" pitchFamily="18" charset="0"/>
                <a:cs typeface="Arial" charset="0"/>
              </a:rPr>
              <a:t>When V</a:t>
            </a:r>
            <a:r>
              <a:rPr lang="en-US" sz="2400" baseline="-25000" smtClean="0">
                <a:latin typeface="Times New Roman" pitchFamily="18" charset="0"/>
                <a:cs typeface="Arial" charset="0"/>
              </a:rPr>
              <a:t>CE</a:t>
            </a:r>
            <a:r>
              <a:rPr lang="en-US" sz="2400" smtClean="0">
                <a:latin typeface="Times New Roman" pitchFamily="18" charset="0"/>
                <a:cs typeface="Arial" charset="0"/>
              </a:rPr>
              <a:t> </a:t>
            </a:r>
            <a:r>
              <a:rPr lang="en-US" sz="2400" smtClean="0">
                <a:latin typeface="Times New Roman" pitchFamily="18" charset="0"/>
                <a:cs typeface="Arial" charset="0"/>
                <a:sym typeface="SymbolPS" pitchFamily="18" charset="2"/>
              </a:rPr>
              <a:t> 0.7 V, base-collector becomes reverse-biased and I</a:t>
            </a:r>
            <a:r>
              <a:rPr lang="en-US" sz="2400" baseline="-25000" smtClean="0">
                <a:latin typeface="Times New Roman" pitchFamily="18" charset="0"/>
                <a:cs typeface="Arial" charset="0"/>
                <a:sym typeface="SymbolPS" pitchFamily="18" charset="2"/>
              </a:rPr>
              <a:t>C</a:t>
            </a:r>
            <a:r>
              <a:rPr lang="en-US" sz="2400" smtClean="0">
                <a:latin typeface="Times New Roman" pitchFamily="18" charset="0"/>
                <a:cs typeface="Arial" charset="0"/>
                <a:sym typeface="SymbolPS" pitchFamily="18" charset="2"/>
              </a:rPr>
              <a:t> reaches full value (I</a:t>
            </a:r>
            <a:r>
              <a:rPr lang="en-US" sz="2400" baseline="-25000" smtClean="0">
                <a:latin typeface="Times New Roman" pitchFamily="18" charset="0"/>
                <a:cs typeface="Arial" charset="0"/>
                <a:sym typeface="SymbolPS" pitchFamily="18" charset="2"/>
              </a:rPr>
              <a:t>C</a:t>
            </a:r>
            <a:r>
              <a:rPr lang="en-US" sz="2400" smtClean="0">
                <a:latin typeface="Times New Roman" pitchFamily="18" charset="0"/>
                <a:cs typeface="Arial" charset="0"/>
                <a:sym typeface="SymbolPS" pitchFamily="18" charset="2"/>
              </a:rPr>
              <a:t> = </a:t>
            </a:r>
            <a:r>
              <a:rPr lang="en-US" sz="2400" smtClean="0">
                <a:latin typeface="Symbol" pitchFamily="18" charset="2"/>
                <a:cs typeface="Arial" charset="0"/>
                <a:sym typeface="SymbolPS" pitchFamily="18" charset="2"/>
              </a:rPr>
              <a:t>b</a:t>
            </a:r>
            <a:r>
              <a:rPr lang="en-US" sz="2400" smtClean="0">
                <a:latin typeface="Times New Roman" pitchFamily="18" charset="0"/>
                <a:cs typeface="Arial" charset="0"/>
                <a:sym typeface="SymbolPS" pitchFamily="18" charset="2"/>
              </a:rPr>
              <a:t>I</a:t>
            </a:r>
            <a:r>
              <a:rPr lang="en-US" sz="2400" baseline="-25000" smtClean="0">
                <a:latin typeface="Times New Roman" pitchFamily="18" charset="0"/>
                <a:cs typeface="Arial" charset="0"/>
                <a:sym typeface="SymbolPS" pitchFamily="18" charset="2"/>
              </a:rPr>
              <a:t>B</a:t>
            </a:r>
            <a:r>
              <a:rPr lang="en-US" sz="2400" smtClean="0">
                <a:latin typeface="Times New Roman" pitchFamily="18" charset="0"/>
                <a:cs typeface="Arial" charset="0"/>
                <a:sym typeface="SymbolPS" pitchFamily="18" charset="2"/>
              </a:rPr>
              <a:t>)</a:t>
            </a:r>
          </a:p>
          <a:p>
            <a:pPr eaLnBrk="1" hangingPunct="1"/>
            <a:r>
              <a:rPr lang="en-US" sz="2400" smtClean="0">
                <a:latin typeface="Times New Roman" pitchFamily="18" charset="0"/>
                <a:cs typeface="Arial" charset="0"/>
                <a:sym typeface="SymbolPS" pitchFamily="18" charset="2"/>
              </a:rPr>
              <a:t>I</a:t>
            </a:r>
            <a:r>
              <a:rPr lang="en-US" sz="2400" baseline="-25000" smtClean="0">
                <a:latin typeface="Times New Roman" pitchFamily="18" charset="0"/>
                <a:cs typeface="Arial" charset="0"/>
                <a:sym typeface="SymbolPS" pitchFamily="18" charset="2"/>
              </a:rPr>
              <a:t>C</a:t>
            </a:r>
            <a:r>
              <a:rPr lang="en-US" sz="2400" smtClean="0">
                <a:latin typeface="Times New Roman" pitchFamily="18" charset="0"/>
                <a:cs typeface="Arial" charset="0"/>
                <a:sym typeface="SymbolPS" pitchFamily="18" charset="2"/>
              </a:rPr>
              <a:t> ~ constant as V</a:t>
            </a:r>
            <a:r>
              <a:rPr lang="en-US" sz="2400" baseline="-25000" smtClean="0">
                <a:latin typeface="Times New Roman" pitchFamily="18" charset="0"/>
                <a:cs typeface="Arial" charset="0"/>
                <a:sym typeface="SymbolPS" pitchFamily="18" charset="2"/>
              </a:rPr>
              <a:t>CE</a:t>
            </a:r>
            <a:r>
              <a:rPr lang="en-US" sz="2400" smtClean="0">
                <a:latin typeface="Times New Roman" pitchFamily="18" charset="0"/>
                <a:cs typeface="Arial" charset="0"/>
                <a:sym typeface="SymbolPS" pitchFamily="18" charset="2"/>
              </a:rPr>
              <a:t> </a:t>
            </a:r>
            <a:r>
              <a:rPr lang="en-US" sz="2400" smtClean="0">
                <a:latin typeface="Times New Roman" pitchFamily="18" charset="0"/>
                <a:cs typeface="Arial" charset="0"/>
              </a:rPr>
              <a:t>↑.  There is a slight increase of I</a:t>
            </a:r>
            <a:r>
              <a:rPr lang="en-US" sz="2400" baseline="-25000" smtClean="0">
                <a:latin typeface="Times New Roman" pitchFamily="18" charset="0"/>
                <a:cs typeface="Arial" charset="0"/>
              </a:rPr>
              <a:t>C</a:t>
            </a:r>
            <a:r>
              <a:rPr lang="en-US" sz="2400" smtClean="0">
                <a:latin typeface="Times New Roman" pitchFamily="18" charset="0"/>
                <a:cs typeface="Arial" charset="0"/>
              </a:rPr>
              <a:t> due to the widening of the depletion zone (BC) giving fewer holes for recombinations with e</a:t>
            </a:r>
            <a:r>
              <a:rPr lang="en-US" sz="2400" smtClean="0">
                <a:latin typeface="Times New Roman" pitchFamily="18" charset="0"/>
              </a:rPr>
              <a:t>¯ in base.</a:t>
            </a:r>
          </a:p>
          <a:p>
            <a:pPr eaLnBrk="1" hangingPunct="1"/>
            <a:r>
              <a:rPr lang="en-US" sz="2400" smtClean="0">
                <a:latin typeface="Times New Roman" pitchFamily="18" charset="0"/>
              </a:rPr>
              <a:t>Since I</a:t>
            </a:r>
            <a:r>
              <a:rPr lang="en-US" sz="2400" baseline="-25000" smtClean="0">
                <a:latin typeface="Times New Roman" pitchFamily="18" charset="0"/>
              </a:rPr>
              <a:t>C</a:t>
            </a:r>
            <a:r>
              <a:rPr lang="en-US" sz="2400" smtClean="0">
                <a:latin typeface="Times New Roman" pitchFamily="18" charset="0"/>
              </a:rPr>
              <a:t> = </a:t>
            </a:r>
            <a:r>
              <a:rPr lang="en-US" sz="2400" smtClean="0">
                <a:latin typeface="Symbol" pitchFamily="18" charset="2"/>
              </a:rPr>
              <a:t>b</a:t>
            </a:r>
            <a:r>
              <a:rPr lang="en-US" sz="2400" smtClean="0">
                <a:latin typeface="Times New Roman" pitchFamily="18" charset="0"/>
              </a:rPr>
              <a:t>I</a:t>
            </a:r>
            <a:r>
              <a:rPr lang="en-US" sz="2400" baseline="-25000" smtClean="0">
                <a:latin typeface="Times New Roman" pitchFamily="18" charset="0"/>
              </a:rPr>
              <a:t>B</a:t>
            </a:r>
            <a:r>
              <a:rPr lang="en-US" sz="2400" smtClean="0">
                <a:latin typeface="Times New Roman" pitchFamily="18" charset="0"/>
              </a:rPr>
              <a:t>, different base currents produce different I</a:t>
            </a:r>
            <a:r>
              <a:rPr lang="en-US" sz="2400" baseline="-25000" smtClean="0">
                <a:latin typeface="Times New Roman" pitchFamily="18" charset="0"/>
              </a:rPr>
              <a:t>C</a:t>
            </a:r>
            <a:r>
              <a:rPr lang="en-US" sz="2400" smtClean="0">
                <a:latin typeface="Times New Roman" pitchFamily="18" charset="0"/>
              </a:rPr>
              <a:t> plateaus.</a:t>
            </a:r>
          </a:p>
        </p:txBody>
      </p:sp>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3657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p:cTn id="7" dur="500" fill="hold"/>
                                        <p:tgtEl>
                                          <p:spTgt spid="137220"/>
                                        </p:tgtEl>
                                        <p:attrNameLst>
                                          <p:attrName>ppt_w</p:attrName>
                                        </p:attrNameLst>
                                      </p:cBhvr>
                                      <p:tavLst>
                                        <p:tav tm="0">
                                          <p:val>
                                            <p:fltVal val="0"/>
                                          </p:val>
                                        </p:tav>
                                        <p:tav tm="100000">
                                          <p:val>
                                            <p:strVal val="#ppt_w"/>
                                          </p:val>
                                        </p:tav>
                                      </p:tavLst>
                                    </p:anim>
                                    <p:anim calcmode="lin" valueType="num">
                                      <p:cBhvr>
                                        <p:cTn id="8" dur="500" fill="hold"/>
                                        <p:tgtEl>
                                          <p:spTgt spid="137220"/>
                                        </p:tgtEl>
                                        <p:attrNameLst>
                                          <p:attrName>ppt_h</p:attrName>
                                        </p:attrNameLst>
                                      </p:cBhvr>
                                      <p:tavLst>
                                        <p:tav tm="0">
                                          <p:val>
                                            <p:fltVal val="0"/>
                                          </p:val>
                                        </p:tav>
                                        <p:tav tm="100000">
                                          <p:val>
                                            <p:strVal val="#ppt_h"/>
                                          </p:val>
                                        </p:tav>
                                      </p:tavLst>
                                    </p:anim>
                                    <p:animEffect transition="in" filter="fade">
                                      <p:cBhvr>
                                        <p:cTn id="9" dur="500"/>
                                        <p:tgtEl>
                                          <p:spTgt spid="137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7219">
                                            <p:txEl>
                                              <p:pRg st="0" end="0"/>
                                            </p:txEl>
                                          </p:spTgt>
                                        </p:tgtEl>
                                        <p:attrNameLst>
                                          <p:attrName>style.visibility</p:attrName>
                                        </p:attrNameLst>
                                      </p:cBhvr>
                                      <p:to>
                                        <p:strVal val="visible"/>
                                      </p:to>
                                    </p:set>
                                    <p:anim calcmode="lin" valueType="num">
                                      <p:cBhvr additive="base">
                                        <p:cTn id="14"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7219">
                                            <p:txEl>
                                              <p:pRg st="1" end="1"/>
                                            </p:txEl>
                                          </p:spTgt>
                                        </p:tgtEl>
                                        <p:attrNameLst>
                                          <p:attrName>style.visibility</p:attrName>
                                        </p:attrNameLst>
                                      </p:cBhvr>
                                      <p:to>
                                        <p:strVal val="visible"/>
                                      </p:to>
                                    </p:set>
                                    <p:anim calcmode="lin" valueType="num">
                                      <p:cBhvr additive="base">
                                        <p:cTn id="20"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7219">
                                            <p:txEl>
                                              <p:pRg st="2" end="2"/>
                                            </p:txEl>
                                          </p:spTgt>
                                        </p:tgtEl>
                                        <p:attrNameLst>
                                          <p:attrName>style.visibility</p:attrName>
                                        </p:attrNameLst>
                                      </p:cBhvr>
                                      <p:to>
                                        <p:strVal val="visible"/>
                                      </p:to>
                                    </p:set>
                                    <p:anim calcmode="lin" valueType="num">
                                      <p:cBhvr additive="base">
                                        <p:cTn id="26"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7219">
                                            <p:txEl>
                                              <p:pRg st="3" end="3"/>
                                            </p:txEl>
                                          </p:spTgt>
                                        </p:tgtEl>
                                        <p:attrNameLst>
                                          <p:attrName>style.visibility</p:attrName>
                                        </p:attrNameLst>
                                      </p:cBhvr>
                                      <p:to>
                                        <p:strVal val="visible"/>
                                      </p:to>
                                    </p:set>
                                    <p:anim calcmode="lin" valueType="num">
                                      <p:cBhvr additive="base">
                                        <p:cTn id="32"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7219">
                                            <p:txEl>
                                              <p:pRg st="4" end="4"/>
                                            </p:txEl>
                                          </p:spTgt>
                                        </p:tgtEl>
                                        <p:attrNameLst>
                                          <p:attrName>style.visibility</p:attrName>
                                        </p:attrNameLst>
                                      </p:cBhvr>
                                      <p:to>
                                        <p:strVal val="visible"/>
                                      </p:to>
                                    </p:set>
                                    <p:anim calcmode="lin" valueType="num">
                                      <p:cBhvr additive="base">
                                        <p:cTn id="38" dur="5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7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xtLst/>
        </p:spPr>
        <p:txBody>
          <a:bodyPr/>
          <a:lstStyle/>
          <a:p>
            <a:pPr eaLnBrk="1" fontAlgn="auto" hangingPunct="1">
              <a:spcAft>
                <a:spcPts val="0"/>
              </a:spcAft>
              <a:defRPr/>
            </a:pPr>
            <a:r>
              <a:rPr lang="en-US" smtClean="0"/>
              <a:t>NPN Characteristic Curves</a:t>
            </a:r>
          </a:p>
        </p:txBody>
      </p:sp>
      <p:pic>
        <p:nvPicPr>
          <p:cNvPr id="138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9342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8248"/>
                                        </p:tgtEl>
                                        <p:attrNameLst>
                                          <p:attrName>style.visibility</p:attrName>
                                        </p:attrNameLst>
                                      </p:cBhvr>
                                      <p:to>
                                        <p:strVal val="visible"/>
                                      </p:to>
                                    </p:set>
                                    <p:animEffect transition="in" filter="wipe(up)">
                                      <p:cBhvr>
                                        <p:cTn id="7" dur="5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305800" cy="1143000"/>
          </a:xfrm>
          <a:extLst/>
        </p:spPr>
        <p:txBody>
          <a:bodyPr/>
          <a:lstStyle/>
          <a:p>
            <a:pPr eaLnBrk="1" fontAlgn="auto" hangingPunct="1">
              <a:spcAft>
                <a:spcPts val="0"/>
              </a:spcAft>
              <a:defRPr/>
            </a:pPr>
            <a:r>
              <a:rPr lang="en-US" dirty="0" smtClean="0"/>
              <a:t>PNP Characteristic Curves</a:t>
            </a:r>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77975"/>
            <a:ext cx="64770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down)">
                                      <p:cBhvr>
                                        <p:cTn id="7"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305800" cy="1143000"/>
          </a:xfrm>
          <a:extLst/>
        </p:spPr>
        <p:txBody>
          <a:bodyPr/>
          <a:lstStyle/>
          <a:p>
            <a:pPr eaLnBrk="1" fontAlgn="auto" hangingPunct="1">
              <a:spcAft>
                <a:spcPts val="0"/>
              </a:spcAft>
              <a:defRPr/>
            </a:pPr>
            <a:r>
              <a:rPr lang="en-US" dirty="0" smtClean="0"/>
              <a:t>Load Line</a:t>
            </a:r>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096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5"/>
          <p:cNvSpPr txBox="1">
            <a:spLocks noChangeArrowheads="1"/>
          </p:cNvSpPr>
          <p:nvPr/>
        </p:nvSpPr>
        <p:spPr bwMode="auto">
          <a:xfrm>
            <a:off x="533400" y="55626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For a constant load, stepping I</a:t>
            </a:r>
            <a:r>
              <a:rPr lang="en-US" sz="2000" baseline="-25000">
                <a:latin typeface="Times New Roman" pitchFamily="18" charset="0"/>
              </a:rPr>
              <a:t>B</a:t>
            </a:r>
            <a:r>
              <a:rPr lang="en-US" sz="2000">
                <a:latin typeface="Times New Roman" pitchFamily="18" charset="0"/>
              </a:rPr>
              <a:t> gives different currents (I</a:t>
            </a:r>
            <a:r>
              <a:rPr lang="en-US" sz="2000" baseline="-25000">
                <a:latin typeface="Times New Roman" pitchFamily="18" charset="0"/>
              </a:rPr>
              <a:t>C</a:t>
            </a:r>
            <a:r>
              <a:rPr lang="en-US" sz="2000">
                <a:latin typeface="Times New Roman" pitchFamily="18" charset="0"/>
              </a:rPr>
              <a:t>) predicted by where the load line crosses the characteristic curve.  I</a:t>
            </a:r>
            <a:r>
              <a:rPr lang="en-US" sz="2000" baseline="-25000">
                <a:latin typeface="Times New Roman" pitchFamily="18" charset="0"/>
              </a:rPr>
              <a:t>C</a:t>
            </a:r>
            <a:r>
              <a:rPr lang="en-US" sz="2000">
                <a:latin typeface="Times New Roman" pitchFamily="18" charset="0"/>
              </a:rPr>
              <a:t> = </a:t>
            </a:r>
            <a:r>
              <a:rPr lang="en-US" sz="2000">
                <a:latin typeface="SymbolPS" pitchFamily="18" charset="2"/>
              </a:rPr>
              <a:t>b</a:t>
            </a:r>
            <a:r>
              <a:rPr lang="en-US" sz="2000">
                <a:latin typeface="Times New Roman" pitchFamily="18" charset="0"/>
              </a:rPr>
              <a:t>I</a:t>
            </a:r>
            <a:r>
              <a:rPr lang="en-US" sz="2000" baseline="-25000">
                <a:latin typeface="Times New Roman" pitchFamily="18" charset="0"/>
              </a:rPr>
              <a:t>B</a:t>
            </a:r>
            <a:r>
              <a:rPr lang="en-US" sz="2000">
                <a:latin typeface="Times New Roman" pitchFamily="18" charset="0"/>
              </a:rPr>
              <a:t>works so long as the load line intersects on the plateau region of the curve.</a:t>
            </a:r>
          </a:p>
        </p:txBody>
      </p:sp>
      <p:sp>
        <p:nvSpPr>
          <p:cNvPr id="142342" name="Text Box 6"/>
          <p:cNvSpPr txBox="1">
            <a:spLocks noChangeArrowheads="1"/>
          </p:cNvSpPr>
          <p:nvPr/>
        </p:nvSpPr>
        <p:spPr bwMode="auto">
          <a:xfrm>
            <a:off x="7467600" y="1600200"/>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Slope of the load line is 1/R</a:t>
            </a:r>
            <a:r>
              <a:rPr lang="en-US" sz="2000" baseline="-25000"/>
              <a:t>L</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diamond(in)">
                                      <p:cBhvr>
                                        <p:cTn id="7" dur="20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41"/>
                                        </p:tgtEl>
                                        <p:attrNameLst>
                                          <p:attrName>style.visibility</p:attrName>
                                        </p:attrNameLst>
                                      </p:cBhvr>
                                      <p:to>
                                        <p:strVal val="visible"/>
                                      </p:to>
                                    </p:set>
                                    <p:animEffect transition="in" filter="wipe(left)">
                                      <p:cBhvr>
                                        <p:cTn id="12" dur="500"/>
                                        <p:tgtEl>
                                          <p:spTgt spid="142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2342"/>
                                        </p:tgtEl>
                                        <p:attrNameLst>
                                          <p:attrName>style.visibility</p:attrName>
                                        </p:attrNameLst>
                                      </p:cBhvr>
                                      <p:to>
                                        <p:strVal val="visible"/>
                                      </p:to>
                                    </p:set>
                                    <p:anim calcmode="lin" valueType="num">
                                      <p:cBhvr additive="base">
                                        <p:cTn id="17" dur="500" fill="hold"/>
                                        <p:tgtEl>
                                          <p:spTgt spid="142342"/>
                                        </p:tgtEl>
                                        <p:attrNameLst>
                                          <p:attrName>ppt_x</p:attrName>
                                        </p:attrNameLst>
                                      </p:cBhvr>
                                      <p:tavLst>
                                        <p:tav tm="0">
                                          <p:val>
                                            <p:strVal val="1+#ppt_w/2"/>
                                          </p:val>
                                        </p:tav>
                                        <p:tav tm="100000">
                                          <p:val>
                                            <p:strVal val="#ppt_x"/>
                                          </p:val>
                                        </p:tav>
                                      </p:tavLst>
                                    </p:anim>
                                    <p:anim calcmode="lin" valueType="num">
                                      <p:cBhvr additive="base">
                                        <p:cTn id="18" dur="500" fill="hold"/>
                                        <p:tgtEl>
                                          <p:spTgt spid="142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P spid="1423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xtLst/>
        </p:spPr>
        <p:txBody>
          <a:bodyPr/>
          <a:lstStyle/>
          <a:p>
            <a:pPr eaLnBrk="1" fontAlgn="auto" hangingPunct="1">
              <a:spcAft>
                <a:spcPts val="0"/>
              </a:spcAft>
              <a:defRPr/>
            </a:pPr>
            <a:r>
              <a:rPr lang="en-US" smtClean="0"/>
              <a:t>Saturation and Cut-off</a:t>
            </a:r>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51025"/>
            <a:ext cx="6400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685800" y="54864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Note that the load line intersects the 75 mA curve below the plateau region.  This is saturation and I</a:t>
            </a:r>
            <a:r>
              <a:rPr lang="en-US" sz="2400" baseline="-25000">
                <a:latin typeface="Times New Roman" pitchFamily="18" charset="0"/>
              </a:rPr>
              <a:t>C</a:t>
            </a:r>
            <a:r>
              <a:rPr lang="en-US" sz="2400">
                <a:latin typeface="Times New Roman" pitchFamily="18" charset="0"/>
              </a:rPr>
              <a:t> = </a:t>
            </a:r>
            <a:r>
              <a:rPr lang="en-US" sz="2400">
                <a:latin typeface="Symbol" pitchFamily="18" charset="2"/>
              </a:rPr>
              <a:t>b</a:t>
            </a:r>
            <a:r>
              <a:rPr lang="en-US" sz="2400">
                <a:latin typeface="Times New Roman" pitchFamily="18" charset="0"/>
              </a:rPr>
              <a:t>I</a:t>
            </a:r>
            <a:r>
              <a:rPr lang="en-US" sz="2400" baseline="-25000">
                <a:latin typeface="Times New Roman" pitchFamily="18" charset="0"/>
              </a:rPr>
              <a:t>B</a:t>
            </a:r>
            <a:r>
              <a:rPr lang="en-US" sz="2400">
                <a:latin typeface="Times New Roman" pitchFamily="18" charset="0"/>
              </a:rPr>
              <a:t> doesn’t work in this region.</a:t>
            </a:r>
          </a:p>
        </p:txBody>
      </p:sp>
      <p:grpSp>
        <p:nvGrpSpPr>
          <p:cNvPr id="2" name="Group 8"/>
          <p:cNvGrpSpPr>
            <a:grpSpLocks/>
          </p:cNvGrpSpPr>
          <p:nvPr/>
        </p:nvGrpSpPr>
        <p:grpSpPr bwMode="auto">
          <a:xfrm>
            <a:off x="7239000" y="2590800"/>
            <a:ext cx="1600200" cy="1905000"/>
            <a:chOff x="4560" y="1632"/>
            <a:chExt cx="1008" cy="1200"/>
          </a:xfrm>
        </p:grpSpPr>
        <p:sp>
          <p:nvSpPr>
            <p:cNvPr id="21510" name="Text Box 6"/>
            <p:cNvSpPr txBox="1">
              <a:spLocks noChangeArrowheads="1"/>
            </p:cNvSpPr>
            <p:nvPr/>
          </p:nvSpPr>
          <p:spPr bwMode="auto">
            <a:xfrm>
              <a:off x="4752" y="163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Cut-off</a:t>
              </a:r>
            </a:p>
          </p:txBody>
        </p:sp>
        <p:sp>
          <p:nvSpPr>
            <p:cNvPr id="21511" name="Line 7"/>
            <p:cNvSpPr>
              <a:spLocks noChangeShapeType="1"/>
            </p:cNvSpPr>
            <p:nvPr/>
          </p:nvSpPr>
          <p:spPr bwMode="auto">
            <a:xfrm flipH="1">
              <a:off x="4560" y="1824"/>
              <a:ext cx="43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ox(in)">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wipe(left)">
                                      <p:cBhvr>
                                        <p:cTn id="12" dur="500"/>
                                        <p:tgtEl>
                                          <p:spTgt spid="144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305800" cy="1143000"/>
          </a:xfrm>
          <a:extLst/>
        </p:spPr>
        <p:txBody>
          <a:bodyPr/>
          <a:lstStyle/>
          <a:p>
            <a:pPr eaLnBrk="1" fontAlgn="auto" hangingPunct="1">
              <a:spcAft>
                <a:spcPts val="0"/>
              </a:spcAft>
              <a:defRPr/>
            </a:pPr>
            <a:r>
              <a:rPr lang="en-US" dirty="0" smtClean="0">
                <a:latin typeface="Times New Roman" pitchFamily="18" charset="0"/>
              </a:rPr>
              <a:t>Voltage Amplifiers</a:t>
            </a:r>
          </a:p>
        </p:txBody>
      </p:sp>
      <p:pic>
        <p:nvPicPr>
          <p:cNvPr id="159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39900"/>
            <a:ext cx="4495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 Box 5"/>
          <p:cNvSpPr txBox="1">
            <a:spLocks noChangeArrowheads="1"/>
          </p:cNvSpPr>
          <p:nvPr/>
        </p:nvSpPr>
        <p:spPr bwMode="auto">
          <a:xfrm>
            <a:off x="5486400" y="1905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66FF"/>
                </a:solidFill>
                <a:latin typeface="Times New Roman" pitchFamily="18" charset="0"/>
              </a:rPr>
              <a:t>Common Base PNP</a:t>
            </a:r>
          </a:p>
        </p:txBody>
      </p:sp>
      <p:sp>
        <p:nvSpPr>
          <p:cNvPr id="159750" name="Text Box 6"/>
          <p:cNvSpPr txBox="1">
            <a:spLocks noChangeArrowheads="1"/>
          </p:cNvSpPr>
          <p:nvPr/>
        </p:nvSpPr>
        <p:spPr bwMode="auto">
          <a:xfrm>
            <a:off x="533400" y="3505200"/>
            <a:ext cx="82296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66FF"/>
                </a:solidFill>
                <a:latin typeface="Times New Roman" pitchFamily="18" charset="0"/>
              </a:rPr>
              <a:t>Now we have added an ac source</a:t>
            </a:r>
          </a:p>
          <a:p>
            <a:pPr eaLnBrk="1" hangingPunct="1">
              <a:spcBef>
                <a:spcPct val="50000"/>
              </a:spcBef>
            </a:pPr>
            <a:r>
              <a:rPr lang="en-US" sz="2400">
                <a:solidFill>
                  <a:srgbClr val="0066FF"/>
                </a:solidFill>
                <a:latin typeface="Times New Roman" pitchFamily="18" charset="0"/>
              </a:rPr>
              <a:t>The biasing of the junctions are:</a:t>
            </a:r>
          </a:p>
          <a:p>
            <a:pPr eaLnBrk="1" hangingPunct="1"/>
            <a:r>
              <a:rPr lang="en-US" sz="2400">
                <a:solidFill>
                  <a:srgbClr val="0066FF"/>
                </a:solidFill>
                <a:latin typeface="Times New Roman" pitchFamily="18" charset="0"/>
              </a:rPr>
              <a:t>              </a:t>
            </a:r>
            <a:r>
              <a:rPr lang="en-US" sz="2000">
                <a:solidFill>
                  <a:srgbClr val="0066FF"/>
                </a:solidFill>
                <a:latin typeface="Times New Roman" pitchFamily="18" charset="0"/>
              </a:rPr>
              <a:t>BE is forward biased by V</a:t>
            </a:r>
            <a:r>
              <a:rPr lang="en-US" sz="2000" baseline="-25000">
                <a:solidFill>
                  <a:srgbClr val="0066FF"/>
                </a:solidFill>
                <a:latin typeface="Times New Roman" pitchFamily="18" charset="0"/>
              </a:rPr>
              <a:t>BB</a:t>
            </a:r>
            <a:r>
              <a:rPr lang="en-US" sz="2000">
                <a:solidFill>
                  <a:srgbClr val="0066FF"/>
                </a:solidFill>
                <a:latin typeface="Times New Roman" pitchFamily="18" charset="0"/>
              </a:rPr>
              <a:t> - thus a small resistance</a:t>
            </a:r>
            <a:endParaRPr lang="en-US" sz="2000" baseline="-25000">
              <a:solidFill>
                <a:srgbClr val="0066FF"/>
              </a:solidFill>
              <a:latin typeface="Times New Roman" pitchFamily="18" charset="0"/>
            </a:endParaRPr>
          </a:p>
          <a:p>
            <a:pPr eaLnBrk="1" hangingPunct="1"/>
            <a:r>
              <a:rPr lang="en-US" sz="2000" baseline="-25000">
                <a:solidFill>
                  <a:srgbClr val="0066FF"/>
                </a:solidFill>
                <a:latin typeface="Times New Roman" pitchFamily="18" charset="0"/>
              </a:rPr>
              <a:t>                          </a:t>
            </a:r>
            <a:r>
              <a:rPr lang="en-US" sz="2000">
                <a:solidFill>
                  <a:srgbClr val="0066FF"/>
                </a:solidFill>
                <a:latin typeface="Times New Roman" pitchFamily="18" charset="0"/>
              </a:rPr>
              <a:t>BC is reverse biased by V</a:t>
            </a:r>
            <a:r>
              <a:rPr lang="en-US" sz="2000" baseline="-25000">
                <a:solidFill>
                  <a:srgbClr val="0066FF"/>
                </a:solidFill>
                <a:latin typeface="Times New Roman" pitchFamily="18" charset="0"/>
              </a:rPr>
              <a:t>CC</a:t>
            </a:r>
            <a:r>
              <a:rPr lang="en-US" sz="2000">
                <a:solidFill>
                  <a:srgbClr val="0066FF"/>
                </a:solidFill>
                <a:latin typeface="Times New Roman" pitchFamily="18" charset="0"/>
              </a:rPr>
              <a:t> – and a large resistance</a:t>
            </a:r>
          </a:p>
          <a:p>
            <a:pPr eaLnBrk="1" hangingPunct="1"/>
            <a:endParaRPr lang="en-US" sz="2000">
              <a:solidFill>
                <a:srgbClr val="0066FF"/>
              </a:solidFill>
              <a:latin typeface="Times New Roman" pitchFamily="18" charset="0"/>
            </a:endParaRPr>
          </a:p>
          <a:p>
            <a:pPr eaLnBrk="1" hangingPunct="1"/>
            <a:r>
              <a:rPr lang="en-US" sz="2000">
                <a:solidFill>
                  <a:srgbClr val="0066FF"/>
                </a:solidFill>
                <a:latin typeface="Times New Roman" pitchFamily="18" charset="0"/>
              </a:rPr>
              <a:t>Since I</a:t>
            </a:r>
            <a:r>
              <a:rPr lang="en-US" sz="2000" baseline="-25000">
                <a:solidFill>
                  <a:srgbClr val="0066FF"/>
                </a:solidFill>
                <a:latin typeface="Times New Roman" pitchFamily="18" charset="0"/>
              </a:rPr>
              <a:t>B</a:t>
            </a:r>
            <a:r>
              <a:rPr lang="en-US" sz="2000">
                <a:solidFill>
                  <a:srgbClr val="0066FF"/>
                </a:solidFill>
                <a:latin typeface="Times New Roman" pitchFamily="18" charset="0"/>
              </a:rPr>
              <a:t> is small, I</a:t>
            </a:r>
            <a:r>
              <a:rPr lang="en-US" sz="2000" baseline="-25000">
                <a:solidFill>
                  <a:srgbClr val="0066FF"/>
                </a:solidFill>
                <a:latin typeface="Times New Roman" pitchFamily="18" charset="0"/>
              </a:rPr>
              <a:t>C</a:t>
            </a:r>
            <a:r>
              <a:rPr lang="en-US" sz="2000">
                <a:solidFill>
                  <a:srgbClr val="0066FF"/>
                </a:solidFill>
                <a:latin typeface="Times New Roman" pitchFamily="18" charset="0"/>
              </a:rPr>
              <a:t> </a:t>
            </a:r>
            <a:r>
              <a:rPr lang="en-US" sz="2000">
                <a:solidFill>
                  <a:srgbClr val="0066FF"/>
                </a:solidFill>
                <a:latin typeface="Times New Roman" pitchFamily="18" charset="0"/>
                <a:sym typeface="SymbolPS" pitchFamily="18" charset="2"/>
              </a:rPr>
              <a:t> I</a:t>
            </a:r>
            <a:r>
              <a:rPr lang="en-US" sz="2000" baseline="-25000">
                <a:solidFill>
                  <a:srgbClr val="0066FF"/>
                </a:solidFill>
                <a:latin typeface="Times New Roman" pitchFamily="18" charset="0"/>
                <a:sym typeface="SymbolPS" pitchFamily="18" charset="2"/>
              </a:rPr>
              <a:t>E</a:t>
            </a:r>
            <a:endParaRPr lang="en-US" sz="2000">
              <a:solidFill>
                <a:srgbClr val="0066FF"/>
              </a:solidFill>
              <a:latin typeface="Times New Roman" pitchFamily="18" charset="0"/>
              <a:sym typeface="SymbolP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 calcmode="lin" valueType="num">
                                      <p:cBhvr>
                                        <p:cTn id="7" dur="500" fill="hold"/>
                                        <p:tgtEl>
                                          <p:spTgt spid="159748"/>
                                        </p:tgtEl>
                                        <p:attrNameLst>
                                          <p:attrName>ppt_w</p:attrName>
                                        </p:attrNameLst>
                                      </p:cBhvr>
                                      <p:tavLst>
                                        <p:tav tm="0">
                                          <p:val>
                                            <p:fltVal val="0"/>
                                          </p:val>
                                        </p:tav>
                                        <p:tav tm="100000">
                                          <p:val>
                                            <p:strVal val="#ppt_w"/>
                                          </p:val>
                                        </p:tav>
                                      </p:tavLst>
                                    </p:anim>
                                    <p:anim calcmode="lin" valueType="num">
                                      <p:cBhvr>
                                        <p:cTn id="8" dur="500" fill="hold"/>
                                        <p:tgtEl>
                                          <p:spTgt spid="159748"/>
                                        </p:tgtEl>
                                        <p:attrNameLst>
                                          <p:attrName>ppt_h</p:attrName>
                                        </p:attrNameLst>
                                      </p:cBhvr>
                                      <p:tavLst>
                                        <p:tav tm="0">
                                          <p:val>
                                            <p:fltVal val="0"/>
                                          </p:val>
                                        </p:tav>
                                        <p:tav tm="100000">
                                          <p:val>
                                            <p:strVal val="#ppt_h"/>
                                          </p:val>
                                        </p:tav>
                                      </p:tavLst>
                                    </p:anim>
                                    <p:animEffect transition="in" filter="fade">
                                      <p:cBhvr>
                                        <p:cTn id="9" dur="500"/>
                                        <p:tgtEl>
                                          <p:spTgt spid="1597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59749"/>
                                        </p:tgtEl>
                                        <p:attrNameLst>
                                          <p:attrName>style.visibility</p:attrName>
                                        </p:attrNameLst>
                                      </p:cBhvr>
                                      <p:to>
                                        <p:strVal val="visible"/>
                                      </p:to>
                                    </p:set>
                                    <p:anim calcmode="lin" valueType="num">
                                      <p:cBhvr additive="base">
                                        <p:cTn id="14" dur="500" fill="hold"/>
                                        <p:tgtEl>
                                          <p:spTgt spid="159749"/>
                                        </p:tgtEl>
                                        <p:attrNameLst>
                                          <p:attrName>ppt_x</p:attrName>
                                        </p:attrNameLst>
                                      </p:cBhvr>
                                      <p:tavLst>
                                        <p:tav tm="0">
                                          <p:val>
                                            <p:strVal val="1+#ppt_w/2"/>
                                          </p:val>
                                        </p:tav>
                                        <p:tav tm="100000">
                                          <p:val>
                                            <p:strVal val="#ppt_x"/>
                                          </p:val>
                                        </p:tav>
                                      </p:tavLst>
                                    </p:anim>
                                    <p:anim calcmode="lin" valueType="num">
                                      <p:cBhvr additive="base">
                                        <p:cTn id="15" dur="500" fill="hold"/>
                                        <p:tgtEl>
                                          <p:spTgt spid="15974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9750">
                                            <p:txEl>
                                              <p:pRg st="0" end="0"/>
                                            </p:txEl>
                                          </p:spTgt>
                                        </p:tgtEl>
                                        <p:attrNameLst>
                                          <p:attrName>style.visibility</p:attrName>
                                        </p:attrNameLst>
                                      </p:cBhvr>
                                      <p:to>
                                        <p:strVal val="visible"/>
                                      </p:to>
                                    </p:set>
                                    <p:anim calcmode="lin" valueType="num">
                                      <p:cBhvr additive="base">
                                        <p:cTn id="20" dur="5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97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9750">
                                            <p:txEl>
                                              <p:pRg st="1" end="1"/>
                                            </p:txEl>
                                          </p:spTgt>
                                        </p:tgtEl>
                                        <p:attrNameLst>
                                          <p:attrName>style.visibility</p:attrName>
                                        </p:attrNameLst>
                                      </p:cBhvr>
                                      <p:to>
                                        <p:strVal val="visible"/>
                                      </p:to>
                                    </p:set>
                                    <p:anim calcmode="lin" valueType="num">
                                      <p:cBhvr additive="base">
                                        <p:cTn id="26" dur="5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97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9750">
                                            <p:txEl>
                                              <p:pRg st="2" end="2"/>
                                            </p:txEl>
                                          </p:spTgt>
                                        </p:tgtEl>
                                        <p:attrNameLst>
                                          <p:attrName>style.visibility</p:attrName>
                                        </p:attrNameLst>
                                      </p:cBhvr>
                                      <p:to>
                                        <p:strVal val="visible"/>
                                      </p:to>
                                    </p:set>
                                    <p:anim calcmode="lin" valueType="num">
                                      <p:cBhvr additive="base">
                                        <p:cTn id="32" dur="500" fill="hold"/>
                                        <p:tgtEl>
                                          <p:spTgt spid="15975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9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9750">
                                            <p:txEl>
                                              <p:pRg st="3" end="3"/>
                                            </p:txEl>
                                          </p:spTgt>
                                        </p:tgtEl>
                                        <p:attrNameLst>
                                          <p:attrName>style.visibility</p:attrName>
                                        </p:attrNameLst>
                                      </p:cBhvr>
                                      <p:to>
                                        <p:strVal val="visible"/>
                                      </p:to>
                                    </p:set>
                                    <p:anim calcmode="lin" valueType="num">
                                      <p:cBhvr additive="base">
                                        <p:cTn id="38" dur="500" fill="hold"/>
                                        <p:tgtEl>
                                          <p:spTgt spid="15975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97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9750">
                                            <p:txEl>
                                              <p:pRg st="5" end="5"/>
                                            </p:txEl>
                                          </p:spTgt>
                                        </p:tgtEl>
                                        <p:attrNameLst>
                                          <p:attrName>style.visibility</p:attrName>
                                        </p:attrNameLst>
                                      </p:cBhvr>
                                      <p:to>
                                        <p:strVal val="visible"/>
                                      </p:to>
                                    </p:set>
                                    <p:anim calcmode="lin" valueType="num">
                                      <p:cBhvr additive="base">
                                        <p:cTn id="44" dur="500" fill="hold"/>
                                        <p:tgtEl>
                                          <p:spTgt spid="15975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97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29600" cy="1143000"/>
          </a:xfrm>
        </p:spPr>
        <p:txBody>
          <a:bodyPr/>
          <a:lstStyle/>
          <a:p>
            <a:pPr eaLnBrk="1" hangingPunct="1"/>
            <a:r>
              <a:rPr lang="en-US" smtClean="0"/>
              <a:t>Equivalent ac Circuit</a:t>
            </a:r>
          </a:p>
        </p:txBody>
      </p:sp>
      <p:graphicFrame>
        <p:nvGraphicFramePr>
          <p:cNvPr id="161799" name="Object 7"/>
          <p:cNvGraphicFramePr>
            <a:graphicFrameLocks noGrp="1" noChangeAspect="1"/>
          </p:cNvGraphicFramePr>
          <p:nvPr>
            <p:ph sz="half" idx="1"/>
          </p:nvPr>
        </p:nvGraphicFramePr>
        <p:xfrm>
          <a:off x="914400" y="4267200"/>
          <a:ext cx="2970213" cy="855663"/>
        </p:xfrm>
        <a:graphic>
          <a:graphicData uri="http://schemas.openxmlformats.org/presentationml/2006/ole">
            <mc:AlternateContent xmlns:mc="http://schemas.openxmlformats.org/markup-compatibility/2006">
              <mc:Choice xmlns:v="urn:schemas-microsoft-com:vml" Requires="v">
                <p:oleObj spid="_x0000_s23561" name="Equation" r:id="rId3" imgW="1497950" imgH="431613" progId="Equation.3">
                  <p:embed/>
                </p:oleObj>
              </mc:Choice>
              <mc:Fallback>
                <p:oleObj name="Equation" r:id="rId3" imgW="1497950" imgH="431613" progId="Equation.3">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67200"/>
                        <a:ext cx="29702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01" name="Object 9"/>
          <p:cNvGraphicFramePr>
            <a:graphicFrameLocks noGrp="1" noChangeAspect="1"/>
          </p:cNvGraphicFramePr>
          <p:nvPr>
            <p:ph sz="half" idx="2"/>
          </p:nvPr>
        </p:nvGraphicFramePr>
        <p:xfrm>
          <a:off x="914400" y="5257800"/>
          <a:ext cx="2357438" cy="954088"/>
        </p:xfrm>
        <a:graphic>
          <a:graphicData uri="http://schemas.openxmlformats.org/presentationml/2006/ole">
            <mc:AlternateContent xmlns:mc="http://schemas.openxmlformats.org/markup-compatibility/2006">
              <mc:Choice xmlns:v="urn:schemas-microsoft-com:vml" Requires="v">
                <p:oleObj spid="_x0000_s23562" name="Equation" r:id="rId5" imgW="1066800" imgH="431800" progId="Equation.3">
                  <p:embed/>
                </p:oleObj>
              </mc:Choice>
              <mc:Fallback>
                <p:oleObj name="Equation" r:id="rId5" imgW="1066800" imgH="431800" progId="Equation.3">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257800"/>
                        <a:ext cx="2357438"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17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447800"/>
            <a:ext cx="4191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Text Box 5"/>
          <p:cNvSpPr txBox="1">
            <a:spLocks noChangeArrowheads="1"/>
          </p:cNvSpPr>
          <p:nvPr/>
        </p:nvSpPr>
        <p:spPr bwMode="auto">
          <a:xfrm>
            <a:off x="5181600" y="1752600"/>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r</a:t>
            </a:r>
            <a:r>
              <a:rPr lang="en-US" sz="2400" baseline="-25000">
                <a:latin typeface="Times New Roman" pitchFamily="18" charset="0"/>
              </a:rPr>
              <a:t>E</a:t>
            </a:r>
            <a:r>
              <a:rPr lang="en-US" sz="2400">
                <a:latin typeface="Times New Roman" pitchFamily="18" charset="0"/>
              </a:rPr>
              <a:t> = internal ac emitter</a:t>
            </a:r>
          </a:p>
          <a:p>
            <a:pPr eaLnBrk="1" hangingPunct="1"/>
            <a:r>
              <a:rPr lang="en-US" sz="2400">
                <a:latin typeface="Times New Roman" pitchFamily="18" charset="0"/>
              </a:rPr>
              <a:t>        resistance</a:t>
            </a:r>
          </a:p>
          <a:p>
            <a:pPr eaLnBrk="1" hangingPunct="1"/>
            <a:r>
              <a:rPr lang="en-US" sz="2400">
                <a:latin typeface="Times New Roman" pitchFamily="18" charset="0"/>
              </a:rPr>
              <a:t>I</a:t>
            </a:r>
            <a:r>
              <a:rPr lang="en-US" sz="2400" baseline="-25000">
                <a:latin typeface="Times New Roman" pitchFamily="18" charset="0"/>
              </a:rPr>
              <a:t>E</a:t>
            </a:r>
            <a:r>
              <a:rPr lang="en-US" sz="2400">
                <a:latin typeface="Times New Roman" pitchFamily="18" charset="0"/>
              </a:rPr>
              <a:t> = V</a:t>
            </a:r>
            <a:r>
              <a:rPr lang="en-US" sz="2400" baseline="-25000">
                <a:latin typeface="Times New Roman" pitchFamily="18" charset="0"/>
              </a:rPr>
              <a:t>in</a:t>
            </a:r>
            <a:r>
              <a:rPr lang="en-US" sz="2400">
                <a:latin typeface="Times New Roman" pitchFamily="18" charset="0"/>
              </a:rPr>
              <a:t>/r</a:t>
            </a:r>
            <a:r>
              <a:rPr lang="en-US" sz="2400" baseline="-25000">
                <a:latin typeface="Times New Roman" pitchFamily="18" charset="0"/>
              </a:rPr>
              <a:t>E</a:t>
            </a:r>
            <a:r>
              <a:rPr lang="en-US" sz="2400">
                <a:latin typeface="Times New Roman" pitchFamily="18" charset="0"/>
              </a:rPr>
              <a:t>  (Ohm’s Law)</a:t>
            </a:r>
          </a:p>
        </p:txBody>
      </p:sp>
      <p:sp>
        <p:nvSpPr>
          <p:cNvPr id="161798" name="Text Box 6"/>
          <p:cNvSpPr txBox="1">
            <a:spLocks noChangeArrowheads="1"/>
          </p:cNvSpPr>
          <p:nvPr/>
        </p:nvSpPr>
        <p:spPr bwMode="auto">
          <a:xfrm>
            <a:off x="838200" y="3657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V</a:t>
            </a:r>
            <a:r>
              <a:rPr lang="en-US" sz="2400" baseline="-25000">
                <a:latin typeface="Times New Roman" pitchFamily="18" charset="0"/>
              </a:rPr>
              <a:t>out</a:t>
            </a:r>
            <a:r>
              <a:rPr lang="en-US" sz="2400">
                <a:latin typeface="Times New Roman" pitchFamily="18" charset="0"/>
              </a:rPr>
              <a:t> = I</a:t>
            </a:r>
            <a:r>
              <a:rPr lang="en-US" sz="2400" baseline="-25000">
                <a:latin typeface="Times New Roman" pitchFamily="18" charset="0"/>
              </a:rPr>
              <a:t>C</a:t>
            </a:r>
            <a:r>
              <a:rPr lang="en-US" sz="2400">
                <a:latin typeface="Times New Roman" pitchFamily="18" charset="0"/>
              </a:rPr>
              <a:t>R</a:t>
            </a:r>
            <a:r>
              <a:rPr lang="en-US" sz="2400" baseline="-25000">
                <a:latin typeface="Times New Roman" pitchFamily="18" charset="0"/>
              </a:rPr>
              <a:t>C</a:t>
            </a:r>
            <a:r>
              <a:rPr lang="en-US" sz="2400">
                <a:latin typeface="Times New Roman" pitchFamily="18" charset="0"/>
              </a:rPr>
              <a:t> </a:t>
            </a:r>
            <a:r>
              <a:rPr lang="en-US" sz="2400">
                <a:latin typeface="Times New Roman" pitchFamily="18" charset="0"/>
                <a:sym typeface="SymbolPS" pitchFamily="18" charset="2"/>
              </a:rPr>
              <a:t> I</a:t>
            </a:r>
            <a:r>
              <a:rPr lang="en-US" sz="2400" baseline="-25000">
                <a:latin typeface="Times New Roman" pitchFamily="18" charset="0"/>
                <a:sym typeface="SymbolPS" pitchFamily="18" charset="2"/>
              </a:rPr>
              <a:t>E</a:t>
            </a:r>
            <a:r>
              <a:rPr lang="en-US" sz="2400">
                <a:latin typeface="Times New Roman" pitchFamily="18" charset="0"/>
                <a:sym typeface="SymbolPS" pitchFamily="18" charset="2"/>
              </a:rPr>
              <a:t>R</a:t>
            </a:r>
            <a:r>
              <a:rPr lang="en-US" sz="2400" baseline="-25000">
                <a:latin typeface="Times New Roman" pitchFamily="18" charset="0"/>
                <a:sym typeface="SymbolPS" pitchFamily="18" charset="2"/>
              </a:rPr>
              <a:t>C</a:t>
            </a:r>
            <a:endParaRPr lang="en-US" sz="2400">
              <a:latin typeface="Times New Roman" pitchFamily="18" charset="0"/>
              <a:sym typeface="SymbolPS" pitchFamily="18" charset="2"/>
            </a:endParaRPr>
          </a:p>
        </p:txBody>
      </p:sp>
      <p:sp>
        <p:nvSpPr>
          <p:cNvPr id="161803" name="Text Box 11"/>
          <p:cNvSpPr txBox="1">
            <a:spLocks noChangeArrowheads="1"/>
          </p:cNvSpPr>
          <p:nvPr/>
        </p:nvSpPr>
        <p:spPr bwMode="auto">
          <a:xfrm>
            <a:off x="4114800" y="5410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accent2"/>
                </a:solidFill>
                <a:latin typeface="Times New Roman" pitchFamily="18" charset="0"/>
              </a:rPr>
              <a:t>Recall the name – transfer resistor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diamond(in)">
                                      <p:cBhvr>
                                        <p:cTn id="7" dur="2000"/>
                                        <p:tgtEl>
                                          <p:spTgt spid="161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1797">
                                            <p:txEl>
                                              <p:pRg st="0" end="0"/>
                                            </p:txEl>
                                          </p:spTgt>
                                        </p:tgtEl>
                                        <p:attrNameLst>
                                          <p:attrName>style.visibility</p:attrName>
                                        </p:attrNameLst>
                                      </p:cBhvr>
                                      <p:to>
                                        <p:strVal val="visible"/>
                                      </p:to>
                                    </p:set>
                                    <p:anim calcmode="lin" valueType="num">
                                      <p:cBhvr additive="base">
                                        <p:cTn id="12" dur="500" fill="hold"/>
                                        <p:tgtEl>
                                          <p:spTgt spid="16179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179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61797">
                                            <p:txEl>
                                              <p:pRg st="1" end="1"/>
                                            </p:txEl>
                                          </p:spTgt>
                                        </p:tgtEl>
                                        <p:attrNameLst>
                                          <p:attrName>style.visibility</p:attrName>
                                        </p:attrNameLst>
                                      </p:cBhvr>
                                      <p:to>
                                        <p:strVal val="visible"/>
                                      </p:to>
                                    </p:set>
                                    <p:anim calcmode="lin" valueType="num">
                                      <p:cBhvr additive="base">
                                        <p:cTn id="16" dur="500" fill="hold"/>
                                        <p:tgtEl>
                                          <p:spTgt spid="16179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17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1797">
                                            <p:txEl>
                                              <p:pRg st="2" end="2"/>
                                            </p:txEl>
                                          </p:spTgt>
                                        </p:tgtEl>
                                        <p:attrNameLst>
                                          <p:attrName>style.visibility</p:attrName>
                                        </p:attrNameLst>
                                      </p:cBhvr>
                                      <p:to>
                                        <p:strVal val="visible"/>
                                      </p:to>
                                    </p:set>
                                    <p:anim calcmode="lin" valueType="num">
                                      <p:cBhvr additive="base">
                                        <p:cTn id="22" dur="500" fill="hold"/>
                                        <p:tgtEl>
                                          <p:spTgt spid="161797">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17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1798"/>
                                        </p:tgtEl>
                                        <p:attrNameLst>
                                          <p:attrName>style.visibility</p:attrName>
                                        </p:attrNameLst>
                                      </p:cBhvr>
                                      <p:to>
                                        <p:strVal val="visible"/>
                                      </p:to>
                                    </p:set>
                                    <p:anim calcmode="lin" valueType="num">
                                      <p:cBhvr additive="base">
                                        <p:cTn id="28" dur="500" fill="hold"/>
                                        <p:tgtEl>
                                          <p:spTgt spid="161798"/>
                                        </p:tgtEl>
                                        <p:attrNameLst>
                                          <p:attrName>ppt_x</p:attrName>
                                        </p:attrNameLst>
                                      </p:cBhvr>
                                      <p:tavLst>
                                        <p:tav tm="0">
                                          <p:val>
                                            <p:strVal val="#ppt_x"/>
                                          </p:val>
                                        </p:tav>
                                        <p:tav tm="100000">
                                          <p:val>
                                            <p:strVal val="#ppt_x"/>
                                          </p:val>
                                        </p:tav>
                                      </p:tavLst>
                                    </p:anim>
                                    <p:anim calcmode="lin" valueType="num">
                                      <p:cBhvr additive="base">
                                        <p:cTn id="29"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61799"/>
                                        </p:tgtEl>
                                        <p:attrNameLst>
                                          <p:attrName>style.visibility</p:attrName>
                                        </p:attrNameLst>
                                      </p:cBhvr>
                                      <p:to>
                                        <p:strVal val="visible"/>
                                      </p:to>
                                    </p:set>
                                    <p:anim calcmode="lin" valueType="num">
                                      <p:cBhvr additive="base">
                                        <p:cTn id="34" dur="500" fill="hold"/>
                                        <p:tgtEl>
                                          <p:spTgt spid="161799"/>
                                        </p:tgtEl>
                                        <p:attrNameLst>
                                          <p:attrName>ppt_x</p:attrName>
                                        </p:attrNameLst>
                                      </p:cBhvr>
                                      <p:tavLst>
                                        <p:tav tm="0">
                                          <p:val>
                                            <p:strVal val="#ppt_x"/>
                                          </p:val>
                                        </p:tav>
                                        <p:tav tm="100000">
                                          <p:val>
                                            <p:strVal val="#ppt_x"/>
                                          </p:val>
                                        </p:tav>
                                      </p:tavLst>
                                    </p:anim>
                                    <p:anim calcmode="lin" valueType="num">
                                      <p:cBhvr additive="base">
                                        <p:cTn id="35"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61801"/>
                                        </p:tgtEl>
                                        <p:attrNameLst>
                                          <p:attrName>style.visibility</p:attrName>
                                        </p:attrNameLst>
                                      </p:cBhvr>
                                      <p:to>
                                        <p:strVal val="visible"/>
                                      </p:to>
                                    </p:set>
                                    <p:anim calcmode="lin" valueType="num">
                                      <p:cBhvr additive="base">
                                        <p:cTn id="40" dur="500" fill="hold"/>
                                        <p:tgtEl>
                                          <p:spTgt spid="161801"/>
                                        </p:tgtEl>
                                        <p:attrNameLst>
                                          <p:attrName>ppt_x</p:attrName>
                                        </p:attrNameLst>
                                      </p:cBhvr>
                                      <p:tavLst>
                                        <p:tav tm="0">
                                          <p:val>
                                            <p:strVal val="#ppt_x"/>
                                          </p:val>
                                        </p:tav>
                                        <p:tav tm="100000">
                                          <p:val>
                                            <p:strVal val="#ppt_x"/>
                                          </p:val>
                                        </p:tav>
                                      </p:tavLst>
                                    </p:anim>
                                    <p:anim calcmode="lin" valueType="num">
                                      <p:cBhvr additive="base">
                                        <p:cTn id="41"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61803"/>
                                        </p:tgtEl>
                                        <p:attrNameLst>
                                          <p:attrName>style.visibility</p:attrName>
                                        </p:attrNameLst>
                                      </p:cBhvr>
                                      <p:to>
                                        <p:strVal val="visible"/>
                                      </p:to>
                                    </p:set>
                                    <p:anim calcmode="lin" valueType="num">
                                      <p:cBhvr additive="base">
                                        <p:cTn id="46" dur="500" fill="hold"/>
                                        <p:tgtEl>
                                          <p:spTgt spid="161803"/>
                                        </p:tgtEl>
                                        <p:attrNameLst>
                                          <p:attrName>ppt_x</p:attrName>
                                        </p:attrNameLst>
                                      </p:cBhvr>
                                      <p:tavLst>
                                        <p:tav tm="0">
                                          <p:val>
                                            <p:strVal val="1+#ppt_w/2"/>
                                          </p:val>
                                        </p:tav>
                                        <p:tav tm="100000">
                                          <p:val>
                                            <p:strVal val="#ppt_x"/>
                                          </p:val>
                                        </p:tav>
                                      </p:tavLst>
                                    </p:anim>
                                    <p:anim calcmode="lin" valueType="num">
                                      <p:cBhvr additive="base">
                                        <p:cTn id="47" dur="500" fill="hold"/>
                                        <p:tgtEl>
                                          <p:spTgt spid="161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p:bldP spid="161798" grpId="0"/>
      <p:bldP spid="1618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extLst/>
        </p:spPr>
        <p:txBody>
          <a:bodyPr/>
          <a:lstStyle/>
          <a:p>
            <a:pPr eaLnBrk="1" fontAlgn="auto" hangingPunct="1">
              <a:spcAft>
                <a:spcPts val="0"/>
              </a:spcAft>
              <a:defRPr/>
            </a:pPr>
            <a:r>
              <a:rPr lang="en-US" smtClean="0"/>
              <a:t>Bipolar Transistors</a:t>
            </a:r>
          </a:p>
        </p:txBody>
      </p:sp>
      <p:sp>
        <p:nvSpPr>
          <p:cNvPr id="62470" name="Text Box 6"/>
          <p:cNvSpPr txBox="1">
            <a:spLocks noChangeArrowheads="1"/>
          </p:cNvSpPr>
          <p:nvPr/>
        </p:nvSpPr>
        <p:spPr bwMode="auto">
          <a:xfrm>
            <a:off x="990600" y="5181600"/>
            <a:ext cx="7086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Two PN junctions joined together</a:t>
            </a:r>
          </a:p>
          <a:p>
            <a:pPr eaLnBrk="1" hangingPunct="1">
              <a:spcBef>
                <a:spcPct val="50000"/>
              </a:spcBef>
            </a:pPr>
            <a:r>
              <a:rPr lang="en-US"/>
              <a:t>Two types available – NPN and PNP</a:t>
            </a:r>
          </a:p>
          <a:p>
            <a:pPr eaLnBrk="1" hangingPunct="1">
              <a:spcBef>
                <a:spcPct val="50000"/>
              </a:spcBef>
            </a:pPr>
            <a:r>
              <a:rPr lang="en-US"/>
              <a:t>The regions (from top to bottom) are called the collector (C), the base (B), and the emitter (E)</a:t>
            </a:r>
          </a:p>
        </p:txBody>
      </p:sp>
      <p:pic>
        <p:nvPicPr>
          <p:cNvPr id="624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14525"/>
            <a:ext cx="3686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 Box 8"/>
          <p:cNvSpPr txBox="1">
            <a:spLocks noChangeArrowheads="1"/>
          </p:cNvSpPr>
          <p:nvPr/>
        </p:nvSpPr>
        <p:spPr bwMode="auto">
          <a:xfrm>
            <a:off x="4495800" y="2667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Base</a:t>
            </a:r>
          </a:p>
        </p:txBody>
      </p:sp>
      <p:sp>
        <p:nvSpPr>
          <p:cNvPr id="62473" name="Text Box 9"/>
          <p:cNvSpPr txBox="1">
            <a:spLocks noChangeArrowheads="1"/>
          </p:cNvSpPr>
          <p:nvPr/>
        </p:nvSpPr>
        <p:spPr bwMode="auto">
          <a:xfrm>
            <a:off x="6477000" y="3057525"/>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Collector</a:t>
            </a:r>
          </a:p>
        </p:txBody>
      </p:sp>
      <p:sp>
        <p:nvSpPr>
          <p:cNvPr id="62474" name="Text Box 10"/>
          <p:cNvSpPr txBox="1">
            <a:spLocks noChangeArrowheads="1"/>
          </p:cNvSpPr>
          <p:nvPr/>
        </p:nvSpPr>
        <p:spPr bwMode="auto">
          <a:xfrm>
            <a:off x="6553200" y="4276725"/>
            <a:ext cx="161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Emitter</a:t>
            </a:r>
          </a:p>
        </p:txBody>
      </p:sp>
      <p:grpSp>
        <p:nvGrpSpPr>
          <p:cNvPr id="2" name="Group 13"/>
          <p:cNvGrpSpPr>
            <a:grpSpLocks/>
          </p:cNvGrpSpPr>
          <p:nvPr/>
        </p:nvGrpSpPr>
        <p:grpSpPr bwMode="auto">
          <a:xfrm>
            <a:off x="5943600" y="1752600"/>
            <a:ext cx="533400" cy="1447800"/>
            <a:chOff x="3744" y="1104"/>
            <a:chExt cx="336" cy="912"/>
          </a:xfrm>
        </p:grpSpPr>
        <p:sp>
          <p:nvSpPr>
            <p:cNvPr id="6159" name="Line 11"/>
            <p:cNvSpPr>
              <a:spLocks noChangeShapeType="1"/>
            </p:cNvSpPr>
            <p:nvPr/>
          </p:nvSpPr>
          <p:spPr bwMode="auto">
            <a:xfrm flipH="1" flipV="1">
              <a:off x="3776" y="1104"/>
              <a:ext cx="304" cy="52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160" name="Line 12"/>
            <p:cNvSpPr>
              <a:spLocks noChangeShapeType="1"/>
            </p:cNvSpPr>
            <p:nvPr/>
          </p:nvSpPr>
          <p:spPr bwMode="auto">
            <a:xfrm flipH="1">
              <a:off x="3744" y="1680"/>
              <a:ext cx="336" cy="336"/>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grpSp>
        <p:nvGrpSpPr>
          <p:cNvPr id="3" name="Group 16"/>
          <p:cNvGrpSpPr>
            <a:grpSpLocks/>
          </p:cNvGrpSpPr>
          <p:nvPr/>
        </p:nvGrpSpPr>
        <p:grpSpPr bwMode="auto">
          <a:xfrm>
            <a:off x="5181600" y="2057400"/>
            <a:ext cx="304800" cy="1524000"/>
            <a:chOff x="3264" y="1296"/>
            <a:chExt cx="192" cy="960"/>
          </a:xfrm>
        </p:grpSpPr>
        <p:sp>
          <p:nvSpPr>
            <p:cNvPr id="6157" name="Line 14"/>
            <p:cNvSpPr>
              <a:spLocks noChangeShapeType="1"/>
            </p:cNvSpPr>
            <p:nvPr/>
          </p:nvSpPr>
          <p:spPr bwMode="auto">
            <a:xfrm flipV="1">
              <a:off x="3264" y="1296"/>
              <a:ext cx="192" cy="432"/>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158" name="Line 15"/>
            <p:cNvSpPr>
              <a:spLocks noChangeShapeType="1"/>
            </p:cNvSpPr>
            <p:nvPr/>
          </p:nvSpPr>
          <p:spPr bwMode="auto">
            <a:xfrm>
              <a:off x="3264" y="1824"/>
              <a:ext cx="192" cy="432"/>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grpSp>
        <p:nvGrpSpPr>
          <p:cNvPr id="4" name="Group 19"/>
          <p:cNvGrpSpPr>
            <a:grpSpLocks/>
          </p:cNvGrpSpPr>
          <p:nvPr/>
        </p:nvGrpSpPr>
        <p:grpSpPr bwMode="auto">
          <a:xfrm>
            <a:off x="5943600" y="2438400"/>
            <a:ext cx="685800" cy="1447800"/>
            <a:chOff x="3744" y="1536"/>
            <a:chExt cx="432" cy="912"/>
          </a:xfrm>
        </p:grpSpPr>
        <p:sp>
          <p:nvSpPr>
            <p:cNvPr id="6155" name="Line 17"/>
            <p:cNvSpPr>
              <a:spLocks noChangeShapeType="1"/>
            </p:cNvSpPr>
            <p:nvPr/>
          </p:nvSpPr>
          <p:spPr bwMode="auto">
            <a:xfrm flipH="1" flipV="1">
              <a:off x="3744" y="1536"/>
              <a:ext cx="432" cy="76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156" name="Line 18"/>
            <p:cNvSpPr>
              <a:spLocks noChangeShapeType="1"/>
            </p:cNvSpPr>
            <p:nvPr/>
          </p:nvSpPr>
          <p:spPr bwMode="auto">
            <a:xfrm flipH="1">
              <a:off x="3792" y="2352"/>
              <a:ext cx="336" cy="96"/>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p:cTn id="7" dur="500" fill="hold"/>
                                        <p:tgtEl>
                                          <p:spTgt spid="62471"/>
                                        </p:tgtEl>
                                        <p:attrNameLst>
                                          <p:attrName>ppt_w</p:attrName>
                                        </p:attrNameLst>
                                      </p:cBhvr>
                                      <p:tavLst>
                                        <p:tav tm="0">
                                          <p:val>
                                            <p:fltVal val="0"/>
                                          </p:val>
                                        </p:tav>
                                        <p:tav tm="100000">
                                          <p:val>
                                            <p:strVal val="#ppt_w"/>
                                          </p:val>
                                        </p:tav>
                                      </p:tavLst>
                                    </p:anim>
                                    <p:anim calcmode="lin" valueType="num">
                                      <p:cBhvr>
                                        <p:cTn id="8" dur="500" fill="hold"/>
                                        <p:tgtEl>
                                          <p:spTgt spid="62471"/>
                                        </p:tgtEl>
                                        <p:attrNameLst>
                                          <p:attrName>ppt_h</p:attrName>
                                        </p:attrNameLst>
                                      </p:cBhvr>
                                      <p:tavLst>
                                        <p:tav tm="0">
                                          <p:val>
                                            <p:fltVal val="0"/>
                                          </p:val>
                                        </p:tav>
                                        <p:tav tm="100000">
                                          <p:val>
                                            <p:strVal val="#ppt_h"/>
                                          </p:val>
                                        </p:tav>
                                      </p:tavLst>
                                    </p:anim>
                                    <p:animEffect transition="in" filter="fade">
                                      <p:cBhvr>
                                        <p:cTn id="9" dur="500"/>
                                        <p:tgtEl>
                                          <p:spTgt spid="624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2470">
                                            <p:txEl>
                                              <p:pRg st="0" end="0"/>
                                            </p:txEl>
                                          </p:spTgt>
                                        </p:tgtEl>
                                        <p:attrNameLst>
                                          <p:attrName>style.visibility</p:attrName>
                                        </p:attrNameLst>
                                      </p:cBhvr>
                                      <p:to>
                                        <p:strVal val="visible"/>
                                      </p:to>
                                    </p:set>
                                    <p:animEffect transition="in" filter="wipe(left)">
                                      <p:cBhvr>
                                        <p:cTn id="14" dur="500"/>
                                        <p:tgtEl>
                                          <p:spTgt spid="6247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2470">
                                            <p:txEl>
                                              <p:pRg st="1" end="1"/>
                                            </p:txEl>
                                          </p:spTgt>
                                        </p:tgtEl>
                                        <p:attrNameLst>
                                          <p:attrName>style.visibility</p:attrName>
                                        </p:attrNameLst>
                                      </p:cBhvr>
                                      <p:to>
                                        <p:strVal val="visible"/>
                                      </p:to>
                                    </p:set>
                                    <p:animEffect transition="in" filter="wipe(left)">
                                      <p:cBhvr>
                                        <p:cTn id="19" dur="500"/>
                                        <p:tgtEl>
                                          <p:spTgt spid="6247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2470">
                                            <p:txEl>
                                              <p:pRg st="2" end="2"/>
                                            </p:txEl>
                                          </p:spTgt>
                                        </p:tgtEl>
                                        <p:attrNameLst>
                                          <p:attrName>style.visibility</p:attrName>
                                        </p:attrNameLst>
                                      </p:cBhvr>
                                      <p:to>
                                        <p:strVal val="visible"/>
                                      </p:to>
                                    </p:set>
                                    <p:animEffect transition="in" filter="wipe(left)">
                                      <p:cBhvr>
                                        <p:cTn id="24" dur="500"/>
                                        <p:tgtEl>
                                          <p:spTgt spid="62470">
                                            <p:txEl>
                                              <p:pRg st="2" end="2"/>
                                            </p:txEl>
                                          </p:spTgt>
                                        </p:tgtEl>
                                      </p:cBhvr>
                                    </p:animEffect>
                                  </p:childTnLst>
                                </p:cTn>
                              </p:par>
                            </p:childTnLst>
                          </p:cTn>
                        </p:par>
                        <p:par>
                          <p:cTn id="25" fill="hold" nodeType="afterGroup">
                            <p:stCondLst>
                              <p:cond delay="500"/>
                            </p:stCondLst>
                            <p:childTnLst>
                              <p:par>
                                <p:cTn id="26" presetID="1" presetClass="entr" presetSubtype="0" fill="hold" grpId="0" nodeType="afterEffect">
                                  <p:stCondLst>
                                    <p:cond delay="500"/>
                                  </p:stCondLst>
                                  <p:childTnLst>
                                    <p:set>
                                      <p:cBhvr>
                                        <p:cTn id="27" dur="1" fill="hold">
                                          <p:stCondLst>
                                            <p:cond delay="0"/>
                                          </p:stCondLst>
                                        </p:cTn>
                                        <p:tgtEl>
                                          <p:spTgt spid="62473"/>
                                        </p:tgtEl>
                                        <p:attrNameLst>
                                          <p:attrName>style.visibility</p:attrName>
                                        </p:attrNameLst>
                                      </p:cBhvr>
                                      <p:to>
                                        <p:strVal val="visible"/>
                                      </p:to>
                                    </p:set>
                                  </p:childTnLst>
                                </p:cTn>
                              </p:par>
                            </p:childTnLst>
                          </p:cTn>
                        </p:par>
                        <p:par>
                          <p:cTn id="28" fill="hold" nodeType="afterGroup">
                            <p:stCondLst>
                              <p:cond delay="1000"/>
                            </p:stCondLst>
                            <p:childTnLst>
                              <p:par>
                                <p:cTn id="29" presetID="22" presetClass="entr" presetSubtype="2" fill="hold"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childTnLst>
                          </p:cTn>
                        </p:par>
                        <p:par>
                          <p:cTn id="32" fill="hold" nodeType="afterGroup">
                            <p:stCondLst>
                              <p:cond delay="2000"/>
                            </p:stCondLst>
                            <p:childTnLst>
                              <p:par>
                                <p:cTn id="33" presetID="1" presetClass="entr" presetSubtype="0" fill="hold" grpId="0" nodeType="afterEffect">
                                  <p:stCondLst>
                                    <p:cond delay="500"/>
                                  </p:stCondLst>
                                  <p:childTnLst>
                                    <p:set>
                                      <p:cBhvr>
                                        <p:cTn id="34" dur="1" fill="hold">
                                          <p:stCondLst>
                                            <p:cond delay="0"/>
                                          </p:stCondLst>
                                        </p:cTn>
                                        <p:tgtEl>
                                          <p:spTgt spid="62472"/>
                                        </p:tgtEl>
                                        <p:attrNameLst>
                                          <p:attrName>style.visibility</p:attrName>
                                        </p:attrNameLst>
                                      </p:cBhvr>
                                      <p:to>
                                        <p:strVal val="visible"/>
                                      </p:to>
                                    </p:set>
                                  </p:childTnLst>
                                </p:cTn>
                              </p:par>
                            </p:childTnLst>
                          </p:cTn>
                        </p:par>
                        <p:par>
                          <p:cTn id="35" fill="hold" nodeType="afterGroup">
                            <p:stCondLst>
                              <p:cond delay="2500"/>
                            </p:stCondLst>
                            <p:childTnLst>
                              <p:par>
                                <p:cTn id="36" presetID="22" presetClass="entr" presetSubtype="8" fill="hold" nodeType="afterEffect">
                                  <p:stCondLst>
                                    <p:cond delay="50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par>
                          <p:cTn id="39" fill="hold" nodeType="afterGroup">
                            <p:stCondLst>
                              <p:cond delay="3500"/>
                            </p:stCondLst>
                            <p:childTnLst>
                              <p:par>
                                <p:cTn id="40" presetID="1" presetClass="entr" presetSubtype="0" fill="hold" grpId="0" nodeType="afterEffect">
                                  <p:stCondLst>
                                    <p:cond delay="500"/>
                                  </p:stCondLst>
                                  <p:childTnLst>
                                    <p:set>
                                      <p:cBhvr>
                                        <p:cTn id="41" dur="1" fill="hold">
                                          <p:stCondLst>
                                            <p:cond delay="0"/>
                                          </p:stCondLst>
                                        </p:cTn>
                                        <p:tgtEl>
                                          <p:spTgt spid="62474"/>
                                        </p:tgtEl>
                                        <p:attrNameLst>
                                          <p:attrName>style.visibility</p:attrName>
                                        </p:attrNameLst>
                                      </p:cBhvr>
                                      <p:to>
                                        <p:strVal val="visible"/>
                                      </p:to>
                                    </p:set>
                                  </p:childTnLst>
                                </p:cTn>
                              </p:par>
                            </p:childTnLst>
                          </p:cTn>
                        </p:par>
                        <p:par>
                          <p:cTn id="42" fill="hold" nodeType="afterGroup">
                            <p:stCondLst>
                              <p:cond delay="4000"/>
                            </p:stCondLst>
                            <p:childTnLst>
                              <p:par>
                                <p:cTn id="43" presetID="22" presetClass="entr" presetSubtype="2" fill="hold" nodeType="afterEffect">
                                  <p:stCondLst>
                                    <p:cond delay="50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p:bldP spid="62472" grpId="0"/>
      <p:bldP spid="62473" grpId="0"/>
      <p:bldP spid="624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Current Gains</a:t>
            </a:r>
          </a:p>
        </p:txBody>
      </p:sp>
      <p:sp>
        <p:nvSpPr>
          <p:cNvPr id="165891" name="Rectangle 3"/>
          <p:cNvSpPr>
            <a:spLocks noGrp="1" noChangeArrowheads="1"/>
          </p:cNvSpPr>
          <p:nvPr>
            <p:ph type="body" sz="half" idx="1"/>
          </p:nvPr>
        </p:nvSpPr>
        <p:spPr>
          <a:xfrm>
            <a:off x="457200" y="1600200"/>
            <a:ext cx="4038600" cy="2590800"/>
          </a:xfrm>
        </p:spPr>
        <p:txBody>
          <a:bodyPr/>
          <a:lstStyle/>
          <a:p>
            <a:pPr eaLnBrk="1" hangingPunct="1"/>
            <a:r>
              <a:rPr lang="en-US" sz="2800" smtClean="0"/>
              <a:t>Common Base</a:t>
            </a:r>
          </a:p>
          <a:p>
            <a:pPr lvl="1" eaLnBrk="1" hangingPunct="1"/>
            <a:r>
              <a:rPr lang="en-US" smtClean="0">
                <a:latin typeface="Symbol" pitchFamily="18" charset="2"/>
              </a:rPr>
              <a:t>a</a:t>
            </a:r>
            <a:r>
              <a:rPr lang="en-US" smtClean="0">
                <a:latin typeface="Times New Roman" pitchFamily="18" charset="0"/>
              </a:rPr>
              <a:t> = I</a:t>
            </a:r>
            <a:r>
              <a:rPr lang="en-US" baseline="-25000" smtClean="0">
                <a:latin typeface="Times New Roman" pitchFamily="18" charset="0"/>
              </a:rPr>
              <a:t>C</a:t>
            </a:r>
            <a:r>
              <a:rPr lang="en-US" smtClean="0">
                <a:latin typeface="Times New Roman" pitchFamily="18" charset="0"/>
              </a:rPr>
              <a:t>/I</a:t>
            </a:r>
            <a:r>
              <a:rPr lang="en-US" baseline="-25000" smtClean="0">
                <a:latin typeface="Times New Roman" pitchFamily="18" charset="0"/>
              </a:rPr>
              <a:t>E</a:t>
            </a:r>
            <a:r>
              <a:rPr lang="en-US" smtClean="0">
                <a:latin typeface="Times New Roman" pitchFamily="18" charset="0"/>
              </a:rPr>
              <a:t> &lt; 1</a:t>
            </a:r>
          </a:p>
          <a:p>
            <a:pPr eaLnBrk="1" hangingPunct="1"/>
            <a:r>
              <a:rPr lang="en-US" sz="2800" smtClean="0">
                <a:latin typeface="Times New Roman" pitchFamily="18" charset="0"/>
              </a:rPr>
              <a:t>Common Emitter</a:t>
            </a:r>
          </a:p>
          <a:p>
            <a:pPr lvl="1" eaLnBrk="1" hangingPunct="1"/>
            <a:r>
              <a:rPr lang="en-US" smtClean="0">
                <a:latin typeface="Symbol" pitchFamily="18" charset="2"/>
              </a:rPr>
              <a:t>b</a:t>
            </a:r>
            <a:r>
              <a:rPr lang="en-US" smtClean="0">
                <a:latin typeface="Times New Roman" pitchFamily="18" charset="0"/>
              </a:rPr>
              <a:t> = I</a:t>
            </a:r>
            <a:r>
              <a:rPr lang="en-US" baseline="-25000" smtClean="0">
                <a:latin typeface="Times New Roman" pitchFamily="18" charset="0"/>
              </a:rPr>
              <a:t>C</a:t>
            </a:r>
            <a:r>
              <a:rPr lang="en-US" smtClean="0">
                <a:latin typeface="Times New Roman" pitchFamily="18" charset="0"/>
              </a:rPr>
              <a:t>/I</a:t>
            </a:r>
            <a:r>
              <a:rPr lang="en-US" baseline="-25000" smtClean="0">
                <a:latin typeface="Times New Roman" pitchFamily="18" charset="0"/>
              </a:rPr>
              <a:t>B</a:t>
            </a:r>
            <a:endParaRPr lang="en-US" smtClean="0">
              <a:latin typeface="Times New Roman" pitchFamily="18" charset="0"/>
            </a:endParaRPr>
          </a:p>
        </p:txBody>
      </p:sp>
      <p:graphicFrame>
        <p:nvGraphicFramePr>
          <p:cNvPr id="165893" name="Object 5"/>
          <p:cNvGraphicFramePr>
            <a:graphicFrameLocks noGrp="1" noChangeAspect="1"/>
          </p:cNvGraphicFramePr>
          <p:nvPr>
            <p:ph sz="quarter" idx="2"/>
          </p:nvPr>
        </p:nvGraphicFramePr>
        <p:xfrm>
          <a:off x="609600" y="3695700"/>
          <a:ext cx="4113213" cy="2778125"/>
        </p:xfrm>
        <a:graphic>
          <a:graphicData uri="http://schemas.openxmlformats.org/presentationml/2006/ole">
            <mc:AlternateContent xmlns:mc="http://schemas.openxmlformats.org/markup-compatibility/2006">
              <mc:Choice xmlns:v="urn:schemas-microsoft-com:vml" Requires="v">
                <p:oleObj spid="_x0000_s24584" name="Equation" r:id="rId3" imgW="1933586" imgH="1304859" progId="Equation.3">
                  <p:embed/>
                </p:oleObj>
              </mc:Choice>
              <mc:Fallback>
                <p:oleObj name="Equation" r:id="rId3" imgW="1933586" imgH="1304859"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95700"/>
                        <a:ext cx="4113213" cy="277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895" name="Object 7"/>
          <p:cNvGraphicFramePr>
            <a:graphicFrameLocks noGrp="1" noChangeAspect="1"/>
          </p:cNvGraphicFramePr>
          <p:nvPr>
            <p:ph sz="quarter" idx="3"/>
          </p:nvPr>
        </p:nvGraphicFramePr>
        <p:xfrm>
          <a:off x="5562600" y="4040188"/>
          <a:ext cx="1814513" cy="2816225"/>
        </p:xfrm>
        <a:graphic>
          <a:graphicData uri="http://schemas.openxmlformats.org/presentationml/2006/ole">
            <mc:AlternateContent xmlns:mc="http://schemas.openxmlformats.org/markup-compatibility/2006">
              <mc:Choice xmlns:v="urn:schemas-microsoft-com:vml" Requires="v">
                <p:oleObj spid="_x0000_s24585" name="Equation" r:id="rId5" imgW="828718" imgH="1304859" progId="Equation.3">
                  <p:embed/>
                </p:oleObj>
              </mc:Choice>
              <mc:Fallback>
                <p:oleObj name="Equation" r:id="rId5" imgW="828718" imgH="1304859" progId="Equation.3">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040188"/>
                        <a:ext cx="1814513" cy="281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58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219200"/>
            <a:ext cx="3429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7" name="Rectangle 9"/>
          <p:cNvSpPr>
            <a:spLocks noChangeArrowheads="1"/>
          </p:cNvSpPr>
          <p:nvPr/>
        </p:nvSpPr>
        <p:spPr bwMode="auto">
          <a:xfrm>
            <a:off x="5410200" y="5943600"/>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box(in)">
                                      <p:cBhvr>
                                        <p:cTn id="7" dur="500"/>
                                        <p:tgtEl>
                                          <p:spTgt spid="165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wipe(left)">
                                      <p:cBhvr>
                                        <p:cTn id="12" dur="500"/>
                                        <p:tgtEl>
                                          <p:spTgt spid="165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1" end="1"/>
                                            </p:txEl>
                                          </p:spTgt>
                                        </p:tgtEl>
                                        <p:attrNameLst>
                                          <p:attrName>style.visibility</p:attrName>
                                        </p:attrNameLst>
                                      </p:cBhvr>
                                      <p:to>
                                        <p:strVal val="visible"/>
                                      </p:to>
                                    </p:set>
                                    <p:animEffect transition="in" filter="wipe(left)">
                                      <p:cBhvr>
                                        <p:cTn id="17" dur="500"/>
                                        <p:tgtEl>
                                          <p:spTgt spid="165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2" end="2"/>
                                            </p:txEl>
                                          </p:spTgt>
                                        </p:tgtEl>
                                        <p:attrNameLst>
                                          <p:attrName>style.visibility</p:attrName>
                                        </p:attrNameLst>
                                      </p:cBhvr>
                                      <p:to>
                                        <p:strVal val="visible"/>
                                      </p:to>
                                    </p:set>
                                    <p:animEffect transition="in" filter="wipe(left)">
                                      <p:cBhvr>
                                        <p:cTn id="22" dur="500"/>
                                        <p:tgtEl>
                                          <p:spTgt spid="165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891">
                                            <p:txEl>
                                              <p:pRg st="3" end="3"/>
                                            </p:txEl>
                                          </p:spTgt>
                                        </p:tgtEl>
                                        <p:attrNameLst>
                                          <p:attrName>style.visibility</p:attrName>
                                        </p:attrNameLst>
                                      </p:cBhvr>
                                      <p:to>
                                        <p:strVal val="visible"/>
                                      </p:to>
                                    </p:set>
                                    <p:animEffect transition="in" filter="wipe(left)">
                                      <p:cBhvr>
                                        <p:cTn id="27" dur="500"/>
                                        <p:tgtEl>
                                          <p:spTgt spid="1658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65893"/>
                                        </p:tgtEl>
                                        <p:attrNameLst>
                                          <p:attrName>style.visibility</p:attrName>
                                        </p:attrNameLst>
                                      </p:cBhvr>
                                      <p:to>
                                        <p:strVal val="visible"/>
                                      </p:to>
                                    </p:set>
                                    <p:anim calcmode="lin" valueType="num">
                                      <p:cBhvr additive="base">
                                        <p:cTn id="32" dur="500" fill="hold"/>
                                        <p:tgtEl>
                                          <p:spTgt spid="165893"/>
                                        </p:tgtEl>
                                        <p:attrNameLst>
                                          <p:attrName>ppt_x</p:attrName>
                                        </p:attrNameLst>
                                      </p:cBhvr>
                                      <p:tavLst>
                                        <p:tav tm="0">
                                          <p:val>
                                            <p:strVal val="#ppt_x"/>
                                          </p:val>
                                        </p:tav>
                                        <p:tav tm="100000">
                                          <p:val>
                                            <p:strVal val="#ppt_x"/>
                                          </p:val>
                                        </p:tav>
                                      </p:tavLst>
                                    </p:anim>
                                    <p:anim calcmode="lin" valueType="num">
                                      <p:cBhvr additive="base">
                                        <p:cTn id="33" dur="500" fill="hold"/>
                                        <p:tgtEl>
                                          <p:spTgt spid="16589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65895"/>
                                        </p:tgtEl>
                                        <p:attrNameLst>
                                          <p:attrName>style.visibility</p:attrName>
                                        </p:attrNameLst>
                                      </p:cBhvr>
                                      <p:to>
                                        <p:strVal val="visible"/>
                                      </p:to>
                                    </p:set>
                                    <p:animEffect transition="in" filter="wipe(down)">
                                      <p:cBhvr>
                                        <p:cTn id="38" dur="500"/>
                                        <p:tgtEl>
                                          <p:spTgt spid="1658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5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bldLvl="2"/>
      <p:bldP spid="1658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xtLst/>
        </p:spPr>
        <p:txBody>
          <a:bodyPr/>
          <a:lstStyle/>
          <a:p>
            <a:pPr eaLnBrk="1" fontAlgn="auto" hangingPunct="1">
              <a:spcAft>
                <a:spcPts val="0"/>
              </a:spcAft>
              <a:defRPr/>
            </a:pPr>
            <a:r>
              <a:rPr lang="en-US" smtClean="0"/>
              <a:t>Transistors as Switches</a:t>
            </a:r>
          </a:p>
        </p:txBody>
      </p:sp>
      <p:pic>
        <p:nvPicPr>
          <p:cNvPr id="1699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461000"/>
            <a:ext cx="2743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08200"/>
            <a:ext cx="24971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08200"/>
            <a:ext cx="3352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461000"/>
            <a:ext cx="2667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blinds(horizontal)">
                                      <p:cBhvr>
                                        <p:cTn id="7" dur="500"/>
                                        <p:tgtEl>
                                          <p:spTgt spid="169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69993"/>
                                        </p:tgtEl>
                                        <p:attrNameLst>
                                          <p:attrName>style.visibility</p:attrName>
                                        </p:attrNameLst>
                                      </p:cBhvr>
                                      <p:to>
                                        <p:strVal val="visible"/>
                                      </p:to>
                                    </p:set>
                                    <p:anim calcmode="lin" valueType="num">
                                      <p:cBhvr additive="base">
                                        <p:cTn id="12" dur="500" fill="hold"/>
                                        <p:tgtEl>
                                          <p:spTgt spid="169993"/>
                                        </p:tgtEl>
                                        <p:attrNameLst>
                                          <p:attrName>ppt_x</p:attrName>
                                        </p:attrNameLst>
                                      </p:cBhvr>
                                      <p:tavLst>
                                        <p:tav tm="0">
                                          <p:val>
                                            <p:strVal val="#ppt_x"/>
                                          </p:val>
                                        </p:tav>
                                        <p:tav tm="100000">
                                          <p:val>
                                            <p:strVal val="#ppt_x"/>
                                          </p:val>
                                        </p:tav>
                                      </p:tavLst>
                                    </p:anim>
                                    <p:anim calcmode="lin" valueType="num">
                                      <p:cBhvr additive="base">
                                        <p:cTn id="13" dur="500" fill="hold"/>
                                        <p:tgtEl>
                                          <p:spTgt spid="1699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69995"/>
                                        </p:tgtEl>
                                        <p:attrNameLst>
                                          <p:attrName>style.visibility</p:attrName>
                                        </p:attrNameLst>
                                      </p:cBhvr>
                                      <p:to>
                                        <p:strVal val="visible"/>
                                      </p:to>
                                    </p:set>
                                    <p:animEffect transition="in" filter="blinds(horizontal)">
                                      <p:cBhvr>
                                        <p:cTn id="18" dur="500"/>
                                        <p:tgtEl>
                                          <p:spTgt spid="1699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9996"/>
                                        </p:tgtEl>
                                        <p:attrNameLst>
                                          <p:attrName>style.visibility</p:attrName>
                                        </p:attrNameLst>
                                      </p:cBhvr>
                                      <p:to>
                                        <p:strVal val="visible"/>
                                      </p:to>
                                    </p:set>
                                    <p:anim calcmode="lin" valueType="num">
                                      <p:cBhvr additive="base">
                                        <p:cTn id="23" dur="500" fill="hold"/>
                                        <p:tgtEl>
                                          <p:spTgt spid="169996"/>
                                        </p:tgtEl>
                                        <p:attrNameLst>
                                          <p:attrName>ppt_x</p:attrName>
                                        </p:attrNameLst>
                                      </p:cBhvr>
                                      <p:tavLst>
                                        <p:tav tm="0">
                                          <p:val>
                                            <p:strVal val="#ppt_x"/>
                                          </p:val>
                                        </p:tav>
                                        <p:tav tm="100000">
                                          <p:val>
                                            <p:strVal val="#ppt_x"/>
                                          </p:val>
                                        </p:tav>
                                      </p:tavLst>
                                    </p:anim>
                                    <p:anim calcmode="lin" valueType="num">
                                      <p:cBhvr additive="base">
                                        <p:cTn id="24" dur="500" fill="hold"/>
                                        <p:tgtEl>
                                          <p:spTgt spid="169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extLst/>
        </p:spPr>
        <p:txBody>
          <a:bodyPr/>
          <a:lstStyle/>
          <a:p>
            <a:pPr eaLnBrk="1" fontAlgn="auto" hangingPunct="1">
              <a:spcAft>
                <a:spcPts val="0"/>
              </a:spcAft>
              <a:defRPr/>
            </a:pPr>
            <a:r>
              <a:rPr lang="en-US" smtClean="0"/>
              <a:t>The operating points</a:t>
            </a:r>
          </a:p>
        </p:txBody>
      </p:sp>
      <p:pic>
        <p:nvPicPr>
          <p:cNvPr id="1720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41550"/>
            <a:ext cx="81534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Text Box 7"/>
          <p:cNvSpPr txBox="1">
            <a:spLocks noChangeArrowheads="1"/>
          </p:cNvSpPr>
          <p:nvPr/>
        </p:nvSpPr>
        <p:spPr bwMode="auto">
          <a:xfrm>
            <a:off x="914400" y="5594350"/>
            <a:ext cx="685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We can control the base current using V</a:t>
            </a:r>
            <a:r>
              <a:rPr lang="en-US" sz="2400" baseline="-25000"/>
              <a:t>BB</a:t>
            </a:r>
            <a:r>
              <a:rPr lang="en-US" sz="2400"/>
              <a:t> (we don’t actually use a physical switch).  The circuit then acts as a high speed switch.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2038"/>
                                        </p:tgtEl>
                                        <p:attrNameLst>
                                          <p:attrName>style.visibility</p:attrName>
                                        </p:attrNameLst>
                                      </p:cBhvr>
                                      <p:to>
                                        <p:strVal val="visible"/>
                                      </p:to>
                                    </p:set>
                                    <p:anim calcmode="lin" valueType="num">
                                      <p:cBhvr>
                                        <p:cTn id="7" dur="500" fill="hold"/>
                                        <p:tgtEl>
                                          <p:spTgt spid="172038"/>
                                        </p:tgtEl>
                                        <p:attrNameLst>
                                          <p:attrName>ppt_w</p:attrName>
                                        </p:attrNameLst>
                                      </p:cBhvr>
                                      <p:tavLst>
                                        <p:tav tm="0">
                                          <p:val>
                                            <p:fltVal val="0"/>
                                          </p:val>
                                        </p:tav>
                                        <p:tav tm="100000">
                                          <p:val>
                                            <p:strVal val="#ppt_w"/>
                                          </p:val>
                                        </p:tav>
                                      </p:tavLst>
                                    </p:anim>
                                    <p:anim calcmode="lin" valueType="num">
                                      <p:cBhvr>
                                        <p:cTn id="8" dur="500" fill="hold"/>
                                        <p:tgtEl>
                                          <p:spTgt spid="172038"/>
                                        </p:tgtEl>
                                        <p:attrNameLst>
                                          <p:attrName>ppt_h</p:attrName>
                                        </p:attrNameLst>
                                      </p:cBhvr>
                                      <p:tavLst>
                                        <p:tav tm="0">
                                          <p:val>
                                            <p:fltVal val="0"/>
                                          </p:val>
                                        </p:tav>
                                        <p:tav tm="100000">
                                          <p:val>
                                            <p:strVal val="#ppt_h"/>
                                          </p:val>
                                        </p:tav>
                                      </p:tavLst>
                                    </p:anim>
                                    <p:animEffect transition="in" filter="fade">
                                      <p:cBhvr>
                                        <p:cTn id="9" dur="500"/>
                                        <p:tgtEl>
                                          <p:spTgt spid="1720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2039"/>
                                        </p:tgtEl>
                                        <p:attrNameLst>
                                          <p:attrName>style.visibility</p:attrName>
                                        </p:attrNameLst>
                                      </p:cBhvr>
                                      <p:to>
                                        <p:strVal val="visible"/>
                                      </p:to>
                                    </p:set>
                                    <p:animEffect transition="in" filter="wipe(left)">
                                      <p:cBhvr>
                                        <p:cTn id="14" dur="500"/>
                                        <p:tgtEl>
                                          <p:spTgt spid="17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Details</a:t>
            </a:r>
          </a:p>
        </p:txBody>
      </p:sp>
      <p:sp>
        <p:nvSpPr>
          <p:cNvPr id="174083" name="Rectangle 3"/>
          <p:cNvSpPr>
            <a:spLocks noGrp="1" noChangeArrowheads="1"/>
          </p:cNvSpPr>
          <p:nvPr>
            <p:ph idx="1"/>
          </p:nvPr>
        </p:nvSpPr>
        <p:spPr/>
        <p:txBody>
          <a:bodyPr/>
          <a:lstStyle/>
          <a:p>
            <a:pPr eaLnBrk="1" hangingPunct="1">
              <a:lnSpc>
                <a:spcPct val="90000"/>
              </a:lnSpc>
            </a:pPr>
            <a:r>
              <a:rPr lang="en-US" smtClean="0">
                <a:latin typeface="Times New Roman" pitchFamily="18" charset="0"/>
              </a:rPr>
              <a:t>In Cut-off</a:t>
            </a:r>
          </a:p>
          <a:p>
            <a:pPr lvl="1" eaLnBrk="1" hangingPunct="1">
              <a:lnSpc>
                <a:spcPct val="90000"/>
              </a:lnSpc>
            </a:pPr>
            <a:r>
              <a:rPr lang="en-US" smtClean="0">
                <a:latin typeface="Times New Roman" pitchFamily="18" charset="0"/>
              </a:rPr>
              <a:t>All currents are zero and V</a:t>
            </a:r>
            <a:r>
              <a:rPr lang="en-US" baseline="-25000" smtClean="0">
                <a:latin typeface="Times New Roman" pitchFamily="18" charset="0"/>
              </a:rPr>
              <a:t>CE</a:t>
            </a:r>
            <a:r>
              <a:rPr lang="en-US" smtClean="0">
                <a:latin typeface="Times New Roman" pitchFamily="18" charset="0"/>
              </a:rPr>
              <a:t> = V</a:t>
            </a:r>
            <a:r>
              <a:rPr lang="en-US" baseline="-25000" smtClean="0">
                <a:latin typeface="Times New Roman" pitchFamily="18" charset="0"/>
              </a:rPr>
              <a:t>CC</a:t>
            </a:r>
          </a:p>
          <a:p>
            <a:pPr eaLnBrk="1" hangingPunct="1">
              <a:lnSpc>
                <a:spcPct val="90000"/>
              </a:lnSpc>
            </a:pPr>
            <a:r>
              <a:rPr lang="en-US" smtClean="0">
                <a:latin typeface="Times New Roman" pitchFamily="18" charset="0"/>
              </a:rPr>
              <a:t>In Saturation</a:t>
            </a:r>
          </a:p>
          <a:p>
            <a:pPr lvl="1" eaLnBrk="1" hangingPunct="1">
              <a:lnSpc>
                <a:spcPct val="90000"/>
              </a:lnSpc>
            </a:pPr>
            <a:r>
              <a:rPr lang="en-US" smtClean="0">
                <a:latin typeface="Times New Roman" pitchFamily="18" charset="0"/>
              </a:rPr>
              <a:t>I</a:t>
            </a:r>
            <a:r>
              <a:rPr lang="en-US" baseline="-25000" smtClean="0">
                <a:latin typeface="Times New Roman" pitchFamily="18" charset="0"/>
              </a:rPr>
              <a:t>B</a:t>
            </a:r>
            <a:r>
              <a:rPr lang="en-US" smtClean="0">
                <a:latin typeface="Times New Roman" pitchFamily="18" charset="0"/>
              </a:rPr>
              <a:t> big enough to produce I</a:t>
            </a:r>
            <a:r>
              <a:rPr lang="en-US" baseline="-25000" smtClean="0">
                <a:latin typeface="Times New Roman" pitchFamily="18" charset="0"/>
              </a:rPr>
              <a:t>C(sat)</a:t>
            </a:r>
            <a:r>
              <a:rPr lang="en-US" smtClean="0">
                <a:latin typeface="Times New Roman" pitchFamily="18" charset="0"/>
              </a:rPr>
              <a:t> </a:t>
            </a:r>
            <a:r>
              <a:rPr lang="en-US" smtClean="0">
                <a:latin typeface="Times New Roman" pitchFamily="18" charset="0"/>
                <a:sym typeface="SymbolPS" pitchFamily="18" charset="2"/>
              </a:rPr>
              <a:t></a:t>
            </a:r>
            <a:r>
              <a:rPr lang="en-US" smtClean="0">
                <a:latin typeface="Times New Roman" pitchFamily="18" charset="0"/>
              </a:rPr>
              <a:t> </a:t>
            </a:r>
            <a:r>
              <a:rPr lang="en-US" smtClean="0">
                <a:latin typeface="Symbol" pitchFamily="18" charset="2"/>
              </a:rPr>
              <a:t>b</a:t>
            </a:r>
            <a:r>
              <a:rPr lang="en-US" smtClean="0">
                <a:latin typeface="Times New Roman" pitchFamily="18" charset="0"/>
              </a:rPr>
              <a:t>I</a:t>
            </a:r>
            <a:r>
              <a:rPr lang="en-US" baseline="-25000" smtClean="0">
                <a:latin typeface="Times New Roman" pitchFamily="18" charset="0"/>
              </a:rPr>
              <a:t>B</a:t>
            </a:r>
            <a:endParaRPr lang="en-US" smtClean="0">
              <a:latin typeface="Times New Roman" pitchFamily="18" charset="0"/>
            </a:endParaRPr>
          </a:p>
          <a:p>
            <a:pPr eaLnBrk="1" hangingPunct="1">
              <a:lnSpc>
                <a:spcPct val="90000"/>
              </a:lnSpc>
            </a:pPr>
            <a:r>
              <a:rPr lang="en-US" smtClean="0">
                <a:latin typeface="Times New Roman" pitchFamily="18" charset="0"/>
              </a:rPr>
              <a:t>Using Kirchhoff’s Voltage Law through the ground loop</a:t>
            </a:r>
          </a:p>
          <a:p>
            <a:pPr lvl="1" eaLnBrk="1" hangingPunct="1">
              <a:lnSpc>
                <a:spcPct val="90000"/>
              </a:lnSpc>
            </a:pPr>
            <a:r>
              <a:rPr lang="en-US" smtClean="0">
                <a:latin typeface="Times New Roman" pitchFamily="18" charset="0"/>
              </a:rPr>
              <a:t>V</a:t>
            </a:r>
            <a:r>
              <a:rPr lang="en-US" baseline="-25000" smtClean="0">
                <a:latin typeface="Times New Roman" pitchFamily="18" charset="0"/>
              </a:rPr>
              <a:t>CC</a:t>
            </a:r>
            <a:r>
              <a:rPr lang="en-US" smtClean="0">
                <a:latin typeface="Times New Roman" pitchFamily="18" charset="0"/>
              </a:rPr>
              <a:t> = V</a:t>
            </a:r>
            <a:r>
              <a:rPr lang="en-US" baseline="-25000" smtClean="0">
                <a:latin typeface="Times New Roman" pitchFamily="18" charset="0"/>
              </a:rPr>
              <a:t>CE(sat)</a:t>
            </a:r>
            <a:r>
              <a:rPr lang="en-US" smtClean="0">
                <a:latin typeface="Times New Roman" pitchFamily="18" charset="0"/>
              </a:rPr>
              <a:t> + I</a:t>
            </a:r>
            <a:r>
              <a:rPr lang="en-US" baseline="-25000" smtClean="0">
                <a:latin typeface="Times New Roman" pitchFamily="18" charset="0"/>
              </a:rPr>
              <a:t>C(sat)</a:t>
            </a:r>
            <a:r>
              <a:rPr lang="en-US" smtClean="0">
                <a:latin typeface="Times New Roman" pitchFamily="18" charset="0"/>
              </a:rPr>
              <a:t>R</a:t>
            </a:r>
            <a:r>
              <a:rPr lang="en-US" baseline="-25000" smtClean="0">
                <a:latin typeface="Times New Roman" pitchFamily="18" charset="0"/>
              </a:rPr>
              <a:t>C</a:t>
            </a:r>
          </a:p>
          <a:p>
            <a:pPr lvl="1" eaLnBrk="1" hangingPunct="1">
              <a:lnSpc>
                <a:spcPct val="90000"/>
              </a:lnSpc>
            </a:pPr>
            <a:r>
              <a:rPr lang="en-US" smtClean="0">
                <a:latin typeface="Times New Roman" pitchFamily="18" charset="0"/>
              </a:rPr>
              <a:t>but V</a:t>
            </a:r>
            <a:r>
              <a:rPr lang="en-US" baseline="-25000" smtClean="0">
                <a:latin typeface="Times New Roman" pitchFamily="18" charset="0"/>
              </a:rPr>
              <a:t>CE(sat)</a:t>
            </a:r>
            <a:r>
              <a:rPr lang="en-US" smtClean="0">
                <a:latin typeface="Times New Roman" pitchFamily="18" charset="0"/>
              </a:rPr>
              <a:t> is very small (few tenths), so</a:t>
            </a:r>
          </a:p>
          <a:p>
            <a:pPr lvl="1" eaLnBrk="1" hangingPunct="1">
              <a:lnSpc>
                <a:spcPct val="90000"/>
              </a:lnSpc>
            </a:pPr>
            <a:r>
              <a:rPr lang="en-US" smtClean="0">
                <a:latin typeface="Times New Roman" pitchFamily="18" charset="0"/>
              </a:rPr>
              <a:t>I</a:t>
            </a:r>
            <a:r>
              <a:rPr lang="en-US" baseline="-25000" smtClean="0">
                <a:latin typeface="Times New Roman" pitchFamily="18" charset="0"/>
              </a:rPr>
              <a:t>C(sat)</a:t>
            </a:r>
            <a:r>
              <a:rPr lang="en-US" smtClean="0">
                <a:latin typeface="Times New Roman" pitchFamily="18" charset="0"/>
              </a:rPr>
              <a:t> </a:t>
            </a:r>
            <a:r>
              <a:rPr lang="en-US" smtClean="0">
                <a:latin typeface="Times New Roman" pitchFamily="18" charset="0"/>
                <a:sym typeface="SymbolPS" pitchFamily="18" charset="2"/>
              </a:rPr>
              <a:t>V</a:t>
            </a:r>
            <a:r>
              <a:rPr lang="en-US" baseline="-25000" smtClean="0">
                <a:latin typeface="Times New Roman" pitchFamily="18" charset="0"/>
                <a:sym typeface="SymbolPS" pitchFamily="18" charset="2"/>
              </a:rPr>
              <a:t>CC</a:t>
            </a:r>
            <a:r>
              <a:rPr lang="en-US" smtClean="0">
                <a:latin typeface="Times New Roman" pitchFamily="18" charset="0"/>
                <a:sym typeface="SymbolPS" pitchFamily="18" charset="2"/>
              </a:rPr>
              <a:t>/R</a:t>
            </a:r>
            <a:r>
              <a:rPr lang="en-US" baseline="-25000" smtClean="0">
                <a:latin typeface="Times New Roman" pitchFamily="18" charset="0"/>
                <a:sym typeface="SymbolPS" pitchFamily="18"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083">
                                            <p:txEl>
                                              <p:pRg st="3" end="3"/>
                                            </p:txEl>
                                          </p:spTgt>
                                        </p:tgtEl>
                                        <p:attrNameLst>
                                          <p:attrName>style.visibility</p:attrName>
                                        </p:attrNameLst>
                                      </p:cBhvr>
                                      <p:to>
                                        <p:strVal val="visible"/>
                                      </p:to>
                                    </p:set>
                                    <p:anim calcmode="lin" valueType="num">
                                      <p:cBhvr additive="base">
                                        <p:cTn id="25" dur="500" fill="hold"/>
                                        <p:tgtEl>
                                          <p:spTgt spid="174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083">
                                            <p:txEl>
                                              <p:pRg st="4" end="4"/>
                                            </p:txEl>
                                          </p:spTgt>
                                        </p:tgtEl>
                                        <p:attrNameLst>
                                          <p:attrName>style.visibility</p:attrName>
                                        </p:attrNameLst>
                                      </p:cBhvr>
                                      <p:to>
                                        <p:strVal val="visible"/>
                                      </p:to>
                                    </p:set>
                                    <p:anim calcmode="lin" valueType="num">
                                      <p:cBhvr additive="base">
                                        <p:cTn id="31" dur="500" fill="hold"/>
                                        <p:tgtEl>
                                          <p:spTgt spid="174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083">
                                            <p:txEl>
                                              <p:pRg st="5" end="5"/>
                                            </p:txEl>
                                          </p:spTgt>
                                        </p:tgtEl>
                                        <p:attrNameLst>
                                          <p:attrName>style.visibility</p:attrName>
                                        </p:attrNameLst>
                                      </p:cBhvr>
                                      <p:to>
                                        <p:strVal val="visible"/>
                                      </p:to>
                                    </p:set>
                                    <p:anim calcmode="lin" valueType="num">
                                      <p:cBhvr additive="base">
                                        <p:cTn id="37" dur="500" fill="hold"/>
                                        <p:tgtEl>
                                          <p:spTgt spid="174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083">
                                            <p:txEl>
                                              <p:pRg st="6" end="6"/>
                                            </p:txEl>
                                          </p:spTgt>
                                        </p:tgtEl>
                                        <p:attrNameLst>
                                          <p:attrName>style.visibility</p:attrName>
                                        </p:attrNameLst>
                                      </p:cBhvr>
                                      <p:to>
                                        <p:strVal val="visible"/>
                                      </p:to>
                                    </p:set>
                                    <p:anim calcmode="lin" valueType="num">
                                      <p:cBhvr additive="base">
                                        <p:cTn id="43" dur="500" fill="hold"/>
                                        <p:tgtEl>
                                          <p:spTgt spid="1740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083">
                                            <p:txEl>
                                              <p:pRg st="7" end="7"/>
                                            </p:txEl>
                                          </p:spTgt>
                                        </p:tgtEl>
                                        <p:attrNameLst>
                                          <p:attrName>style.visibility</p:attrName>
                                        </p:attrNameLst>
                                      </p:cBhvr>
                                      <p:to>
                                        <p:strVal val="visible"/>
                                      </p:to>
                                    </p:set>
                                    <p:anim calcmode="lin" valueType="num">
                                      <p:cBhvr additive="base">
                                        <p:cTn id="49" dur="500" fill="hold"/>
                                        <p:tgtEl>
                                          <p:spTgt spid="1740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0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extLst/>
        </p:spPr>
        <p:txBody>
          <a:bodyPr/>
          <a:lstStyle/>
          <a:p>
            <a:pPr eaLnBrk="1" fontAlgn="auto" hangingPunct="1">
              <a:spcAft>
                <a:spcPts val="0"/>
              </a:spcAft>
              <a:defRPr/>
            </a:pPr>
            <a:r>
              <a:rPr lang="en-US" smtClean="0"/>
              <a:t>Transistors with ac Input</a:t>
            </a:r>
          </a:p>
        </p:txBody>
      </p:sp>
      <p:pic>
        <p:nvPicPr>
          <p:cNvPr id="179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28800"/>
            <a:ext cx="4572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 Box 6"/>
          <p:cNvSpPr txBox="1">
            <a:spLocks noChangeArrowheads="1"/>
          </p:cNvSpPr>
          <p:nvPr/>
        </p:nvSpPr>
        <p:spPr bwMode="auto">
          <a:xfrm>
            <a:off x="304800" y="1905000"/>
            <a:ext cx="3657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Assume that </a:t>
            </a:r>
            <a:r>
              <a:rPr lang="en-US" sz="2400">
                <a:latin typeface="Symbol" pitchFamily="18" charset="2"/>
              </a:rPr>
              <a:t>b</a:t>
            </a:r>
            <a:r>
              <a:rPr lang="en-US" sz="2400">
                <a:latin typeface="Times New Roman" pitchFamily="18" charset="0"/>
              </a:rPr>
              <a:t> is such that I</a:t>
            </a:r>
            <a:r>
              <a:rPr lang="en-US" sz="2400" baseline="-25000">
                <a:latin typeface="Times New Roman" pitchFamily="18" charset="0"/>
              </a:rPr>
              <a:t>C</a:t>
            </a:r>
            <a:r>
              <a:rPr lang="en-US" sz="2400">
                <a:latin typeface="Times New Roman" pitchFamily="18" charset="0"/>
              </a:rPr>
              <a:t> varies between 20 and 40 mA.  The transistor is constantly changing curves along the load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p:cTn id="7" dur="500" fill="hold"/>
                                        <p:tgtEl>
                                          <p:spTgt spid="179205"/>
                                        </p:tgtEl>
                                        <p:attrNameLst>
                                          <p:attrName>ppt_w</p:attrName>
                                        </p:attrNameLst>
                                      </p:cBhvr>
                                      <p:tavLst>
                                        <p:tav tm="0">
                                          <p:val>
                                            <p:fltVal val="0"/>
                                          </p:val>
                                        </p:tav>
                                        <p:tav tm="100000">
                                          <p:val>
                                            <p:strVal val="#ppt_w"/>
                                          </p:val>
                                        </p:tav>
                                      </p:tavLst>
                                    </p:anim>
                                    <p:anim calcmode="lin" valueType="num">
                                      <p:cBhvr>
                                        <p:cTn id="8" dur="500" fill="hold"/>
                                        <p:tgtEl>
                                          <p:spTgt spid="179205"/>
                                        </p:tgtEl>
                                        <p:attrNameLst>
                                          <p:attrName>ppt_h</p:attrName>
                                        </p:attrNameLst>
                                      </p:cBhvr>
                                      <p:tavLst>
                                        <p:tav tm="0">
                                          <p:val>
                                            <p:fltVal val="0"/>
                                          </p:val>
                                        </p:tav>
                                        <p:tav tm="100000">
                                          <p:val>
                                            <p:strVal val="#ppt_h"/>
                                          </p:val>
                                        </p:tav>
                                      </p:tavLst>
                                    </p:anim>
                                    <p:animEffect transition="in" filter="fade">
                                      <p:cBhvr>
                                        <p:cTn id="9" dur="500"/>
                                        <p:tgtEl>
                                          <p:spTgt spid="1792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9206"/>
                                        </p:tgtEl>
                                        <p:attrNameLst>
                                          <p:attrName>style.visibility</p:attrName>
                                        </p:attrNameLst>
                                      </p:cBhvr>
                                      <p:to>
                                        <p:strVal val="visible"/>
                                      </p:to>
                                    </p:set>
                                    <p:animEffect transition="in" filter="wipe(down)">
                                      <p:cBhvr>
                                        <p:cTn id="14" dur="5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1000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60463"/>
            <a:ext cx="1000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63963"/>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9" name="Text Box 11"/>
          <p:cNvSpPr txBox="1">
            <a:spLocks noChangeArrowheads="1"/>
          </p:cNvSpPr>
          <p:nvPr/>
        </p:nvSpPr>
        <p:spPr bwMode="auto">
          <a:xfrm>
            <a:off x="762000" y="5105400"/>
            <a:ext cx="716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Pt. A corresponds to the positive peak.  Pt. B corresponds to the negative peak.  This graph shows ideal operation.</a:t>
            </a:r>
          </a:p>
        </p:txBody>
      </p:sp>
      <p:pic>
        <p:nvPicPr>
          <p:cNvPr id="1812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4513"/>
            <a:ext cx="59436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1260"/>
                                        </p:tgtEl>
                                        <p:attrNameLst>
                                          <p:attrName>style.visibility</p:attrName>
                                        </p:attrNameLst>
                                      </p:cBhvr>
                                      <p:to>
                                        <p:strVal val="visible"/>
                                      </p:to>
                                    </p:set>
                                    <p:anim calcmode="lin" valueType="num">
                                      <p:cBhvr>
                                        <p:cTn id="7" dur="500" fill="hold"/>
                                        <p:tgtEl>
                                          <p:spTgt spid="181260"/>
                                        </p:tgtEl>
                                        <p:attrNameLst>
                                          <p:attrName>ppt_w</p:attrName>
                                        </p:attrNameLst>
                                      </p:cBhvr>
                                      <p:tavLst>
                                        <p:tav tm="0">
                                          <p:val>
                                            <p:fltVal val="0"/>
                                          </p:val>
                                        </p:tav>
                                        <p:tav tm="100000">
                                          <p:val>
                                            <p:strVal val="#ppt_w"/>
                                          </p:val>
                                        </p:tav>
                                      </p:tavLst>
                                    </p:anim>
                                    <p:anim calcmode="lin" valueType="num">
                                      <p:cBhvr>
                                        <p:cTn id="8" dur="500" fill="hold"/>
                                        <p:tgtEl>
                                          <p:spTgt spid="181260"/>
                                        </p:tgtEl>
                                        <p:attrNameLst>
                                          <p:attrName>ppt_h</p:attrName>
                                        </p:attrNameLst>
                                      </p:cBhvr>
                                      <p:tavLst>
                                        <p:tav tm="0">
                                          <p:val>
                                            <p:fltVal val="0"/>
                                          </p:val>
                                        </p:tav>
                                        <p:tav tm="100000">
                                          <p:val>
                                            <p:strVal val="#ppt_h"/>
                                          </p:val>
                                        </p:tav>
                                      </p:tavLst>
                                    </p:anim>
                                    <p:animEffect transition="in" filter="fade">
                                      <p:cBhvr>
                                        <p:cTn id="9" dur="500"/>
                                        <p:tgtEl>
                                          <p:spTgt spid="1812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125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8125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8125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1259"/>
                                        </p:tgtEl>
                                        <p:attrNameLst>
                                          <p:attrName>style.visibility</p:attrName>
                                        </p:attrNameLst>
                                      </p:cBhvr>
                                      <p:to>
                                        <p:strVal val="visible"/>
                                      </p:to>
                                    </p:set>
                                    <p:anim calcmode="lin" valueType="num">
                                      <p:cBhvr additive="base">
                                        <p:cTn id="26" dur="500" fill="hold"/>
                                        <p:tgtEl>
                                          <p:spTgt spid="181259"/>
                                        </p:tgtEl>
                                        <p:attrNameLst>
                                          <p:attrName>ppt_x</p:attrName>
                                        </p:attrNameLst>
                                      </p:cBhvr>
                                      <p:tavLst>
                                        <p:tav tm="0">
                                          <p:val>
                                            <p:strVal val="#ppt_x"/>
                                          </p:val>
                                        </p:tav>
                                        <p:tav tm="100000">
                                          <p:val>
                                            <p:strVal val="#ppt_x"/>
                                          </p:val>
                                        </p:tav>
                                      </p:tavLst>
                                    </p:anim>
                                    <p:anim calcmode="lin" valueType="num">
                                      <p:cBhvr additive="base">
                                        <p:cTn id="27" dur="500" fill="hold"/>
                                        <p:tgtEl>
                                          <p:spTgt spid="181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Distortion</a:t>
            </a:r>
          </a:p>
        </p:txBody>
      </p:sp>
      <p:sp>
        <p:nvSpPr>
          <p:cNvPr id="183299" name="Rectangle 3"/>
          <p:cNvSpPr>
            <a:spLocks noGrp="1" noChangeArrowheads="1"/>
          </p:cNvSpPr>
          <p:nvPr>
            <p:ph idx="1"/>
          </p:nvPr>
        </p:nvSpPr>
        <p:spPr>
          <a:xfrm>
            <a:off x="457200" y="1905000"/>
            <a:ext cx="8229600" cy="1600200"/>
          </a:xfrm>
        </p:spPr>
        <p:txBody>
          <a:bodyPr/>
          <a:lstStyle/>
          <a:p>
            <a:pPr eaLnBrk="1" hangingPunct="1"/>
            <a:r>
              <a:rPr lang="en-US" smtClean="0"/>
              <a:t>The location of the point Q (size of the dc source on input) may cause an operating point to lie outside of the active range.</a:t>
            </a:r>
          </a:p>
        </p:txBody>
      </p:sp>
      <p:grpSp>
        <p:nvGrpSpPr>
          <p:cNvPr id="2" name="Group 8"/>
          <p:cNvGrpSpPr>
            <a:grpSpLocks/>
          </p:cNvGrpSpPr>
          <p:nvPr/>
        </p:nvGrpSpPr>
        <p:grpSpPr bwMode="auto">
          <a:xfrm>
            <a:off x="685800" y="3505200"/>
            <a:ext cx="3667125" cy="2971800"/>
            <a:chOff x="432" y="2016"/>
            <a:chExt cx="2310" cy="1872"/>
          </a:xfrm>
        </p:grpSpPr>
        <p:pic>
          <p:nvPicPr>
            <p:cNvPr id="307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2016"/>
              <a:ext cx="231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5"/>
            <p:cNvSpPr txBox="1">
              <a:spLocks noChangeArrowheads="1"/>
            </p:cNvSpPr>
            <p:nvPr/>
          </p:nvSpPr>
          <p:spPr bwMode="auto">
            <a:xfrm>
              <a:off x="768" y="3600"/>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Driven to saturation</a:t>
              </a:r>
            </a:p>
          </p:txBody>
        </p:sp>
      </p:grpSp>
      <p:grpSp>
        <p:nvGrpSpPr>
          <p:cNvPr id="3" name="Group 9"/>
          <p:cNvGrpSpPr>
            <a:grpSpLocks/>
          </p:cNvGrpSpPr>
          <p:nvPr/>
        </p:nvGrpSpPr>
        <p:grpSpPr bwMode="auto">
          <a:xfrm>
            <a:off x="4953000" y="3440113"/>
            <a:ext cx="3333750" cy="3494087"/>
            <a:chOff x="3120" y="1975"/>
            <a:chExt cx="2100" cy="2201"/>
          </a:xfrm>
        </p:grpSpPr>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1975"/>
              <a:ext cx="2100"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3216" y="3888"/>
              <a:ext cx="18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Driven into Cutoff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Base Biasing</a:t>
            </a:r>
          </a:p>
        </p:txBody>
      </p:sp>
      <p:sp>
        <p:nvSpPr>
          <p:cNvPr id="184323" name="Rectangle 3"/>
          <p:cNvSpPr>
            <a:spLocks noGrp="1" noChangeArrowheads="1"/>
          </p:cNvSpPr>
          <p:nvPr>
            <p:ph type="body" sz="half" idx="1"/>
          </p:nvPr>
        </p:nvSpPr>
        <p:spPr>
          <a:xfrm>
            <a:off x="457200" y="1600200"/>
            <a:ext cx="8001000" cy="1066800"/>
          </a:xfrm>
        </p:spPr>
        <p:txBody>
          <a:bodyPr/>
          <a:lstStyle/>
          <a:p>
            <a:pPr eaLnBrk="1" hangingPunct="1"/>
            <a:r>
              <a:rPr lang="en-US" sz="2800" smtClean="0"/>
              <a:t>It is usually not necessary to provide two sources for biasing the transistor.</a:t>
            </a:r>
          </a:p>
        </p:txBody>
      </p:sp>
      <p:graphicFrame>
        <p:nvGraphicFramePr>
          <p:cNvPr id="184327" name="Object 7"/>
          <p:cNvGraphicFramePr>
            <a:graphicFrameLocks noGrp="1" noChangeAspect="1"/>
          </p:cNvGraphicFramePr>
          <p:nvPr>
            <p:ph sz="half" idx="2"/>
          </p:nvPr>
        </p:nvGraphicFramePr>
        <p:xfrm>
          <a:off x="3276600" y="4800600"/>
          <a:ext cx="2057400" cy="971550"/>
        </p:xfrm>
        <a:graphic>
          <a:graphicData uri="http://schemas.openxmlformats.org/presentationml/2006/ole">
            <mc:AlternateContent xmlns:mc="http://schemas.openxmlformats.org/markup-compatibility/2006">
              <mc:Choice xmlns:v="urn:schemas-microsoft-com:vml" Requires="v">
                <p:oleObj spid="_x0000_s31752" name="Equation" r:id="rId3" imgW="914400" imgH="431800" progId="Equation.3">
                  <p:embed/>
                </p:oleObj>
              </mc:Choice>
              <mc:Fallback>
                <p:oleObj name="Equation" r:id="rId3" imgW="914400" imgH="431800" progId="Equation.3">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00600"/>
                        <a:ext cx="20574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26" name="Text Box 6"/>
          <p:cNvSpPr txBox="1">
            <a:spLocks noChangeArrowheads="1"/>
          </p:cNvSpPr>
          <p:nvPr/>
        </p:nvSpPr>
        <p:spPr bwMode="auto">
          <a:xfrm>
            <a:off x="3200400" y="2819400"/>
            <a:ext cx="510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The red arrows follow the base-emitter part of the circuit, which contains the resistor R</a:t>
            </a:r>
            <a:r>
              <a:rPr lang="en-US" sz="2400" baseline="-25000">
                <a:latin typeface="Times New Roman" pitchFamily="18" charset="0"/>
              </a:rPr>
              <a:t>B</a:t>
            </a:r>
            <a:r>
              <a:rPr lang="en-US" sz="2400">
                <a:latin typeface="Times New Roman" pitchFamily="18" charset="0"/>
              </a:rPr>
              <a:t>.  The voltage drop across R</a:t>
            </a:r>
            <a:r>
              <a:rPr lang="en-US" sz="2400" baseline="-25000">
                <a:latin typeface="Times New Roman" pitchFamily="18" charset="0"/>
              </a:rPr>
              <a:t>B</a:t>
            </a:r>
            <a:r>
              <a:rPr lang="en-US" sz="2400">
                <a:latin typeface="Times New Roman" pitchFamily="18" charset="0"/>
              </a:rPr>
              <a:t> is V</a:t>
            </a:r>
            <a:r>
              <a:rPr lang="en-US" sz="2400" baseline="-25000">
                <a:latin typeface="Times New Roman" pitchFamily="18" charset="0"/>
              </a:rPr>
              <a:t>CC</a:t>
            </a:r>
            <a:r>
              <a:rPr lang="en-US" sz="2400">
                <a:latin typeface="Times New Roman" pitchFamily="18" charset="0"/>
              </a:rPr>
              <a:t> – V</a:t>
            </a:r>
            <a:r>
              <a:rPr lang="en-US" sz="2400" baseline="-25000">
                <a:latin typeface="Times New Roman" pitchFamily="18" charset="0"/>
              </a:rPr>
              <a:t>BE</a:t>
            </a:r>
            <a:r>
              <a:rPr lang="en-US" sz="2400">
                <a:latin typeface="Times New Roman" pitchFamily="18" charset="0"/>
              </a:rPr>
              <a:t> (Kirchhoff’s Voltage Law).  The base current is then…</a:t>
            </a:r>
          </a:p>
        </p:txBody>
      </p:sp>
      <p:sp>
        <p:nvSpPr>
          <p:cNvPr id="184329" name="Text Box 9"/>
          <p:cNvSpPr txBox="1">
            <a:spLocks noChangeArrowheads="1"/>
          </p:cNvSpPr>
          <p:nvPr/>
        </p:nvSpPr>
        <p:spPr bwMode="auto">
          <a:xfrm>
            <a:off x="5470525" y="5064125"/>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and    I</a:t>
            </a:r>
            <a:r>
              <a:rPr lang="en-US" sz="2400" baseline="-25000">
                <a:latin typeface="Times New Roman" pitchFamily="18" charset="0"/>
              </a:rPr>
              <a:t>C</a:t>
            </a:r>
            <a:r>
              <a:rPr lang="en-US" sz="2400">
                <a:latin typeface="Times New Roman" pitchFamily="18" charset="0"/>
              </a:rPr>
              <a:t> = </a:t>
            </a:r>
            <a:r>
              <a:rPr lang="en-US" sz="2400">
                <a:latin typeface="Symbol" pitchFamily="18" charset="2"/>
              </a:rPr>
              <a:t>b</a:t>
            </a:r>
            <a:r>
              <a:rPr lang="en-US" sz="2400">
                <a:latin typeface="Times New Roman" pitchFamily="18" charset="0"/>
              </a:rPr>
              <a:t>I</a:t>
            </a:r>
            <a:r>
              <a:rPr lang="en-US" sz="2400" baseline="-25000">
                <a:latin typeface="Times New Roman" pitchFamily="18" charset="0"/>
              </a:rPr>
              <a:t>B</a:t>
            </a:r>
            <a:r>
              <a:rPr lang="en-US" sz="2400">
                <a:latin typeface="Times New Roman" pitchFamily="18" charset="0"/>
              </a:rPr>
              <a:t> </a:t>
            </a:r>
          </a:p>
        </p:txBody>
      </p:sp>
      <p:pic>
        <p:nvPicPr>
          <p:cNvPr id="1843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2470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84330"/>
                                        </p:tgtEl>
                                        <p:attrNameLst>
                                          <p:attrName>style.visibility</p:attrName>
                                        </p:attrNameLst>
                                      </p:cBhvr>
                                      <p:to>
                                        <p:strVal val="visible"/>
                                      </p:to>
                                    </p:set>
                                    <p:anim calcmode="lin" valueType="num">
                                      <p:cBhvr>
                                        <p:cTn id="12" dur="1000" fill="hold"/>
                                        <p:tgtEl>
                                          <p:spTgt spid="184330"/>
                                        </p:tgtEl>
                                        <p:attrNameLst>
                                          <p:attrName>ppt_w</p:attrName>
                                        </p:attrNameLst>
                                      </p:cBhvr>
                                      <p:tavLst>
                                        <p:tav tm="0">
                                          <p:val>
                                            <p:strVal val="#ppt_w*0.70"/>
                                          </p:val>
                                        </p:tav>
                                        <p:tav tm="100000">
                                          <p:val>
                                            <p:strVal val="#ppt_w"/>
                                          </p:val>
                                        </p:tav>
                                      </p:tavLst>
                                    </p:anim>
                                    <p:anim calcmode="lin" valueType="num">
                                      <p:cBhvr>
                                        <p:cTn id="13" dur="1000" fill="hold"/>
                                        <p:tgtEl>
                                          <p:spTgt spid="184330"/>
                                        </p:tgtEl>
                                        <p:attrNameLst>
                                          <p:attrName>ppt_h</p:attrName>
                                        </p:attrNameLst>
                                      </p:cBhvr>
                                      <p:tavLst>
                                        <p:tav tm="0">
                                          <p:val>
                                            <p:strVal val="#ppt_h"/>
                                          </p:val>
                                        </p:tav>
                                        <p:tav tm="100000">
                                          <p:val>
                                            <p:strVal val="#ppt_h"/>
                                          </p:val>
                                        </p:tav>
                                      </p:tavLst>
                                    </p:anim>
                                    <p:animEffect transition="in" filter="fade">
                                      <p:cBhvr>
                                        <p:cTn id="14" dur="1000"/>
                                        <p:tgtEl>
                                          <p:spTgt spid="1843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4326"/>
                                        </p:tgtEl>
                                        <p:attrNameLst>
                                          <p:attrName>style.visibility</p:attrName>
                                        </p:attrNameLst>
                                      </p:cBhvr>
                                      <p:to>
                                        <p:strVal val="visible"/>
                                      </p:to>
                                    </p:set>
                                    <p:anim calcmode="lin" valueType="num">
                                      <p:cBhvr>
                                        <p:cTn id="19" dur="500" fill="hold"/>
                                        <p:tgtEl>
                                          <p:spTgt spid="184326"/>
                                        </p:tgtEl>
                                        <p:attrNameLst>
                                          <p:attrName>ppt_w</p:attrName>
                                        </p:attrNameLst>
                                      </p:cBhvr>
                                      <p:tavLst>
                                        <p:tav tm="0">
                                          <p:val>
                                            <p:fltVal val="0"/>
                                          </p:val>
                                        </p:tav>
                                        <p:tav tm="100000">
                                          <p:val>
                                            <p:strVal val="#ppt_w"/>
                                          </p:val>
                                        </p:tav>
                                      </p:tavLst>
                                    </p:anim>
                                    <p:anim calcmode="lin" valueType="num">
                                      <p:cBhvr>
                                        <p:cTn id="20" dur="500" fill="hold"/>
                                        <p:tgtEl>
                                          <p:spTgt spid="184326"/>
                                        </p:tgtEl>
                                        <p:attrNameLst>
                                          <p:attrName>ppt_h</p:attrName>
                                        </p:attrNameLst>
                                      </p:cBhvr>
                                      <p:tavLst>
                                        <p:tav tm="0">
                                          <p:val>
                                            <p:fltVal val="0"/>
                                          </p:val>
                                        </p:tav>
                                        <p:tav tm="100000">
                                          <p:val>
                                            <p:strVal val="#ppt_h"/>
                                          </p:val>
                                        </p:tav>
                                      </p:tavLst>
                                    </p:anim>
                                    <p:animEffect transition="in" filter="fade">
                                      <p:cBhvr>
                                        <p:cTn id="21" dur="500"/>
                                        <p:tgtEl>
                                          <p:spTgt spid="1843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1" nodeType="clickEffect">
                                  <p:stCondLst>
                                    <p:cond delay="0"/>
                                  </p:stCondLst>
                                  <p:childTnLst>
                                    <p:set>
                                      <p:cBhvr>
                                        <p:cTn id="25" dur="1" fill="hold">
                                          <p:stCondLst>
                                            <p:cond delay="0"/>
                                          </p:stCondLst>
                                        </p:cTn>
                                        <p:tgtEl>
                                          <p:spTgt spid="184326"/>
                                        </p:tgtEl>
                                        <p:attrNameLst>
                                          <p:attrName>style.visibility</p:attrName>
                                        </p:attrNameLst>
                                      </p:cBhvr>
                                      <p:to>
                                        <p:strVal val="visible"/>
                                      </p:to>
                                    </p:set>
                                    <p:animEffect transition="in" filter="wipe(down)">
                                      <p:cBhvr>
                                        <p:cTn id="26" dur="500"/>
                                        <p:tgtEl>
                                          <p:spTgt spid="1843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84327"/>
                                        </p:tgtEl>
                                        <p:attrNameLst>
                                          <p:attrName>style.visibility</p:attrName>
                                        </p:attrNameLst>
                                      </p:cBhvr>
                                      <p:to>
                                        <p:strVal val="visible"/>
                                      </p:to>
                                    </p:set>
                                    <p:animEffect transition="in" filter="wipe(left)">
                                      <p:cBhvr>
                                        <p:cTn id="31" dur="500"/>
                                        <p:tgtEl>
                                          <p:spTgt spid="1843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4329"/>
                                        </p:tgtEl>
                                        <p:attrNameLst>
                                          <p:attrName>style.visibility</p:attrName>
                                        </p:attrNameLst>
                                      </p:cBhvr>
                                      <p:to>
                                        <p:strVal val="visible"/>
                                      </p:to>
                                    </p:set>
                                    <p:anim calcmode="lin" valueType="num">
                                      <p:cBhvr additive="base">
                                        <p:cTn id="36" dur="500" fill="hold"/>
                                        <p:tgtEl>
                                          <p:spTgt spid="184329"/>
                                        </p:tgtEl>
                                        <p:attrNameLst>
                                          <p:attrName>ppt_x</p:attrName>
                                        </p:attrNameLst>
                                      </p:cBhvr>
                                      <p:tavLst>
                                        <p:tav tm="0">
                                          <p:val>
                                            <p:strVal val="#ppt_x"/>
                                          </p:val>
                                        </p:tav>
                                        <p:tav tm="100000">
                                          <p:val>
                                            <p:strVal val="#ppt_x"/>
                                          </p:val>
                                        </p:tav>
                                      </p:tavLst>
                                    </p:anim>
                                    <p:anim calcmode="lin" valueType="num">
                                      <p:cBhvr additive="base">
                                        <p:cTn id="37"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P spid="184326" grpId="1"/>
      <p:bldP spid="1843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Base Biasing</a:t>
            </a:r>
          </a:p>
        </p:txBody>
      </p:sp>
      <p:sp>
        <p:nvSpPr>
          <p:cNvPr id="186371" name="Rectangle 3"/>
          <p:cNvSpPr>
            <a:spLocks noGrp="1" noChangeArrowheads="1"/>
          </p:cNvSpPr>
          <p:nvPr>
            <p:ph idx="1"/>
          </p:nvPr>
        </p:nvSpPr>
        <p:spPr>
          <a:xfrm>
            <a:off x="457200" y="1905000"/>
            <a:ext cx="8229600" cy="4876800"/>
          </a:xfrm>
        </p:spPr>
        <p:txBody>
          <a:bodyPr/>
          <a:lstStyle/>
          <a:p>
            <a:pPr eaLnBrk="1" hangingPunct="1"/>
            <a:r>
              <a:rPr lang="en-US" sz="2800" smtClean="0"/>
              <a:t>Use Kirchhoff’s Voltage Law on the black arrowed loop of the circuit</a:t>
            </a:r>
          </a:p>
          <a:p>
            <a:pPr lvl="1" eaLnBrk="1" hangingPunct="1">
              <a:buFont typeface="Wingdings" pitchFamily="2" charset="2"/>
              <a:buNone/>
            </a:pPr>
            <a:r>
              <a:rPr lang="en-US" smtClean="0"/>
              <a:t>V</a:t>
            </a:r>
            <a:r>
              <a:rPr lang="en-US" baseline="-25000" smtClean="0"/>
              <a:t>CC</a:t>
            </a:r>
            <a:r>
              <a:rPr lang="en-US" smtClean="0"/>
              <a:t> = I</a:t>
            </a:r>
            <a:r>
              <a:rPr lang="en-US" baseline="-25000" smtClean="0"/>
              <a:t>C</a:t>
            </a:r>
            <a:r>
              <a:rPr lang="en-US" smtClean="0"/>
              <a:t>R</a:t>
            </a:r>
            <a:r>
              <a:rPr lang="en-US" baseline="-25000" smtClean="0"/>
              <a:t>C</a:t>
            </a:r>
            <a:r>
              <a:rPr lang="en-US" smtClean="0"/>
              <a:t> + V</a:t>
            </a:r>
            <a:r>
              <a:rPr lang="en-US" baseline="-25000" smtClean="0"/>
              <a:t>CE</a:t>
            </a:r>
          </a:p>
          <a:p>
            <a:pPr lvl="1" eaLnBrk="1" hangingPunct="1">
              <a:buFont typeface="Wingdings" pitchFamily="2" charset="2"/>
              <a:buNone/>
            </a:pPr>
            <a:endParaRPr lang="en-US" baseline="-25000" smtClean="0"/>
          </a:p>
          <a:p>
            <a:pPr lvl="1" eaLnBrk="1" hangingPunct="1">
              <a:buFont typeface="Wingdings" pitchFamily="2" charset="2"/>
              <a:buNone/>
            </a:pPr>
            <a:r>
              <a:rPr lang="en-US" smtClean="0"/>
              <a:t>So, V</a:t>
            </a:r>
            <a:r>
              <a:rPr lang="en-US" baseline="-25000" smtClean="0"/>
              <a:t>CE</a:t>
            </a:r>
            <a:r>
              <a:rPr lang="en-US" smtClean="0"/>
              <a:t> = V</a:t>
            </a:r>
            <a:r>
              <a:rPr lang="en-US" baseline="-25000" smtClean="0"/>
              <a:t>CC</a:t>
            </a:r>
            <a:r>
              <a:rPr lang="en-US" smtClean="0"/>
              <a:t> – I</a:t>
            </a:r>
            <a:r>
              <a:rPr lang="en-US" baseline="-25000" smtClean="0"/>
              <a:t>C</a:t>
            </a:r>
            <a:r>
              <a:rPr lang="en-US" smtClean="0"/>
              <a:t>R</a:t>
            </a:r>
            <a:r>
              <a:rPr lang="en-US" baseline="-25000" smtClean="0"/>
              <a:t>C</a:t>
            </a:r>
            <a:endParaRPr lang="en-US" smtClean="0"/>
          </a:p>
          <a:p>
            <a:pPr lvl="1" eaLnBrk="1" hangingPunct="1">
              <a:buFont typeface="Wingdings" pitchFamily="2" charset="2"/>
              <a:buNone/>
            </a:pPr>
            <a:r>
              <a:rPr lang="en-US" smtClean="0"/>
              <a:t>       V</a:t>
            </a:r>
            <a:r>
              <a:rPr lang="en-US" baseline="-25000" smtClean="0"/>
              <a:t>CE</a:t>
            </a:r>
            <a:r>
              <a:rPr lang="en-US" smtClean="0"/>
              <a:t> = V</a:t>
            </a:r>
            <a:r>
              <a:rPr lang="en-US" baseline="-25000" smtClean="0"/>
              <a:t>CC</a:t>
            </a:r>
            <a:r>
              <a:rPr lang="en-US" smtClean="0"/>
              <a:t> – </a:t>
            </a:r>
            <a:r>
              <a:rPr lang="en-US" smtClean="0">
                <a:latin typeface="Symbol" pitchFamily="18" charset="2"/>
              </a:rPr>
              <a:t>b</a:t>
            </a:r>
            <a:r>
              <a:rPr lang="en-US" smtClean="0"/>
              <a:t>I</a:t>
            </a:r>
            <a:r>
              <a:rPr lang="en-US" baseline="-25000" smtClean="0"/>
              <a:t>B</a:t>
            </a:r>
            <a:r>
              <a:rPr lang="en-US" smtClean="0"/>
              <a:t>R</a:t>
            </a:r>
            <a:r>
              <a:rPr lang="en-US" baseline="-25000" smtClean="0"/>
              <a:t>C</a:t>
            </a:r>
          </a:p>
          <a:p>
            <a:pPr lvl="1" eaLnBrk="1" hangingPunct="1">
              <a:buFont typeface="Wingdings" pitchFamily="2" charset="2"/>
              <a:buNone/>
            </a:pPr>
            <a:endParaRPr lang="en-US" baseline="-25000" smtClean="0"/>
          </a:p>
          <a:p>
            <a:pPr eaLnBrk="1" hangingPunct="1"/>
            <a:r>
              <a:rPr lang="en-US" sz="2800" smtClean="0"/>
              <a:t>Disadvantge</a:t>
            </a:r>
          </a:p>
          <a:p>
            <a:pPr lvl="1" eaLnBrk="1" hangingPunct="1"/>
            <a:r>
              <a:rPr lang="en-US" smtClean="0">
                <a:latin typeface="Symbol" pitchFamily="18" charset="2"/>
              </a:rPr>
              <a:t>b</a:t>
            </a:r>
            <a:r>
              <a:rPr lang="en-US" smtClean="0"/>
              <a:t> occurs in the equation for both V</a:t>
            </a:r>
            <a:r>
              <a:rPr lang="en-US" baseline="-25000" smtClean="0"/>
              <a:t>CE</a:t>
            </a:r>
            <a:r>
              <a:rPr lang="en-US" smtClean="0"/>
              <a:t> and I</a:t>
            </a:r>
            <a:r>
              <a:rPr lang="en-US" baseline="-25000" smtClean="0"/>
              <a:t>C</a:t>
            </a:r>
          </a:p>
          <a:p>
            <a:pPr lvl="1" eaLnBrk="1" hangingPunct="1"/>
            <a:r>
              <a:rPr lang="en-US" smtClean="0"/>
              <a:t>But </a:t>
            </a:r>
            <a:r>
              <a:rPr lang="en-US" smtClean="0">
                <a:latin typeface="Symbol" pitchFamily="18" charset="2"/>
              </a:rPr>
              <a:t>b</a:t>
            </a:r>
            <a:r>
              <a:rPr lang="en-US" smtClean="0"/>
              <a:t> varies – thus so do V</a:t>
            </a:r>
            <a:r>
              <a:rPr lang="en-US" baseline="-25000" smtClean="0"/>
              <a:t>CE</a:t>
            </a:r>
            <a:r>
              <a:rPr lang="en-US" smtClean="0"/>
              <a:t> and I</a:t>
            </a:r>
            <a:r>
              <a:rPr lang="en-US" baseline="-25000" smtClean="0"/>
              <a:t>C</a:t>
            </a:r>
            <a:endParaRPr lang="en-US" smtClean="0"/>
          </a:p>
          <a:p>
            <a:pPr lvl="1" eaLnBrk="1" hangingPunct="1"/>
            <a:r>
              <a:rPr lang="en-US" smtClean="0"/>
              <a:t>This shifts the Q-point (</a:t>
            </a:r>
            <a:r>
              <a:rPr lang="en-US" smtClean="0">
                <a:latin typeface="Symbol" pitchFamily="18" charset="2"/>
              </a:rPr>
              <a:t>b</a:t>
            </a:r>
            <a:r>
              <a:rPr lang="en-US" smtClean="0"/>
              <a:t>-dpendent)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wipe(left)">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wipe(left)">
                                      <p:cBhvr>
                                        <p:cTn id="12" dur="500"/>
                                        <p:tgtEl>
                                          <p:spTgt spid="186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371">
                                            <p:txEl>
                                              <p:pRg st="3" end="3"/>
                                            </p:txEl>
                                          </p:spTgt>
                                        </p:tgtEl>
                                        <p:attrNameLst>
                                          <p:attrName>style.visibility</p:attrName>
                                        </p:attrNameLst>
                                      </p:cBhvr>
                                      <p:to>
                                        <p:strVal val="visible"/>
                                      </p:to>
                                    </p:set>
                                    <p:animEffect transition="in" filter="wipe(left)">
                                      <p:cBhvr>
                                        <p:cTn id="17" dur="500"/>
                                        <p:tgtEl>
                                          <p:spTgt spid="1863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6371">
                                            <p:txEl>
                                              <p:pRg st="4" end="4"/>
                                            </p:txEl>
                                          </p:spTgt>
                                        </p:tgtEl>
                                        <p:attrNameLst>
                                          <p:attrName>style.visibility</p:attrName>
                                        </p:attrNameLst>
                                      </p:cBhvr>
                                      <p:to>
                                        <p:strVal val="visible"/>
                                      </p:to>
                                    </p:set>
                                    <p:animEffect transition="in" filter="wipe(left)">
                                      <p:cBhvr>
                                        <p:cTn id="22" dur="500"/>
                                        <p:tgtEl>
                                          <p:spTgt spid="1863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6371">
                                            <p:txEl>
                                              <p:pRg st="6" end="6"/>
                                            </p:txEl>
                                          </p:spTgt>
                                        </p:tgtEl>
                                        <p:attrNameLst>
                                          <p:attrName>style.visibility</p:attrName>
                                        </p:attrNameLst>
                                      </p:cBhvr>
                                      <p:to>
                                        <p:strVal val="visible"/>
                                      </p:to>
                                    </p:set>
                                    <p:animEffect transition="in" filter="wipe(left)">
                                      <p:cBhvr>
                                        <p:cTn id="27" dur="500"/>
                                        <p:tgtEl>
                                          <p:spTgt spid="18637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6371">
                                            <p:txEl>
                                              <p:pRg st="7" end="7"/>
                                            </p:txEl>
                                          </p:spTgt>
                                        </p:tgtEl>
                                        <p:attrNameLst>
                                          <p:attrName>style.visibility</p:attrName>
                                        </p:attrNameLst>
                                      </p:cBhvr>
                                      <p:to>
                                        <p:strVal val="visible"/>
                                      </p:to>
                                    </p:set>
                                    <p:animEffect transition="in" filter="wipe(left)">
                                      <p:cBhvr>
                                        <p:cTn id="32" dur="500"/>
                                        <p:tgtEl>
                                          <p:spTgt spid="18637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6371">
                                            <p:txEl>
                                              <p:pRg st="8" end="8"/>
                                            </p:txEl>
                                          </p:spTgt>
                                        </p:tgtEl>
                                        <p:attrNameLst>
                                          <p:attrName>style.visibility</p:attrName>
                                        </p:attrNameLst>
                                      </p:cBhvr>
                                      <p:to>
                                        <p:strVal val="visible"/>
                                      </p:to>
                                    </p:set>
                                    <p:animEffect transition="in" filter="wipe(left)">
                                      <p:cBhvr>
                                        <p:cTn id="37" dur="500"/>
                                        <p:tgtEl>
                                          <p:spTgt spid="18637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6371">
                                            <p:txEl>
                                              <p:pRg st="9" end="9"/>
                                            </p:txEl>
                                          </p:spTgt>
                                        </p:tgtEl>
                                        <p:attrNameLst>
                                          <p:attrName>style.visibility</p:attrName>
                                        </p:attrNameLst>
                                      </p:cBhvr>
                                      <p:to>
                                        <p:strVal val="visible"/>
                                      </p:to>
                                    </p:set>
                                    <p:animEffect transition="in" filter="wipe(left)">
                                      <p:cBhvr>
                                        <p:cTn id="42" dur="500"/>
                                        <p:tgtEl>
                                          <p:spTgt spid="186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Transistor Amplifiers</a:t>
            </a:r>
          </a:p>
        </p:txBody>
      </p:sp>
      <p:sp>
        <p:nvSpPr>
          <p:cNvPr id="190467" name="Rectangle 3"/>
          <p:cNvSpPr>
            <a:spLocks noGrp="1" noChangeArrowheads="1"/>
          </p:cNvSpPr>
          <p:nvPr>
            <p:ph idx="1"/>
          </p:nvPr>
        </p:nvSpPr>
        <p:spPr/>
        <p:txBody>
          <a:bodyPr/>
          <a:lstStyle/>
          <a:p>
            <a:pPr eaLnBrk="1" hangingPunct="1">
              <a:lnSpc>
                <a:spcPct val="90000"/>
              </a:lnSpc>
            </a:pPr>
            <a:r>
              <a:rPr lang="en-US" smtClean="0"/>
              <a:t>Amplification</a:t>
            </a:r>
          </a:p>
          <a:p>
            <a:pPr lvl="1" eaLnBrk="1" hangingPunct="1">
              <a:lnSpc>
                <a:spcPct val="90000"/>
              </a:lnSpc>
            </a:pPr>
            <a:r>
              <a:rPr lang="en-US" smtClean="0"/>
              <a:t>The process of increasing the strength of a signal.</a:t>
            </a:r>
          </a:p>
          <a:p>
            <a:pPr lvl="1" eaLnBrk="1" hangingPunct="1">
              <a:lnSpc>
                <a:spcPct val="90000"/>
              </a:lnSpc>
            </a:pPr>
            <a:r>
              <a:rPr lang="en-US" smtClean="0"/>
              <a:t>The result of controlling a relatively large quantity of current (output) with a small quantity of current (input).</a:t>
            </a:r>
          </a:p>
          <a:p>
            <a:pPr eaLnBrk="1" hangingPunct="1">
              <a:lnSpc>
                <a:spcPct val="90000"/>
              </a:lnSpc>
            </a:pPr>
            <a:r>
              <a:rPr lang="en-US" smtClean="0"/>
              <a:t>Amplifier</a:t>
            </a:r>
          </a:p>
          <a:p>
            <a:pPr lvl="1" eaLnBrk="1" hangingPunct="1">
              <a:lnSpc>
                <a:spcPct val="90000"/>
              </a:lnSpc>
            </a:pPr>
            <a:r>
              <a:rPr lang="en-US" smtClean="0"/>
              <a:t>Device use to increase the current, voltage, or power of the input signal without appreciably altering the essential quality.</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0467">
                                            <p:txEl>
                                              <p:pRg st="3" end="3"/>
                                            </p:txEl>
                                          </p:spTgt>
                                        </p:tgtEl>
                                        <p:attrNameLst>
                                          <p:attrName>style.visibility</p:attrName>
                                        </p:attrNameLst>
                                      </p:cBhvr>
                                      <p:to>
                                        <p:strVal val="visible"/>
                                      </p:to>
                                    </p:set>
                                    <p:anim calcmode="lin" valueType="num">
                                      <p:cBhvr additive="base">
                                        <p:cTn id="25" dur="500" fill="hold"/>
                                        <p:tgtEl>
                                          <p:spTgt spid="190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0467">
                                            <p:txEl>
                                              <p:pRg st="4" end="4"/>
                                            </p:txEl>
                                          </p:spTgt>
                                        </p:tgtEl>
                                        <p:attrNameLst>
                                          <p:attrName>style.visibility</p:attrName>
                                        </p:attrNameLst>
                                      </p:cBhvr>
                                      <p:to>
                                        <p:strVal val="visible"/>
                                      </p:to>
                                    </p:set>
                                    <p:anim calcmode="lin" valueType="num">
                                      <p:cBhvr additive="base">
                                        <p:cTn id="31" dur="500" fill="hold"/>
                                        <p:tgtEl>
                                          <p:spTgt spid="190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Operation</a:t>
            </a:r>
          </a:p>
        </p:txBody>
      </p:sp>
      <p:sp>
        <p:nvSpPr>
          <p:cNvPr id="64515" name="Rectangle 3"/>
          <p:cNvSpPr>
            <a:spLocks noGrp="1" noChangeArrowheads="1"/>
          </p:cNvSpPr>
          <p:nvPr>
            <p:ph idx="1"/>
          </p:nvPr>
        </p:nvSpPr>
        <p:spPr>
          <a:xfrm>
            <a:off x="457200" y="1905000"/>
            <a:ext cx="5105400" cy="4648200"/>
          </a:xfrm>
        </p:spPr>
        <p:txBody>
          <a:bodyPr/>
          <a:lstStyle/>
          <a:p>
            <a:pPr eaLnBrk="1" hangingPunct="1">
              <a:lnSpc>
                <a:spcPct val="80000"/>
              </a:lnSpc>
            </a:pPr>
            <a:r>
              <a:rPr lang="en-US" sz="2000" smtClean="0"/>
              <a:t>Begin by reverse biasing the CB junction</a:t>
            </a:r>
          </a:p>
          <a:p>
            <a:pPr lvl="1" eaLnBrk="1" hangingPunct="1">
              <a:lnSpc>
                <a:spcPct val="80000"/>
              </a:lnSpc>
            </a:pPr>
            <a:r>
              <a:rPr lang="en-US" sz="1800" smtClean="0"/>
              <a:t>Here we are showing an NPN transistor as an example</a:t>
            </a:r>
          </a:p>
          <a:p>
            <a:pPr eaLnBrk="1" hangingPunct="1">
              <a:lnSpc>
                <a:spcPct val="80000"/>
              </a:lnSpc>
            </a:pPr>
            <a:r>
              <a:rPr lang="en-US" sz="2000" smtClean="0"/>
              <a:t>Now we apply a small forward bias on the emitter-base junction</a:t>
            </a:r>
          </a:p>
          <a:p>
            <a:pPr lvl="1" eaLnBrk="1" hangingPunct="1">
              <a:lnSpc>
                <a:spcPct val="80000"/>
              </a:lnSpc>
            </a:pPr>
            <a:r>
              <a:rPr lang="en-US" sz="1800" smtClean="0"/>
              <a:t>Electrons are pushed into the base, which then quickly flow to the collector</a:t>
            </a:r>
          </a:p>
          <a:p>
            <a:pPr lvl="1" eaLnBrk="1" hangingPunct="1">
              <a:lnSpc>
                <a:spcPct val="80000"/>
              </a:lnSpc>
            </a:pPr>
            <a:r>
              <a:rPr lang="en-US" sz="1800" smtClean="0"/>
              <a:t>The result is a large emitter-collector electron current (conventional current is C-E) which is maintained by a small E-B voltage</a:t>
            </a:r>
          </a:p>
          <a:p>
            <a:pPr eaLnBrk="1" hangingPunct="1">
              <a:lnSpc>
                <a:spcPct val="80000"/>
              </a:lnSpc>
            </a:pPr>
            <a:r>
              <a:rPr lang="en-US" sz="2000" smtClean="0"/>
              <a:t>Some of the electrons pushed into the base by the forward bias E-B voltage end up depleting holes in that junction</a:t>
            </a:r>
          </a:p>
          <a:p>
            <a:pPr lvl="1" eaLnBrk="1" hangingPunct="1">
              <a:lnSpc>
                <a:spcPct val="80000"/>
              </a:lnSpc>
            </a:pPr>
            <a:r>
              <a:rPr lang="en-US" sz="1800" smtClean="0"/>
              <a:t>This would eventually destroy the junction if we didn’t replenish the holes</a:t>
            </a:r>
          </a:p>
          <a:p>
            <a:pPr lvl="1" eaLnBrk="1" hangingPunct="1">
              <a:lnSpc>
                <a:spcPct val="80000"/>
              </a:lnSpc>
            </a:pPr>
            <a:r>
              <a:rPr lang="en-US" sz="1800" smtClean="0"/>
              <a:t>The electrons that might do this are drawn off as a base current</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1343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16383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6"/>
                                        </p:tgtEl>
                                        <p:attrNameLst>
                                          <p:attrName>style.visibility</p:attrName>
                                        </p:attrNameLst>
                                      </p:cBhvr>
                                      <p:to>
                                        <p:strVal val="visible"/>
                                      </p:to>
                                    </p:set>
                                    <p:anim calcmode="lin" valueType="num">
                                      <p:cBhvr additive="base">
                                        <p:cTn id="11" dur="500" fill="hold"/>
                                        <p:tgtEl>
                                          <p:spTgt spid="64516"/>
                                        </p:tgtEl>
                                        <p:attrNameLst>
                                          <p:attrName>ppt_x</p:attrName>
                                        </p:attrNameLst>
                                      </p:cBhvr>
                                      <p:tavLst>
                                        <p:tav tm="0">
                                          <p:val>
                                            <p:strVal val="#ppt_x"/>
                                          </p:val>
                                        </p:tav>
                                        <p:tav tm="100000">
                                          <p:val>
                                            <p:strVal val="#ppt_x"/>
                                          </p:val>
                                        </p:tav>
                                      </p:tavLst>
                                    </p:anim>
                                    <p:anim calcmode="lin" valueType="num">
                                      <p:cBhvr additive="base">
                                        <p:cTn id="12"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 calcmode="lin" valueType="num">
                                      <p:cBhvr additive="base">
                                        <p:cTn id="17"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4515">
                                            <p:txEl>
                                              <p:pRg st="2" end="2"/>
                                            </p:txEl>
                                          </p:spTgt>
                                        </p:tgtEl>
                                        <p:attrNameLst>
                                          <p:attrName>style.visibility</p:attrName>
                                        </p:attrNameLst>
                                      </p:cBhvr>
                                      <p:to>
                                        <p:strVal val="visible"/>
                                      </p:to>
                                    </p:set>
                                    <p:anim calcmode="lin" valueType="num">
                                      <p:cBhvr additive="base">
                                        <p:cTn id="23"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1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4517"/>
                                        </p:tgtEl>
                                        <p:attrNameLst>
                                          <p:attrName>style.visibility</p:attrName>
                                        </p:attrNameLst>
                                      </p:cBhvr>
                                      <p:to>
                                        <p:strVal val="visible"/>
                                      </p:to>
                                    </p:set>
                                    <p:anim calcmode="lin" valueType="num">
                                      <p:cBhvr additive="base">
                                        <p:cTn id="27" dur="500" fill="hold"/>
                                        <p:tgtEl>
                                          <p:spTgt spid="64517"/>
                                        </p:tgtEl>
                                        <p:attrNameLst>
                                          <p:attrName>ppt_x</p:attrName>
                                        </p:attrNameLst>
                                      </p:cBhvr>
                                      <p:tavLst>
                                        <p:tav tm="0">
                                          <p:val>
                                            <p:strVal val="#ppt_x"/>
                                          </p:val>
                                        </p:tav>
                                        <p:tav tm="100000">
                                          <p:val>
                                            <p:strVal val="#ppt_x"/>
                                          </p:val>
                                        </p:tav>
                                      </p:tavLst>
                                    </p:anim>
                                    <p:anim calcmode="lin" valueType="num">
                                      <p:cBhvr additive="base">
                                        <p:cTn id="2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4515">
                                            <p:txEl>
                                              <p:pRg st="3" end="3"/>
                                            </p:txEl>
                                          </p:spTgt>
                                        </p:tgtEl>
                                        <p:attrNameLst>
                                          <p:attrName>style.visibility</p:attrName>
                                        </p:attrNameLst>
                                      </p:cBhvr>
                                      <p:to>
                                        <p:strVal val="visible"/>
                                      </p:to>
                                    </p:set>
                                    <p:anim calcmode="lin" valueType="num">
                                      <p:cBhvr additive="base">
                                        <p:cTn id="33"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4515">
                                            <p:txEl>
                                              <p:pRg st="4" end="4"/>
                                            </p:txEl>
                                          </p:spTgt>
                                        </p:tgtEl>
                                        <p:attrNameLst>
                                          <p:attrName>style.visibility</p:attrName>
                                        </p:attrNameLst>
                                      </p:cBhvr>
                                      <p:to>
                                        <p:strVal val="visible"/>
                                      </p:to>
                                    </p:set>
                                    <p:anim calcmode="lin" valueType="num">
                                      <p:cBhvr additive="base">
                                        <p:cTn id="39"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4515">
                                            <p:txEl>
                                              <p:pRg st="5" end="5"/>
                                            </p:txEl>
                                          </p:spTgt>
                                        </p:tgtEl>
                                        <p:attrNameLst>
                                          <p:attrName>style.visibility</p:attrName>
                                        </p:attrNameLst>
                                      </p:cBhvr>
                                      <p:to>
                                        <p:strVal val="visible"/>
                                      </p:to>
                                    </p:set>
                                    <p:anim calcmode="lin" valueType="num">
                                      <p:cBhvr additive="base">
                                        <p:cTn id="45"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4515">
                                            <p:txEl>
                                              <p:pRg st="6" end="6"/>
                                            </p:txEl>
                                          </p:spTgt>
                                        </p:tgtEl>
                                        <p:attrNameLst>
                                          <p:attrName>style.visibility</p:attrName>
                                        </p:attrNameLst>
                                      </p:cBhvr>
                                      <p:to>
                                        <p:strVal val="visible"/>
                                      </p:to>
                                    </p:set>
                                    <p:anim calcmode="lin" valueType="num">
                                      <p:cBhvr additive="base">
                                        <p:cTn id="51" dur="500" fill="hold"/>
                                        <p:tgtEl>
                                          <p:spTgt spid="64515">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4515">
                                            <p:txEl>
                                              <p:pRg st="7" end="7"/>
                                            </p:txEl>
                                          </p:spTgt>
                                        </p:tgtEl>
                                        <p:attrNameLst>
                                          <p:attrName>style.visibility</p:attrName>
                                        </p:attrNameLst>
                                      </p:cBhvr>
                                      <p:to>
                                        <p:strVal val="visible"/>
                                      </p:to>
                                    </p:set>
                                    <p:anim calcmode="lin" valueType="num">
                                      <p:cBhvr additive="base">
                                        <p:cTn id="57" dur="500" fill="hold"/>
                                        <p:tgtEl>
                                          <p:spTgt spid="64515">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45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Class A</a:t>
            </a:r>
          </a:p>
        </p:txBody>
      </p:sp>
      <p:sp>
        <p:nvSpPr>
          <p:cNvPr id="191491" name="Rectangle 3"/>
          <p:cNvSpPr>
            <a:spLocks noGrp="1" noChangeArrowheads="1"/>
          </p:cNvSpPr>
          <p:nvPr>
            <p:ph idx="1"/>
          </p:nvPr>
        </p:nvSpPr>
        <p:spPr/>
        <p:txBody>
          <a:bodyPr/>
          <a:lstStyle/>
          <a:p>
            <a:pPr eaLnBrk="1" hangingPunct="1">
              <a:lnSpc>
                <a:spcPct val="90000"/>
              </a:lnSpc>
            </a:pPr>
            <a:r>
              <a:rPr lang="en-US" smtClean="0"/>
              <a:t>Entire input waveform is faithfully reproduced. </a:t>
            </a:r>
          </a:p>
          <a:p>
            <a:pPr eaLnBrk="1" hangingPunct="1">
              <a:lnSpc>
                <a:spcPct val="90000"/>
              </a:lnSpc>
            </a:pPr>
            <a:r>
              <a:rPr lang="en-US" smtClean="0"/>
              <a:t>Transistor spends its entire time in the active mode</a:t>
            </a:r>
          </a:p>
          <a:p>
            <a:pPr lvl="1" eaLnBrk="1" hangingPunct="1">
              <a:lnSpc>
                <a:spcPct val="90000"/>
              </a:lnSpc>
            </a:pPr>
            <a:r>
              <a:rPr lang="en-US" smtClean="0"/>
              <a:t>Never reaches either cutoff or saturation.</a:t>
            </a:r>
          </a:p>
          <a:p>
            <a:pPr lvl="1" eaLnBrk="1" hangingPunct="1">
              <a:lnSpc>
                <a:spcPct val="90000"/>
              </a:lnSpc>
            </a:pPr>
            <a:r>
              <a:rPr lang="en-US" smtClean="0"/>
              <a:t>Drive the transistor exactly halfway between cutoff and saturation.</a:t>
            </a:r>
          </a:p>
          <a:p>
            <a:pPr lvl="1" eaLnBrk="1" hangingPunct="1">
              <a:lnSpc>
                <a:spcPct val="90000"/>
              </a:lnSpc>
            </a:pPr>
            <a:r>
              <a:rPr lang="en-US" smtClean="0"/>
              <a:t>Transistor is always on – always dissipating power – can be quite inefficient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p:cTn id="7" dur="500" fill="hold"/>
                                        <p:tgtEl>
                                          <p:spTgt spid="191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14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14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1491">
                                            <p:txEl>
                                              <p:pRg st="1" end="1"/>
                                            </p:txEl>
                                          </p:spTgt>
                                        </p:tgtEl>
                                        <p:attrNameLst>
                                          <p:attrName>style.visibility</p:attrName>
                                        </p:attrNameLst>
                                      </p:cBhvr>
                                      <p:to>
                                        <p:strVal val="visible"/>
                                      </p:to>
                                    </p:set>
                                    <p:anim calcmode="lin" valueType="num">
                                      <p:cBhvr>
                                        <p:cTn id="14" dur="500" fill="hold"/>
                                        <p:tgtEl>
                                          <p:spTgt spid="1914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14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14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1491">
                                            <p:txEl>
                                              <p:pRg st="2" end="2"/>
                                            </p:txEl>
                                          </p:spTgt>
                                        </p:tgtEl>
                                        <p:attrNameLst>
                                          <p:attrName>style.visibility</p:attrName>
                                        </p:attrNameLst>
                                      </p:cBhvr>
                                      <p:to>
                                        <p:strVal val="visible"/>
                                      </p:to>
                                    </p:set>
                                    <p:anim calcmode="lin" valueType="num">
                                      <p:cBhvr>
                                        <p:cTn id="21" dur="500" fill="hold"/>
                                        <p:tgtEl>
                                          <p:spTgt spid="1914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14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914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1491">
                                            <p:txEl>
                                              <p:pRg st="3" end="3"/>
                                            </p:txEl>
                                          </p:spTgt>
                                        </p:tgtEl>
                                        <p:attrNameLst>
                                          <p:attrName>style.visibility</p:attrName>
                                        </p:attrNameLst>
                                      </p:cBhvr>
                                      <p:to>
                                        <p:strVal val="visible"/>
                                      </p:to>
                                    </p:set>
                                    <p:anim calcmode="lin" valueType="num">
                                      <p:cBhvr>
                                        <p:cTn id="28" dur="500" fill="hold"/>
                                        <p:tgtEl>
                                          <p:spTgt spid="19149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9149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914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1491">
                                            <p:txEl>
                                              <p:pRg st="4" end="4"/>
                                            </p:txEl>
                                          </p:spTgt>
                                        </p:tgtEl>
                                        <p:attrNameLst>
                                          <p:attrName>style.visibility</p:attrName>
                                        </p:attrNameLst>
                                      </p:cBhvr>
                                      <p:to>
                                        <p:strVal val="visible"/>
                                      </p:to>
                                    </p:set>
                                    <p:anim calcmode="lin" valueType="num">
                                      <p:cBhvr>
                                        <p:cTn id="35" dur="500" fill="hold"/>
                                        <p:tgtEl>
                                          <p:spTgt spid="19149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9149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91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extLst/>
        </p:spPr>
        <p:txBody>
          <a:bodyPr/>
          <a:lstStyle/>
          <a:p>
            <a:pPr eaLnBrk="1" fontAlgn="auto" hangingPunct="1">
              <a:spcAft>
                <a:spcPts val="0"/>
              </a:spcAft>
              <a:defRPr/>
            </a:pPr>
            <a:r>
              <a:rPr lang="en-US" smtClean="0"/>
              <a:t>Class A</a:t>
            </a:r>
          </a:p>
        </p:txBody>
      </p:sp>
      <p:pic>
        <p:nvPicPr>
          <p:cNvPr id="1925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981200"/>
            <a:ext cx="44196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998663"/>
            <a:ext cx="46482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2527"/>
                                        </p:tgtEl>
                                        <p:attrNameLst>
                                          <p:attrName>style.visibility</p:attrName>
                                        </p:attrNameLst>
                                      </p:cBhvr>
                                      <p:to>
                                        <p:strVal val="visible"/>
                                      </p:to>
                                    </p:set>
                                    <p:animEffect transition="in" filter="diamond(in)">
                                      <p:cBhvr>
                                        <p:cTn id="7" dur="2000"/>
                                        <p:tgtEl>
                                          <p:spTgt spid="192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box(in)">
                                      <p:cBhvr>
                                        <p:cTn id="12" dur="500"/>
                                        <p:tgtEl>
                                          <p:spTgt spid="19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Class B</a:t>
            </a:r>
          </a:p>
        </p:txBody>
      </p:sp>
      <p:sp>
        <p:nvSpPr>
          <p:cNvPr id="194563" name="Rectangle 3"/>
          <p:cNvSpPr>
            <a:spLocks noGrp="1" noChangeArrowheads="1"/>
          </p:cNvSpPr>
          <p:nvPr>
            <p:ph idx="1"/>
          </p:nvPr>
        </p:nvSpPr>
        <p:spPr>
          <a:xfrm>
            <a:off x="457200" y="2133600"/>
            <a:ext cx="8229600" cy="1676400"/>
          </a:xfrm>
        </p:spPr>
        <p:txBody>
          <a:bodyPr/>
          <a:lstStyle/>
          <a:p>
            <a:pPr eaLnBrk="1" hangingPunct="1"/>
            <a:r>
              <a:rPr lang="en-US" smtClean="0"/>
              <a:t>No DC bias voltage</a:t>
            </a:r>
          </a:p>
          <a:p>
            <a:pPr lvl="1" eaLnBrk="1" hangingPunct="1"/>
            <a:r>
              <a:rPr lang="en-US" smtClean="0"/>
              <a:t>The transistor spends half its time in active mode and the other half in cutoff</a:t>
            </a:r>
          </a:p>
        </p:txBody>
      </p:sp>
      <p:pic>
        <p:nvPicPr>
          <p:cNvPr id="194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762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3751263"/>
            <a:ext cx="48006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p:cTn id="7" dur="5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5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4563">
                                            <p:txEl>
                                              <p:pRg st="1" end="1"/>
                                            </p:txEl>
                                          </p:spTgt>
                                        </p:tgtEl>
                                        <p:attrNameLst>
                                          <p:attrName>style.visibility</p:attrName>
                                        </p:attrNameLst>
                                      </p:cBhvr>
                                      <p:to>
                                        <p:strVal val="visible"/>
                                      </p:to>
                                    </p:set>
                                    <p:anim calcmode="lin" valueType="num">
                                      <p:cBhvr>
                                        <p:cTn id="14" dur="500" fill="hold"/>
                                        <p:tgtEl>
                                          <p:spTgt spid="1945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45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45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94567"/>
                                        </p:tgtEl>
                                        <p:attrNameLst>
                                          <p:attrName>style.visibility</p:attrName>
                                        </p:attrNameLst>
                                      </p:cBhvr>
                                      <p:to>
                                        <p:strVal val="visible"/>
                                      </p:to>
                                    </p:set>
                                    <p:animEffect transition="in" filter="box(in)">
                                      <p:cBhvr>
                                        <p:cTn id="21" dur="500"/>
                                        <p:tgtEl>
                                          <p:spTgt spid="1945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94564"/>
                                        </p:tgtEl>
                                        <p:attrNameLst>
                                          <p:attrName>style.visibility</p:attrName>
                                        </p:attrNameLst>
                                      </p:cBhvr>
                                      <p:to>
                                        <p:strVal val="visible"/>
                                      </p:to>
                                    </p:set>
                                    <p:animEffect transition="in" filter="box(in)">
                                      <p:cBhvr>
                                        <p:cTn id="26"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Class AB</a:t>
            </a:r>
          </a:p>
        </p:txBody>
      </p:sp>
      <p:sp>
        <p:nvSpPr>
          <p:cNvPr id="197635" name="Rectangle 3"/>
          <p:cNvSpPr>
            <a:spLocks noGrp="1" noChangeArrowheads="1"/>
          </p:cNvSpPr>
          <p:nvPr>
            <p:ph idx="1"/>
          </p:nvPr>
        </p:nvSpPr>
        <p:spPr>
          <a:xfrm>
            <a:off x="457200" y="1990725"/>
            <a:ext cx="8229600" cy="1219200"/>
          </a:xfrm>
        </p:spPr>
        <p:txBody>
          <a:bodyPr/>
          <a:lstStyle/>
          <a:p>
            <a:pPr eaLnBrk="1" hangingPunct="1"/>
            <a:r>
              <a:rPr lang="en-US" smtClean="0"/>
              <a:t>Between Class A (100% operation) and Class B (50% operation).</a:t>
            </a:r>
          </a:p>
        </p:txBody>
      </p:sp>
      <p:pic>
        <p:nvPicPr>
          <p:cNvPr id="197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14725"/>
            <a:ext cx="4657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p:cTn id="7" dur="500" fill="hold"/>
                                        <p:tgtEl>
                                          <p:spTgt spid="197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76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76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97636"/>
                                        </p:tgtEl>
                                        <p:attrNameLst>
                                          <p:attrName>style.visibility</p:attrName>
                                        </p:attrNameLst>
                                      </p:cBhvr>
                                      <p:to>
                                        <p:strVal val="visible"/>
                                      </p:to>
                                    </p:set>
                                    <p:animEffect transition="in" filter="diamond(in)">
                                      <p:cBhvr>
                                        <p:cTn id="14" dur="2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extLst/>
        </p:spPr>
        <p:txBody>
          <a:bodyPr/>
          <a:lstStyle/>
          <a:p>
            <a:pPr eaLnBrk="1" fontAlgn="auto" hangingPunct="1">
              <a:spcAft>
                <a:spcPts val="0"/>
              </a:spcAft>
              <a:defRPr/>
            </a:pPr>
            <a:r>
              <a:rPr lang="en-US" smtClean="0"/>
              <a:t>Class C</a:t>
            </a:r>
          </a:p>
        </p:txBody>
      </p:sp>
      <p:pic>
        <p:nvPicPr>
          <p:cNvPr id="198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0725"/>
            <a:ext cx="4343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2" name="Text Box 6"/>
          <p:cNvSpPr txBox="1">
            <a:spLocks noChangeArrowheads="1"/>
          </p:cNvSpPr>
          <p:nvPr/>
        </p:nvSpPr>
        <p:spPr bwMode="auto">
          <a:xfrm>
            <a:off x="1066800" y="2041525"/>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a:latin typeface="Times New Roman" pitchFamily="18" charset="0"/>
              </a:rPr>
              <a:t>I</a:t>
            </a:r>
            <a:r>
              <a:rPr lang="en-US" sz="2800" baseline="-25000">
                <a:latin typeface="Times New Roman" pitchFamily="18" charset="0"/>
              </a:rPr>
              <a:t>C</a:t>
            </a:r>
            <a:r>
              <a:rPr lang="en-US" sz="2800">
                <a:latin typeface="Times New Roman" pitchFamily="18" charset="0"/>
              </a:rPr>
              <a:t> flows for less than half then cycle.  Usually get more gain in Class B and C, but more distortion</a:t>
            </a:r>
          </a:p>
        </p:txBody>
      </p:sp>
      <p:pic>
        <p:nvPicPr>
          <p:cNvPr id="1986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60725"/>
            <a:ext cx="48006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8662"/>
                                        </p:tgtEl>
                                        <p:attrNameLst>
                                          <p:attrName>style.visibility</p:attrName>
                                        </p:attrNameLst>
                                      </p:cBhvr>
                                      <p:to>
                                        <p:strVal val="visible"/>
                                      </p:to>
                                    </p:set>
                                    <p:anim calcmode="lin" valueType="num">
                                      <p:cBhvr>
                                        <p:cTn id="7" dur="500" fill="hold"/>
                                        <p:tgtEl>
                                          <p:spTgt spid="198662"/>
                                        </p:tgtEl>
                                        <p:attrNameLst>
                                          <p:attrName>ppt_w</p:attrName>
                                        </p:attrNameLst>
                                      </p:cBhvr>
                                      <p:tavLst>
                                        <p:tav tm="0">
                                          <p:val>
                                            <p:fltVal val="0"/>
                                          </p:val>
                                        </p:tav>
                                        <p:tav tm="100000">
                                          <p:val>
                                            <p:strVal val="#ppt_w"/>
                                          </p:val>
                                        </p:tav>
                                      </p:tavLst>
                                    </p:anim>
                                    <p:anim calcmode="lin" valueType="num">
                                      <p:cBhvr>
                                        <p:cTn id="8" dur="500" fill="hold"/>
                                        <p:tgtEl>
                                          <p:spTgt spid="198662"/>
                                        </p:tgtEl>
                                        <p:attrNameLst>
                                          <p:attrName>ppt_h</p:attrName>
                                        </p:attrNameLst>
                                      </p:cBhvr>
                                      <p:tavLst>
                                        <p:tav tm="0">
                                          <p:val>
                                            <p:fltVal val="0"/>
                                          </p:val>
                                        </p:tav>
                                        <p:tav tm="100000">
                                          <p:val>
                                            <p:strVal val="#ppt_h"/>
                                          </p:val>
                                        </p:tav>
                                      </p:tavLst>
                                    </p:anim>
                                    <p:animEffect transition="in" filter="fade">
                                      <p:cBhvr>
                                        <p:cTn id="9" dur="500"/>
                                        <p:tgtEl>
                                          <p:spTgt spid="1986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8664"/>
                                        </p:tgtEl>
                                        <p:attrNameLst>
                                          <p:attrName>style.visibility</p:attrName>
                                        </p:attrNameLst>
                                      </p:cBhvr>
                                      <p:to>
                                        <p:strVal val="visible"/>
                                      </p:to>
                                    </p:set>
                                    <p:animEffect transition="in" filter="box(in)">
                                      <p:cBhvr>
                                        <p:cTn id="14" dur="500"/>
                                        <p:tgtEl>
                                          <p:spTgt spid="1986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98660"/>
                                        </p:tgtEl>
                                        <p:attrNameLst>
                                          <p:attrName>style.visibility</p:attrName>
                                        </p:attrNameLst>
                                      </p:cBhvr>
                                      <p:to>
                                        <p:strVal val="visible"/>
                                      </p:to>
                                    </p:set>
                                    <p:animEffect transition="in" filter="box(in)">
                                      <p:cBhvr>
                                        <p:cTn id="19"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4775" y="304800"/>
            <a:ext cx="8915400" cy="1143000"/>
          </a:xfrm>
          <a:extLst/>
        </p:spPr>
        <p:txBody>
          <a:bodyPr/>
          <a:lstStyle/>
          <a:p>
            <a:pPr eaLnBrk="1" fontAlgn="auto" hangingPunct="1">
              <a:spcAft>
                <a:spcPts val="0"/>
              </a:spcAft>
              <a:defRPr/>
            </a:pPr>
            <a:r>
              <a:rPr lang="en-US" sz="4000" smtClean="0"/>
              <a:t>Common Emitter Transistor Amplifier</a:t>
            </a:r>
          </a:p>
        </p:txBody>
      </p:sp>
      <p:pic>
        <p:nvPicPr>
          <p:cNvPr id="200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4008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 Box 5"/>
          <p:cNvSpPr txBox="1">
            <a:spLocks noChangeArrowheads="1"/>
          </p:cNvSpPr>
          <p:nvPr/>
        </p:nvSpPr>
        <p:spPr bwMode="auto">
          <a:xfrm>
            <a:off x="457200" y="3886200"/>
            <a:ext cx="838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Notice that V</a:t>
            </a:r>
            <a:r>
              <a:rPr lang="en-US" sz="2400" baseline="-25000">
                <a:latin typeface="Times New Roman" pitchFamily="18" charset="0"/>
              </a:rPr>
              <a:t>BB</a:t>
            </a:r>
            <a:r>
              <a:rPr lang="en-US" sz="2400">
                <a:latin typeface="Times New Roman" pitchFamily="18" charset="0"/>
              </a:rPr>
              <a:t> forward biases the emitter-base junction and dc current flows through the circuit at all times</a:t>
            </a:r>
          </a:p>
          <a:p>
            <a:pPr eaLnBrk="1" hangingPunct="1">
              <a:spcBef>
                <a:spcPct val="50000"/>
              </a:spcBef>
            </a:pPr>
            <a:r>
              <a:rPr lang="en-US" sz="2400">
                <a:latin typeface="Times New Roman" pitchFamily="18" charset="0"/>
              </a:rPr>
              <a:t>The class of the amplifier is determined by V</a:t>
            </a:r>
            <a:r>
              <a:rPr lang="en-US" sz="2400" baseline="-25000">
                <a:latin typeface="Times New Roman" pitchFamily="18" charset="0"/>
              </a:rPr>
              <a:t>BB</a:t>
            </a:r>
            <a:r>
              <a:rPr lang="en-US" sz="2400">
                <a:latin typeface="Times New Roman" pitchFamily="18" charset="0"/>
              </a:rPr>
              <a:t> with respect to the input signal.</a:t>
            </a:r>
          </a:p>
          <a:p>
            <a:pPr eaLnBrk="1" hangingPunct="1">
              <a:spcBef>
                <a:spcPct val="50000"/>
              </a:spcBef>
            </a:pPr>
            <a:r>
              <a:rPr lang="en-US" sz="2400">
                <a:latin typeface="Times New Roman" pitchFamily="18" charset="0"/>
              </a:rPr>
              <a:t>Signal that adds to V</a:t>
            </a:r>
            <a:r>
              <a:rPr lang="en-US" sz="2400" baseline="-25000">
                <a:latin typeface="Times New Roman" pitchFamily="18" charset="0"/>
              </a:rPr>
              <a:t>BB</a:t>
            </a:r>
            <a:r>
              <a:rPr lang="en-US" sz="2400">
                <a:latin typeface="Times New Roman" pitchFamily="18" charset="0"/>
              </a:rPr>
              <a:t> causes transistor current to increase</a:t>
            </a:r>
          </a:p>
          <a:p>
            <a:pPr eaLnBrk="1" hangingPunct="1"/>
            <a:r>
              <a:rPr lang="en-US" sz="2400">
                <a:latin typeface="Times New Roman" pitchFamily="18" charset="0"/>
              </a:rPr>
              <a:t>Signal that subtracts from V</a:t>
            </a:r>
            <a:r>
              <a:rPr lang="en-US" sz="2400" baseline="-25000">
                <a:latin typeface="Times New Roman" pitchFamily="18" charset="0"/>
              </a:rPr>
              <a:t>BB</a:t>
            </a:r>
            <a:r>
              <a:rPr lang="en-US" sz="2400">
                <a:latin typeface="Times New Roman" pitchFamily="18" charset="0"/>
              </a:rPr>
              <a:t> causes transistor current to decrease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blinds(horizontal)">
                                      <p:cBhvr>
                                        <p:cTn id="7" dur="500"/>
                                        <p:tgtEl>
                                          <p:spTgt spid="200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0709">
                                            <p:txEl>
                                              <p:pRg st="0" end="0"/>
                                            </p:txEl>
                                          </p:spTgt>
                                        </p:tgtEl>
                                        <p:attrNameLst>
                                          <p:attrName>style.visibility</p:attrName>
                                        </p:attrNameLst>
                                      </p:cBhvr>
                                      <p:to>
                                        <p:strVal val="visible"/>
                                      </p:to>
                                    </p:set>
                                    <p:anim calcmode="lin" valueType="num">
                                      <p:cBhvr additive="base">
                                        <p:cTn id="12" dur="500" fill="hold"/>
                                        <p:tgtEl>
                                          <p:spTgt spid="20070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07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0709">
                                            <p:txEl>
                                              <p:pRg st="1" end="1"/>
                                            </p:txEl>
                                          </p:spTgt>
                                        </p:tgtEl>
                                        <p:attrNameLst>
                                          <p:attrName>style.visibility</p:attrName>
                                        </p:attrNameLst>
                                      </p:cBhvr>
                                      <p:to>
                                        <p:strVal val="visible"/>
                                      </p:to>
                                    </p:set>
                                    <p:anim calcmode="lin" valueType="num">
                                      <p:cBhvr additive="base">
                                        <p:cTn id="18" dur="5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07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0709">
                                            <p:txEl>
                                              <p:pRg st="2" end="2"/>
                                            </p:txEl>
                                          </p:spTgt>
                                        </p:tgtEl>
                                        <p:attrNameLst>
                                          <p:attrName>style.visibility</p:attrName>
                                        </p:attrNameLst>
                                      </p:cBhvr>
                                      <p:to>
                                        <p:strVal val="visible"/>
                                      </p:to>
                                    </p:set>
                                    <p:anim calcmode="lin" valueType="num">
                                      <p:cBhvr additive="base">
                                        <p:cTn id="24" dur="5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07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0709">
                                            <p:txEl>
                                              <p:pRg st="3" end="3"/>
                                            </p:txEl>
                                          </p:spTgt>
                                        </p:tgtEl>
                                        <p:attrNameLst>
                                          <p:attrName>style.visibility</p:attrName>
                                        </p:attrNameLst>
                                      </p:cBhvr>
                                      <p:to>
                                        <p:strVal val="visible"/>
                                      </p:to>
                                    </p:set>
                                    <p:anim calcmode="lin" valueType="num">
                                      <p:cBhvr additive="base">
                                        <p:cTn id="30" dur="500" fill="hold"/>
                                        <p:tgtEl>
                                          <p:spTgt spid="20070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070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Details</a:t>
            </a:r>
          </a:p>
        </p:txBody>
      </p:sp>
      <p:sp>
        <p:nvSpPr>
          <p:cNvPr id="202755" name="Rectangle 3"/>
          <p:cNvSpPr>
            <a:spLocks noGrp="1" noChangeArrowheads="1"/>
          </p:cNvSpPr>
          <p:nvPr>
            <p:ph idx="1"/>
          </p:nvPr>
        </p:nvSpPr>
        <p:spPr/>
        <p:txBody>
          <a:bodyPr/>
          <a:lstStyle/>
          <a:p>
            <a:pPr eaLnBrk="1" hangingPunct="1">
              <a:lnSpc>
                <a:spcPct val="90000"/>
              </a:lnSpc>
            </a:pPr>
            <a:r>
              <a:rPr lang="en-US" sz="2800" smtClean="0"/>
              <a:t>At positive peak of input, V</a:t>
            </a:r>
            <a:r>
              <a:rPr lang="en-US" sz="2800" baseline="-25000" smtClean="0"/>
              <a:t>BB</a:t>
            </a:r>
            <a:r>
              <a:rPr lang="en-US" sz="2800" smtClean="0"/>
              <a:t> is adding to the input</a:t>
            </a:r>
          </a:p>
          <a:p>
            <a:pPr eaLnBrk="1" hangingPunct="1">
              <a:lnSpc>
                <a:spcPct val="90000"/>
              </a:lnSpc>
            </a:pPr>
            <a:r>
              <a:rPr lang="en-US" sz="2800" smtClean="0"/>
              <a:t>Resistance in the transistor is reduced</a:t>
            </a:r>
          </a:p>
          <a:p>
            <a:pPr eaLnBrk="1" hangingPunct="1">
              <a:lnSpc>
                <a:spcPct val="90000"/>
              </a:lnSpc>
            </a:pPr>
            <a:r>
              <a:rPr lang="en-US" sz="2800" smtClean="0"/>
              <a:t>Current in the circuit increases</a:t>
            </a:r>
          </a:p>
          <a:p>
            <a:pPr eaLnBrk="1" hangingPunct="1">
              <a:lnSpc>
                <a:spcPct val="90000"/>
              </a:lnSpc>
            </a:pPr>
            <a:r>
              <a:rPr lang="en-US" sz="2800" smtClean="0"/>
              <a:t>Larger current means more voltage drop across R</a:t>
            </a:r>
            <a:r>
              <a:rPr lang="en-US" sz="2800" baseline="-25000" smtClean="0"/>
              <a:t>C </a:t>
            </a:r>
            <a:r>
              <a:rPr lang="en-US" sz="2800" smtClean="0"/>
              <a:t>(V</a:t>
            </a:r>
            <a:r>
              <a:rPr lang="en-US" sz="2800" baseline="-25000" smtClean="0"/>
              <a:t>RC</a:t>
            </a:r>
            <a:r>
              <a:rPr lang="en-US" sz="2800" smtClean="0"/>
              <a:t> = IR</a:t>
            </a:r>
            <a:r>
              <a:rPr lang="en-US" sz="2800" baseline="-25000" smtClean="0"/>
              <a:t>C</a:t>
            </a:r>
            <a:r>
              <a:rPr lang="en-US" sz="2800" smtClean="0"/>
              <a:t>)</a:t>
            </a:r>
          </a:p>
          <a:p>
            <a:pPr eaLnBrk="1" hangingPunct="1">
              <a:lnSpc>
                <a:spcPct val="90000"/>
              </a:lnSpc>
            </a:pPr>
            <a:r>
              <a:rPr lang="en-US" sz="2800" smtClean="0"/>
              <a:t>Larger voltage drop across R</a:t>
            </a:r>
            <a:r>
              <a:rPr lang="en-US" sz="2800" baseline="-25000" smtClean="0"/>
              <a:t>C</a:t>
            </a:r>
            <a:r>
              <a:rPr lang="en-US" sz="2800" smtClean="0"/>
              <a:t> leaves less voltage to be dropped across the transistor</a:t>
            </a:r>
          </a:p>
          <a:p>
            <a:pPr eaLnBrk="1" hangingPunct="1">
              <a:lnSpc>
                <a:spcPct val="90000"/>
              </a:lnSpc>
            </a:pPr>
            <a:r>
              <a:rPr lang="en-US" sz="2800" smtClean="0"/>
              <a:t>We take the output V</a:t>
            </a:r>
            <a:r>
              <a:rPr lang="en-US" sz="2800" baseline="-25000" smtClean="0"/>
              <a:t>CE</a:t>
            </a:r>
            <a:r>
              <a:rPr lang="en-US" sz="2800" smtClean="0"/>
              <a:t> – as input increases, V</a:t>
            </a:r>
            <a:r>
              <a:rPr lang="en-US" sz="2800" baseline="-25000" smtClean="0"/>
              <a:t>CE</a:t>
            </a:r>
            <a:r>
              <a:rPr lang="en-US" sz="2800" smtClean="0"/>
              <a:t> decreases.</a:t>
            </a:r>
            <a:endParaRPr lang="en-US" sz="2800" baseline="-25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left)">
                                      <p:cBhvr>
                                        <p:cTn id="7" dur="500"/>
                                        <p:tgtEl>
                                          <p:spTgt spid="202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left)">
                                      <p:cBhvr>
                                        <p:cTn id="12" dur="500"/>
                                        <p:tgtEl>
                                          <p:spTgt spid="202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left)">
                                      <p:cBhvr>
                                        <p:cTn id="17" dur="500"/>
                                        <p:tgtEl>
                                          <p:spTgt spid="202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Effect transition="in" filter="wipe(left)">
                                      <p:cBhvr>
                                        <p:cTn id="22" dur="500"/>
                                        <p:tgtEl>
                                          <p:spTgt spid="202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Effect transition="in" filter="wipe(left)">
                                      <p:cBhvr>
                                        <p:cTn id="27" dur="500"/>
                                        <p:tgtEl>
                                          <p:spTgt spid="2027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2755">
                                            <p:txEl>
                                              <p:pRg st="5" end="5"/>
                                            </p:txEl>
                                          </p:spTgt>
                                        </p:tgtEl>
                                        <p:attrNameLst>
                                          <p:attrName>style.visibility</p:attrName>
                                        </p:attrNameLst>
                                      </p:cBhvr>
                                      <p:to>
                                        <p:strVal val="visible"/>
                                      </p:to>
                                    </p:set>
                                    <p:animEffect transition="in" filter="wipe(left)">
                                      <p:cBhvr>
                                        <p:cTn id="32" dur="500"/>
                                        <p:tgtEl>
                                          <p:spTgt spid="202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More details</a:t>
            </a:r>
          </a:p>
        </p:txBody>
      </p:sp>
      <p:sp>
        <p:nvSpPr>
          <p:cNvPr id="203779" name="Rectangle 3"/>
          <p:cNvSpPr>
            <a:spLocks noGrp="1" noChangeArrowheads="1"/>
          </p:cNvSpPr>
          <p:nvPr>
            <p:ph idx="1"/>
          </p:nvPr>
        </p:nvSpPr>
        <p:spPr/>
        <p:txBody>
          <a:bodyPr/>
          <a:lstStyle/>
          <a:p>
            <a:pPr eaLnBrk="1" hangingPunct="1">
              <a:lnSpc>
                <a:spcPct val="90000"/>
              </a:lnSpc>
            </a:pPr>
            <a:r>
              <a:rPr lang="en-US" smtClean="0"/>
              <a:t>As the input goes to the negative peak</a:t>
            </a:r>
          </a:p>
          <a:p>
            <a:pPr lvl="1" eaLnBrk="1" hangingPunct="1">
              <a:lnSpc>
                <a:spcPct val="90000"/>
              </a:lnSpc>
            </a:pPr>
            <a:r>
              <a:rPr lang="en-US" smtClean="0"/>
              <a:t>Transistor resistance increases</a:t>
            </a:r>
          </a:p>
          <a:p>
            <a:pPr lvl="1" eaLnBrk="1" hangingPunct="1">
              <a:lnSpc>
                <a:spcPct val="90000"/>
              </a:lnSpc>
            </a:pPr>
            <a:r>
              <a:rPr lang="en-US" smtClean="0"/>
              <a:t>Less current flows</a:t>
            </a:r>
          </a:p>
          <a:p>
            <a:pPr lvl="1" eaLnBrk="1" hangingPunct="1">
              <a:lnSpc>
                <a:spcPct val="90000"/>
              </a:lnSpc>
            </a:pPr>
            <a:r>
              <a:rPr lang="en-US" smtClean="0"/>
              <a:t>Less voltage is dropped across R</a:t>
            </a:r>
            <a:r>
              <a:rPr lang="en-US" baseline="-25000" smtClean="0"/>
              <a:t>C</a:t>
            </a:r>
          </a:p>
          <a:p>
            <a:pPr lvl="1" eaLnBrk="1" hangingPunct="1">
              <a:lnSpc>
                <a:spcPct val="90000"/>
              </a:lnSpc>
            </a:pPr>
            <a:r>
              <a:rPr lang="en-US" smtClean="0"/>
              <a:t>More voltage can be dropped across C-E</a:t>
            </a:r>
          </a:p>
          <a:p>
            <a:pPr eaLnBrk="1" hangingPunct="1">
              <a:lnSpc>
                <a:spcPct val="90000"/>
              </a:lnSpc>
            </a:pPr>
            <a:r>
              <a:rPr lang="en-US" smtClean="0"/>
              <a:t>The result is a phase reversal</a:t>
            </a:r>
          </a:p>
          <a:p>
            <a:pPr lvl="1" eaLnBrk="1" hangingPunct="1">
              <a:lnSpc>
                <a:spcPct val="90000"/>
              </a:lnSpc>
            </a:pPr>
            <a:r>
              <a:rPr lang="en-US" smtClean="0"/>
              <a:t>Feature of the common emitter amplifier</a:t>
            </a:r>
          </a:p>
          <a:p>
            <a:pPr eaLnBrk="1" hangingPunct="1">
              <a:lnSpc>
                <a:spcPct val="90000"/>
              </a:lnSpc>
            </a:pPr>
            <a:r>
              <a:rPr lang="en-US" smtClean="0"/>
              <a:t>The closer V</a:t>
            </a:r>
            <a:r>
              <a:rPr lang="en-US" baseline="-25000" smtClean="0"/>
              <a:t>BB</a:t>
            </a:r>
            <a:r>
              <a:rPr lang="en-US" smtClean="0"/>
              <a:t> is to V</a:t>
            </a:r>
            <a:r>
              <a:rPr lang="en-US" baseline="-25000" smtClean="0"/>
              <a:t>CC</a:t>
            </a:r>
            <a:r>
              <a:rPr lang="en-US" smtClean="0"/>
              <a:t>, the larger the transistor current.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wipe(left)">
                                      <p:cBhvr>
                                        <p:cTn id="12" dur="500"/>
                                        <p:tgtEl>
                                          <p:spTgt spid="203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Effect transition="in" filter="wipe(left)">
                                      <p:cBhvr>
                                        <p:cTn id="17" dur="500"/>
                                        <p:tgtEl>
                                          <p:spTgt spid="203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3779">
                                            <p:txEl>
                                              <p:pRg st="3" end="3"/>
                                            </p:txEl>
                                          </p:spTgt>
                                        </p:tgtEl>
                                        <p:attrNameLst>
                                          <p:attrName>style.visibility</p:attrName>
                                        </p:attrNameLst>
                                      </p:cBhvr>
                                      <p:to>
                                        <p:strVal val="visible"/>
                                      </p:to>
                                    </p:set>
                                    <p:animEffect transition="in" filter="wipe(left)">
                                      <p:cBhvr>
                                        <p:cTn id="22" dur="500"/>
                                        <p:tgtEl>
                                          <p:spTgt spid="203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3779">
                                            <p:txEl>
                                              <p:pRg st="4" end="4"/>
                                            </p:txEl>
                                          </p:spTgt>
                                        </p:tgtEl>
                                        <p:attrNameLst>
                                          <p:attrName>style.visibility</p:attrName>
                                        </p:attrNameLst>
                                      </p:cBhvr>
                                      <p:to>
                                        <p:strVal val="visible"/>
                                      </p:to>
                                    </p:set>
                                    <p:animEffect transition="in" filter="wipe(left)">
                                      <p:cBhvr>
                                        <p:cTn id="27" dur="500"/>
                                        <p:tgtEl>
                                          <p:spTgt spid="2037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3779">
                                            <p:txEl>
                                              <p:pRg st="5" end="5"/>
                                            </p:txEl>
                                          </p:spTgt>
                                        </p:tgtEl>
                                        <p:attrNameLst>
                                          <p:attrName>style.visibility</p:attrName>
                                        </p:attrNameLst>
                                      </p:cBhvr>
                                      <p:to>
                                        <p:strVal val="visible"/>
                                      </p:to>
                                    </p:set>
                                    <p:animEffect transition="in" filter="wipe(left)">
                                      <p:cBhvr>
                                        <p:cTn id="32" dur="500"/>
                                        <p:tgtEl>
                                          <p:spTgt spid="2037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3779">
                                            <p:txEl>
                                              <p:pRg st="6" end="6"/>
                                            </p:txEl>
                                          </p:spTgt>
                                        </p:tgtEl>
                                        <p:attrNameLst>
                                          <p:attrName>style.visibility</p:attrName>
                                        </p:attrNameLst>
                                      </p:cBhvr>
                                      <p:to>
                                        <p:strVal val="visible"/>
                                      </p:to>
                                    </p:set>
                                    <p:animEffect transition="in" filter="wipe(left)">
                                      <p:cBhvr>
                                        <p:cTn id="37" dur="500"/>
                                        <p:tgtEl>
                                          <p:spTgt spid="2037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3779">
                                            <p:txEl>
                                              <p:pRg st="7" end="7"/>
                                            </p:txEl>
                                          </p:spTgt>
                                        </p:tgtEl>
                                        <p:attrNameLst>
                                          <p:attrName>style.visibility</p:attrName>
                                        </p:attrNameLst>
                                      </p:cBhvr>
                                      <p:to>
                                        <p:strVal val="visible"/>
                                      </p:to>
                                    </p:set>
                                    <p:animEffect transition="in" filter="wipe(left)">
                                      <p:cBhvr>
                                        <p:cTn id="42" dur="500"/>
                                        <p:tgtEl>
                                          <p:spTgt spid="2037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extLst/>
        </p:spPr>
        <p:txBody>
          <a:bodyPr/>
          <a:lstStyle/>
          <a:p>
            <a:pPr eaLnBrk="1" fontAlgn="auto" hangingPunct="1">
              <a:spcAft>
                <a:spcPts val="0"/>
              </a:spcAft>
              <a:defRPr/>
            </a:pPr>
            <a:r>
              <a:rPr lang="en-US" smtClean="0"/>
              <a:t>PNP Common Emitter Amplifier</a:t>
            </a:r>
          </a:p>
        </p:txBody>
      </p:sp>
      <p:pic>
        <p:nvPicPr>
          <p:cNvPr id="2048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5532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06"/>
                                        </p:tgtEl>
                                        <p:attrNameLst>
                                          <p:attrName>style.visibility</p:attrName>
                                        </p:attrNameLst>
                                      </p:cBhvr>
                                      <p:to>
                                        <p:strVal val="visible"/>
                                      </p:to>
                                    </p:set>
                                    <p:anim calcmode="lin" valueType="num">
                                      <p:cBhvr>
                                        <p:cTn id="7" dur="500" fill="hold"/>
                                        <p:tgtEl>
                                          <p:spTgt spid="204806"/>
                                        </p:tgtEl>
                                        <p:attrNameLst>
                                          <p:attrName>ppt_w</p:attrName>
                                        </p:attrNameLst>
                                      </p:cBhvr>
                                      <p:tavLst>
                                        <p:tav tm="0">
                                          <p:val>
                                            <p:fltVal val="0"/>
                                          </p:val>
                                        </p:tav>
                                        <p:tav tm="100000">
                                          <p:val>
                                            <p:strVal val="#ppt_w"/>
                                          </p:val>
                                        </p:tav>
                                      </p:tavLst>
                                    </p:anim>
                                    <p:anim calcmode="lin" valueType="num">
                                      <p:cBhvr>
                                        <p:cTn id="8" dur="500" fill="hold"/>
                                        <p:tgtEl>
                                          <p:spTgt spid="204806"/>
                                        </p:tgtEl>
                                        <p:attrNameLst>
                                          <p:attrName>ppt_h</p:attrName>
                                        </p:attrNameLst>
                                      </p:cBhvr>
                                      <p:tavLst>
                                        <p:tav tm="0">
                                          <p:val>
                                            <p:fltVal val="0"/>
                                          </p:val>
                                        </p:tav>
                                        <p:tav tm="100000">
                                          <p:val>
                                            <p:strVal val="#ppt_h"/>
                                          </p:val>
                                        </p:tav>
                                      </p:tavLst>
                                    </p:anim>
                                    <p:animEffect transition="in" filter="fade">
                                      <p:cBhvr>
                                        <p:cTn id="9" dur="500"/>
                                        <p:tgtEl>
                                          <p:spTgt spid="204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4800"/>
            <a:ext cx="8305800" cy="1143000"/>
          </a:xfrm>
          <a:extLst/>
        </p:spPr>
        <p:txBody>
          <a:bodyPr/>
          <a:lstStyle/>
          <a:p>
            <a:pPr eaLnBrk="1" fontAlgn="auto" hangingPunct="1">
              <a:spcAft>
                <a:spcPts val="0"/>
              </a:spcAft>
              <a:defRPr/>
            </a:pPr>
            <a:r>
              <a:rPr lang="en-US" sz="4000" dirty="0" smtClean="0"/>
              <a:t>NPN Common Base Transistor Amplifier</a:t>
            </a:r>
          </a:p>
        </p:txBody>
      </p:sp>
      <p:pic>
        <p:nvPicPr>
          <p:cNvPr id="206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3152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Text Box 5"/>
          <p:cNvSpPr txBox="1">
            <a:spLocks noChangeArrowheads="1"/>
          </p:cNvSpPr>
          <p:nvPr/>
        </p:nvSpPr>
        <p:spPr bwMode="auto">
          <a:xfrm>
            <a:off x="533400" y="3733800"/>
            <a:ext cx="8305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66FF"/>
                </a:solidFill>
              </a:rPr>
              <a:t>Signal that adds to V</a:t>
            </a:r>
            <a:r>
              <a:rPr lang="en-US" baseline="-25000">
                <a:solidFill>
                  <a:srgbClr val="0066FF"/>
                </a:solidFill>
              </a:rPr>
              <a:t>BB </a:t>
            </a:r>
            <a:r>
              <a:rPr lang="en-US">
                <a:solidFill>
                  <a:srgbClr val="0066FF"/>
                </a:solidFill>
              </a:rPr>
              <a:t>causes transistor current to increase</a:t>
            </a:r>
          </a:p>
          <a:p>
            <a:pPr eaLnBrk="1" hangingPunct="1"/>
            <a:r>
              <a:rPr lang="en-US">
                <a:solidFill>
                  <a:srgbClr val="0066FF"/>
                </a:solidFill>
              </a:rPr>
              <a:t>Signal that subtracts from V</a:t>
            </a:r>
            <a:r>
              <a:rPr lang="en-US" baseline="-25000">
                <a:solidFill>
                  <a:srgbClr val="0066FF"/>
                </a:solidFill>
              </a:rPr>
              <a:t>BB</a:t>
            </a:r>
            <a:r>
              <a:rPr lang="en-US">
                <a:solidFill>
                  <a:srgbClr val="0066FF"/>
                </a:solidFill>
              </a:rPr>
              <a:t> causes transistor current to decrease</a:t>
            </a:r>
          </a:p>
          <a:p>
            <a:pPr eaLnBrk="1" hangingPunct="1"/>
            <a:endParaRPr lang="en-US">
              <a:solidFill>
                <a:srgbClr val="0066FF"/>
              </a:solidFill>
            </a:endParaRPr>
          </a:p>
          <a:p>
            <a:pPr eaLnBrk="1" hangingPunct="1">
              <a:buFontTx/>
              <a:buChar char="•"/>
            </a:pPr>
            <a:r>
              <a:rPr lang="en-US">
                <a:solidFill>
                  <a:srgbClr val="0066FF"/>
                </a:solidFill>
              </a:rPr>
              <a:t> At positive peak of input, V</a:t>
            </a:r>
            <a:r>
              <a:rPr lang="en-US" baseline="-25000">
                <a:solidFill>
                  <a:srgbClr val="0066FF"/>
                </a:solidFill>
              </a:rPr>
              <a:t>BB</a:t>
            </a:r>
            <a:r>
              <a:rPr lang="en-US">
                <a:solidFill>
                  <a:srgbClr val="0066FF"/>
                </a:solidFill>
              </a:rPr>
              <a:t> is adding to the input</a:t>
            </a:r>
          </a:p>
          <a:p>
            <a:pPr eaLnBrk="1" hangingPunct="1">
              <a:buFontTx/>
              <a:buChar char="•"/>
            </a:pPr>
            <a:r>
              <a:rPr lang="en-US">
                <a:solidFill>
                  <a:srgbClr val="0066FF"/>
                </a:solidFill>
              </a:rPr>
              <a:t> Resistance in the transistor is reduced</a:t>
            </a:r>
          </a:p>
          <a:p>
            <a:pPr eaLnBrk="1" hangingPunct="1">
              <a:buFontTx/>
              <a:buChar char="•"/>
            </a:pPr>
            <a:r>
              <a:rPr lang="en-US">
                <a:solidFill>
                  <a:srgbClr val="0066FF"/>
                </a:solidFill>
              </a:rPr>
              <a:t> Current in the circuit increases</a:t>
            </a:r>
          </a:p>
          <a:p>
            <a:pPr eaLnBrk="1" hangingPunct="1">
              <a:buFontTx/>
              <a:buChar char="•"/>
            </a:pPr>
            <a:r>
              <a:rPr lang="en-US">
                <a:solidFill>
                  <a:srgbClr val="0066FF"/>
                </a:solidFill>
              </a:rPr>
              <a:t> Larger current means more voltage drop across R</a:t>
            </a:r>
            <a:r>
              <a:rPr lang="en-US" baseline="-25000">
                <a:solidFill>
                  <a:srgbClr val="0066FF"/>
                </a:solidFill>
              </a:rPr>
              <a:t>C</a:t>
            </a:r>
            <a:r>
              <a:rPr lang="en-US">
                <a:solidFill>
                  <a:srgbClr val="0066FF"/>
                </a:solidFill>
              </a:rPr>
              <a:t> (V</a:t>
            </a:r>
            <a:r>
              <a:rPr lang="en-US" baseline="-25000">
                <a:solidFill>
                  <a:srgbClr val="0066FF"/>
                </a:solidFill>
              </a:rPr>
              <a:t>RC</a:t>
            </a:r>
            <a:r>
              <a:rPr lang="en-US">
                <a:solidFill>
                  <a:srgbClr val="0066FF"/>
                </a:solidFill>
              </a:rPr>
              <a:t> = IR</a:t>
            </a:r>
            <a:r>
              <a:rPr lang="en-US" baseline="-25000">
                <a:solidFill>
                  <a:srgbClr val="0066FF"/>
                </a:solidFill>
              </a:rPr>
              <a:t>C</a:t>
            </a:r>
            <a:r>
              <a:rPr lang="en-US">
                <a:solidFill>
                  <a:srgbClr val="0066FF"/>
                </a:solidFill>
              </a:rPr>
              <a:t>)</a:t>
            </a:r>
          </a:p>
          <a:p>
            <a:pPr eaLnBrk="1" hangingPunct="1">
              <a:buFontTx/>
              <a:buChar char="•"/>
            </a:pPr>
            <a:r>
              <a:rPr lang="en-US">
                <a:solidFill>
                  <a:srgbClr val="0066FF"/>
                </a:solidFill>
              </a:rPr>
              <a:t> Collector current increases</a:t>
            </a:r>
          </a:p>
          <a:p>
            <a:pPr eaLnBrk="1" hangingPunct="1">
              <a:buFontTx/>
              <a:buChar char="•"/>
            </a:pPr>
            <a:r>
              <a:rPr lang="en-US">
                <a:solidFill>
                  <a:srgbClr val="0066FF"/>
                </a:solidFill>
              </a:rPr>
              <a:t> </a:t>
            </a:r>
            <a:r>
              <a:rPr lang="en-US" b="1">
                <a:solidFill>
                  <a:srgbClr val="0066FF"/>
                </a:solidFill>
              </a:rPr>
              <a:t>No phase reversal</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 calcmode="lin" valueType="num">
                                      <p:cBhvr>
                                        <p:cTn id="7" dur="500" fill="hold"/>
                                        <p:tgtEl>
                                          <p:spTgt spid="206852"/>
                                        </p:tgtEl>
                                        <p:attrNameLst>
                                          <p:attrName>ppt_w</p:attrName>
                                        </p:attrNameLst>
                                      </p:cBhvr>
                                      <p:tavLst>
                                        <p:tav tm="0">
                                          <p:val>
                                            <p:fltVal val="0"/>
                                          </p:val>
                                        </p:tav>
                                        <p:tav tm="100000">
                                          <p:val>
                                            <p:strVal val="#ppt_w"/>
                                          </p:val>
                                        </p:tav>
                                      </p:tavLst>
                                    </p:anim>
                                    <p:anim calcmode="lin" valueType="num">
                                      <p:cBhvr>
                                        <p:cTn id="8" dur="500" fill="hold"/>
                                        <p:tgtEl>
                                          <p:spTgt spid="206852"/>
                                        </p:tgtEl>
                                        <p:attrNameLst>
                                          <p:attrName>ppt_h</p:attrName>
                                        </p:attrNameLst>
                                      </p:cBhvr>
                                      <p:tavLst>
                                        <p:tav tm="0">
                                          <p:val>
                                            <p:fltVal val="0"/>
                                          </p:val>
                                        </p:tav>
                                        <p:tav tm="100000">
                                          <p:val>
                                            <p:strVal val="#ppt_h"/>
                                          </p:val>
                                        </p:tav>
                                      </p:tavLst>
                                    </p:anim>
                                    <p:animEffect transition="in" filter="fade">
                                      <p:cBhvr>
                                        <p:cTn id="9" dur="500"/>
                                        <p:tgtEl>
                                          <p:spTgt spid="2068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6853">
                                            <p:txEl>
                                              <p:pRg st="0" end="0"/>
                                            </p:txEl>
                                          </p:spTgt>
                                        </p:tgtEl>
                                        <p:attrNameLst>
                                          <p:attrName>style.visibility</p:attrName>
                                        </p:attrNameLst>
                                      </p:cBhvr>
                                      <p:to>
                                        <p:strVal val="visible"/>
                                      </p:to>
                                    </p:set>
                                    <p:anim calcmode="lin" valueType="num">
                                      <p:cBhvr additive="base">
                                        <p:cTn id="14" dur="500" fill="hold"/>
                                        <p:tgtEl>
                                          <p:spTgt spid="20685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68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6853">
                                            <p:txEl>
                                              <p:pRg st="1" end="1"/>
                                            </p:txEl>
                                          </p:spTgt>
                                        </p:tgtEl>
                                        <p:attrNameLst>
                                          <p:attrName>style.visibility</p:attrName>
                                        </p:attrNameLst>
                                      </p:cBhvr>
                                      <p:to>
                                        <p:strVal val="visible"/>
                                      </p:to>
                                    </p:set>
                                    <p:anim calcmode="lin" valueType="num">
                                      <p:cBhvr additive="base">
                                        <p:cTn id="20" dur="500" fill="hold"/>
                                        <p:tgtEl>
                                          <p:spTgt spid="20685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68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6853">
                                            <p:txEl>
                                              <p:pRg st="3" end="3"/>
                                            </p:txEl>
                                          </p:spTgt>
                                        </p:tgtEl>
                                        <p:attrNameLst>
                                          <p:attrName>style.visibility</p:attrName>
                                        </p:attrNameLst>
                                      </p:cBhvr>
                                      <p:to>
                                        <p:strVal val="visible"/>
                                      </p:to>
                                    </p:set>
                                    <p:anim calcmode="lin" valueType="num">
                                      <p:cBhvr additive="base">
                                        <p:cTn id="26" dur="500" fill="hold"/>
                                        <p:tgtEl>
                                          <p:spTgt spid="20685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68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6853">
                                            <p:txEl>
                                              <p:pRg st="4" end="4"/>
                                            </p:txEl>
                                          </p:spTgt>
                                        </p:tgtEl>
                                        <p:attrNameLst>
                                          <p:attrName>style.visibility</p:attrName>
                                        </p:attrNameLst>
                                      </p:cBhvr>
                                      <p:to>
                                        <p:strVal val="visible"/>
                                      </p:to>
                                    </p:set>
                                    <p:anim calcmode="lin" valueType="num">
                                      <p:cBhvr additive="base">
                                        <p:cTn id="32" dur="500" fill="hold"/>
                                        <p:tgtEl>
                                          <p:spTgt spid="20685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68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6853">
                                            <p:txEl>
                                              <p:pRg st="5" end="5"/>
                                            </p:txEl>
                                          </p:spTgt>
                                        </p:tgtEl>
                                        <p:attrNameLst>
                                          <p:attrName>style.visibility</p:attrName>
                                        </p:attrNameLst>
                                      </p:cBhvr>
                                      <p:to>
                                        <p:strVal val="visible"/>
                                      </p:to>
                                    </p:set>
                                    <p:anim calcmode="lin" valueType="num">
                                      <p:cBhvr additive="base">
                                        <p:cTn id="38" dur="500" fill="hold"/>
                                        <p:tgtEl>
                                          <p:spTgt spid="20685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68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6853">
                                            <p:txEl>
                                              <p:pRg st="6" end="6"/>
                                            </p:txEl>
                                          </p:spTgt>
                                        </p:tgtEl>
                                        <p:attrNameLst>
                                          <p:attrName>style.visibility</p:attrName>
                                        </p:attrNameLst>
                                      </p:cBhvr>
                                      <p:to>
                                        <p:strVal val="visible"/>
                                      </p:to>
                                    </p:set>
                                    <p:anim calcmode="lin" valueType="num">
                                      <p:cBhvr additive="base">
                                        <p:cTn id="44" dur="500" fill="hold"/>
                                        <p:tgtEl>
                                          <p:spTgt spid="20685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685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6853">
                                            <p:txEl>
                                              <p:pRg st="7" end="7"/>
                                            </p:txEl>
                                          </p:spTgt>
                                        </p:tgtEl>
                                        <p:attrNameLst>
                                          <p:attrName>style.visibility</p:attrName>
                                        </p:attrNameLst>
                                      </p:cBhvr>
                                      <p:to>
                                        <p:strVal val="visible"/>
                                      </p:to>
                                    </p:set>
                                    <p:anim calcmode="lin" valueType="num">
                                      <p:cBhvr additive="base">
                                        <p:cTn id="50" dur="500" fill="hold"/>
                                        <p:tgtEl>
                                          <p:spTgt spid="20685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685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06853">
                                            <p:txEl>
                                              <p:pRg st="8" end="8"/>
                                            </p:txEl>
                                          </p:spTgt>
                                        </p:tgtEl>
                                        <p:attrNameLst>
                                          <p:attrName>style.visibility</p:attrName>
                                        </p:attrNameLst>
                                      </p:cBhvr>
                                      <p:to>
                                        <p:strVal val="visible"/>
                                      </p:to>
                                    </p:set>
                                    <p:anim calcmode="lin" valueType="num">
                                      <p:cBhvr additive="base">
                                        <p:cTn id="56" dur="500" fill="hold"/>
                                        <p:tgtEl>
                                          <p:spTgt spid="20685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685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xtLst/>
        </p:spPr>
        <p:txBody>
          <a:bodyPr/>
          <a:lstStyle/>
          <a:p>
            <a:pPr eaLnBrk="1" fontAlgn="auto" hangingPunct="1">
              <a:spcAft>
                <a:spcPts val="0"/>
              </a:spcAft>
              <a:defRPr/>
            </a:pPr>
            <a:r>
              <a:rPr lang="en-US" smtClean="0"/>
              <a:t>Currents</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2124075"/>
            <a:ext cx="49434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extLst/>
        </p:spPr>
        <p:txBody>
          <a:bodyPr/>
          <a:lstStyle/>
          <a:p>
            <a:pPr eaLnBrk="1" fontAlgn="auto" hangingPunct="1">
              <a:spcAft>
                <a:spcPts val="0"/>
              </a:spcAft>
              <a:defRPr/>
            </a:pPr>
            <a:r>
              <a:rPr lang="en-US" smtClean="0"/>
              <a:t>PNP Common Base Amplifier</a:t>
            </a:r>
          </a:p>
        </p:txBody>
      </p:sp>
      <p:pic>
        <p:nvPicPr>
          <p:cNvPr id="2089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239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8901"/>
                                        </p:tgtEl>
                                        <p:attrNameLst>
                                          <p:attrName>style.visibility</p:attrName>
                                        </p:attrNameLst>
                                      </p:cBhvr>
                                      <p:to>
                                        <p:strVal val="visible"/>
                                      </p:to>
                                    </p:set>
                                    <p:anim calcmode="lin" valueType="num">
                                      <p:cBhvr>
                                        <p:cTn id="7" dur="500" fill="hold"/>
                                        <p:tgtEl>
                                          <p:spTgt spid="208901"/>
                                        </p:tgtEl>
                                        <p:attrNameLst>
                                          <p:attrName>ppt_w</p:attrName>
                                        </p:attrNameLst>
                                      </p:cBhvr>
                                      <p:tavLst>
                                        <p:tav tm="0">
                                          <p:val>
                                            <p:fltVal val="0"/>
                                          </p:val>
                                        </p:tav>
                                        <p:tav tm="100000">
                                          <p:val>
                                            <p:strVal val="#ppt_w"/>
                                          </p:val>
                                        </p:tav>
                                      </p:tavLst>
                                    </p:anim>
                                    <p:anim calcmode="lin" valueType="num">
                                      <p:cBhvr>
                                        <p:cTn id="8" dur="500" fill="hold"/>
                                        <p:tgtEl>
                                          <p:spTgt spid="208901"/>
                                        </p:tgtEl>
                                        <p:attrNameLst>
                                          <p:attrName>ppt_h</p:attrName>
                                        </p:attrNameLst>
                                      </p:cBhvr>
                                      <p:tavLst>
                                        <p:tav tm="0">
                                          <p:val>
                                            <p:fltVal val="0"/>
                                          </p:val>
                                        </p:tav>
                                        <p:tav tm="100000">
                                          <p:val>
                                            <p:strVal val="#ppt_h"/>
                                          </p:val>
                                        </p:tav>
                                      </p:tavLst>
                                    </p:anim>
                                    <p:animEffect transition="in" filter="fade">
                                      <p:cBhvr>
                                        <p:cTn id="9" dur="500"/>
                                        <p:tgtEl>
                                          <p:spTgt spid="20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305800" cy="1143000"/>
          </a:xfrm>
          <a:extLst/>
        </p:spPr>
        <p:txBody>
          <a:bodyPr>
            <a:normAutofit fontScale="90000"/>
          </a:bodyPr>
          <a:lstStyle/>
          <a:p>
            <a:pPr eaLnBrk="1" fontAlgn="auto" hangingPunct="1">
              <a:spcAft>
                <a:spcPts val="0"/>
              </a:spcAft>
              <a:defRPr/>
            </a:pPr>
            <a:r>
              <a:rPr lang="en-US" sz="4000" dirty="0" smtClean="0"/>
              <a:t>NPN Common Collector Transistor Amplifier</a:t>
            </a:r>
          </a:p>
        </p:txBody>
      </p:sp>
      <p:pic>
        <p:nvPicPr>
          <p:cNvPr id="2109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0" name="Text Box 6"/>
          <p:cNvSpPr txBox="1">
            <a:spLocks noChangeArrowheads="1"/>
          </p:cNvSpPr>
          <p:nvPr/>
        </p:nvSpPr>
        <p:spPr bwMode="auto">
          <a:xfrm>
            <a:off x="174625" y="3886200"/>
            <a:ext cx="8763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Also called an Emitter Follower circuit – output on emitter is almost a replica of the input</a:t>
            </a:r>
          </a:p>
          <a:p>
            <a:pPr eaLnBrk="1" hangingPunct="1">
              <a:spcBef>
                <a:spcPct val="50000"/>
              </a:spcBef>
            </a:pPr>
            <a:endParaRPr lang="en-US"/>
          </a:p>
          <a:p>
            <a:pPr eaLnBrk="1" hangingPunct="1">
              <a:spcBef>
                <a:spcPct val="50000"/>
              </a:spcBef>
            </a:pPr>
            <a:r>
              <a:rPr lang="en-US"/>
              <a:t>Input is across the C-B junction – this is reversed biased and the impedance is high</a:t>
            </a:r>
          </a:p>
          <a:p>
            <a:pPr eaLnBrk="1" hangingPunct="1">
              <a:spcBef>
                <a:spcPct val="50000"/>
              </a:spcBef>
            </a:pPr>
            <a:r>
              <a:rPr lang="en-US"/>
              <a:t>Output is across the B-E junction – this is forward biased and the impedance is low.</a:t>
            </a:r>
          </a:p>
          <a:p>
            <a:pPr eaLnBrk="1" hangingPunct="1">
              <a:spcBef>
                <a:spcPct val="50000"/>
              </a:spcBef>
            </a:pPr>
            <a:r>
              <a:rPr lang="en-US"/>
              <a:t>Current gain is high but voltage gain is 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0949"/>
                                        </p:tgtEl>
                                        <p:attrNameLst>
                                          <p:attrName>style.visibility</p:attrName>
                                        </p:attrNameLst>
                                      </p:cBhvr>
                                      <p:to>
                                        <p:strVal val="visible"/>
                                      </p:to>
                                    </p:set>
                                    <p:animEffect transition="in" filter="diamond(in)">
                                      <p:cBhvr>
                                        <p:cTn id="7" dur="2000"/>
                                        <p:tgtEl>
                                          <p:spTgt spid="210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0950">
                                            <p:txEl>
                                              <p:pRg st="0" end="0"/>
                                            </p:txEl>
                                          </p:spTgt>
                                        </p:tgtEl>
                                        <p:attrNameLst>
                                          <p:attrName>style.visibility</p:attrName>
                                        </p:attrNameLst>
                                      </p:cBhvr>
                                      <p:to>
                                        <p:strVal val="visible"/>
                                      </p:to>
                                    </p:set>
                                    <p:anim calcmode="lin" valueType="num">
                                      <p:cBhvr additive="base">
                                        <p:cTn id="12" dur="500" fill="hold"/>
                                        <p:tgtEl>
                                          <p:spTgt spid="21095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09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0950">
                                            <p:txEl>
                                              <p:pRg st="2" end="2"/>
                                            </p:txEl>
                                          </p:spTgt>
                                        </p:tgtEl>
                                        <p:attrNameLst>
                                          <p:attrName>style.visibility</p:attrName>
                                        </p:attrNameLst>
                                      </p:cBhvr>
                                      <p:to>
                                        <p:strVal val="visible"/>
                                      </p:to>
                                    </p:set>
                                    <p:anim calcmode="lin" valueType="num">
                                      <p:cBhvr additive="base">
                                        <p:cTn id="18" dur="500" fill="hold"/>
                                        <p:tgtEl>
                                          <p:spTgt spid="2109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09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0950">
                                            <p:txEl>
                                              <p:pRg st="3" end="3"/>
                                            </p:txEl>
                                          </p:spTgt>
                                        </p:tgtEl>
                                        <p:attrNameLst>
                                          <p:attrName>style.visibility</p:attrName>
                                        </p:attrNameLst>
                                      </p:cBhvr>
                                      <p:to>
                                        <p:strVal val="visible"/>
                                      </p:to>
                                    </p:set>
                                    <p:anim calcmode="lin" valueType="num">
                                      <p:cBhvr additive="base">
                                        <p:cTn id="24" dur="500" fill="hold"/>
                                        <p:tgtEl>
                                          <p:spTgt spid="21095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09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0950">
                                            <p:txEl>
                                              <p:pRg st="4" end="4"/>
                                            </p:txEl>
                                          </p:spTgt>
                                        </p:tgtEl>
                                        <p:attrNameLst>
                                          <p:attrName>style.visibility</p:attrName>
                                        </p:attrNameLst>
                                      </p:cBhvr>
                                      <p:to>
                                        <p:strVal val="visible"/>
                                      </p:to>
                                    </p:set>
                                    <p:anim calcmode="lin" valueType="num">
                                      <p:cBhvr additive="base">
                                        <p:cTn id="30" dur="500" fill="hold"/>
                                        <p:tgtEl>
                                          <p:spTgt spid="21095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09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extLst/>
        </p:spPr>
        <p:txBody>
          <a:bodyPr>
            <a:normAutofit fontScale="90000"/>
          </a:bodyPr>
          <a:lstStyle/>
          <a:p>
            <a:pPr eaLnBrk="1" fontAlgn="auto" hangingPunct="1">
              <a:spcAft>
                <a:spcPts val="0"/>
              </a:spcAft>
              <a:defRPr/>
            </a:pPr>
            <a:r>
              <a:rPr lang="en-US" sz="4000" smtClean="0"/>
              <a:t>PNP Common Collector Transistor Amplifier</a:t>
            </a:r>
          </a:p>
        </p:txBody>
      </p:sp>
      <p:pic>
        <p:nvPicPr>
          <p:cNvPr id="212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44713"/>
            <a:ext cx="69342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diamond(in)">
                                      <p:cBhvr>
                                        <p:cTn id="7" dur="20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Gain Factors</a:t>
            </a:r>
            <a:endParaRPr lang="en-US" smtClean="0">
              <a:latin typeface="Symbol" pitchFamily="18" charset="2"/>
            </a:endParaRPr>
          </a:p>
        </p:txBody>
      </p:sp>
      <p:grpSp>
        <p:nvGrpSpPr>
          <p:cNvPr id="2" name="Group 34"/>
          <p:cNvGrpSpPr>
            <a:grpSpLocks/>
          </p:cNvGrpSpPr>
          <p:nvPr/>
        </p:nvGrpSpPr>
        <p:grpSpPr bwMode="auto">
          <a:xfrm>
            <a:off x="609600" y="1600200"/>
            <a:ext cx="7696200" cy="1020763"/>
            <a:chOff x="384" y="1008"/>
            <a:chExt cx="4848" cy="643"/>
          </a:xfrm>
        </p:grpSpPr>
        <p:graphicFrame>
          <p:nvGraphicFramePr>
            <p:cNvPr id="48138" name="Object 27"/>
            <p:cNvGraphicFramePr>
              <a:graphicFrameLocks noChangeAspect="1"/>
            </p:cNvGraphicFramePr>
            <p:nvPr/>
          </p:nvGraphicFramePr>
          <p:xfrm>
            <a:off x="384" y="1008"/>
            <a:ext cx="700" cy="643"/>
          </p:xfrm>
          <a:graphic>
            <a:graphicData uri="http://schemas.openxmlformats.org/presentationml/2006/ole">
              <mc:AlternateContent xmlns:mc="http://schemas.openxmlformats.org/markup-compatibility/2006">
                <mc:Choice xmlns:v="urn:schemas-microsoft-com:vml" Requires="v">
                  <p:oleObj spid="_x0000_s48140" name="Equation" r:id="rId3" imgW="469696" imgH="431613" progId="Equation.3">
                    <p:embed/>
                  </p:oleObj>
                </mc:Choice>
                <mc:Fallback>
                  <p:oleObj name="Equation" r:id="rId3" imgW="469696" imgH="431613"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008"/>
                          <a:ext cx="700" cy="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9" name="Text Box 31"/>
            <p:cNvSpPr txBox="1">
              <a:spLocks noChangeArrowheads="1"/>
            </p:cNvSpPr>
            <p:nvPr/>
          </p:nvSpPr>
          <p:spPr bwMode="auto">
            <a:xfrm>
              <a:off x="1440" y="1170"/>
              <a:ext cx="3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Usually given for common base amplifier</a:t>
              </a:r>
            </a:p>
          </p:txBody>
        </p:sp>
      </p:grpSp>
      <p:grpSp>
        <p:nvGrpSpPr>
          <p:cNvPr id="3" name="Group 35"/>
          <p:cNvGrpSpPr>
            <a:grpSpLocks/>
          </p:cNvGrpSpPr>
          <p:nvPr/>
        </p:nvGrpSpPr>
        <p:grpSpPr bwMode="auto">
          <a:xfrm>
            <a:off x="609600" y="3124200"/>
            <a:ext cx="7772400" cy="1022350"/>
            <a:chOff x="384" y="1968"/>
            <a:chExt cx="4896" cy="644"/>
          </a:xfrm>
        </p:grpSpPr>
        <p:graphicFrame>
          <p:nvGraphicFramePr>
            <p:cNvPr id="48136" name="Object 29"/>
            <p:cNvGraphicFramePr>
              <a:graphicFrameLocks noChangeAspect="1"/>
            </p:cNvGraphicFramePr>
            <p:nvPr/>
          </p:nvGraphicFramePr>
          <p:xfrm>
            <a:off x="384" y="1968"/>
            <a:ext cx="720" cy="644"/>
          </p:xfrm>
          <a:graphic>
            <a:graphicData uri="http://schemas.openxmlformats.org/presentationml/2006/ole">
              <mc:AlternateContent xmlns:mc="http://schemas.openxmlformats.org/markup-compatibility/2006">
                <mc:Choice xmlns:v="urn:schemas-microsoft-com:vml" Requires="v">
                  <p:oleObj spid="_x0000_s48141" name="Equation" r:id="rId5" imgW="482391" imgH="431613" progId="Equation.3">
                    <p:embed/>
                  </p:oleObj>
                </mc:Choice>
                <mc:Fallback>
                  <p:oleObj name="Equation" r:id="rId5" imgW="482391" imgH="431613"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968"/>
                          <a:ext cx="720" cy="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7" name="Text Box 32"/>
            <p:cNvSpPr txBox="1">
              <a:spLocks noChangeArrowheads="1"/>
            </p:cNvSpPr>
            <p:nvPr/>
          </p:nvSpPr>
          <p:spPr bwMode="auto">
            <a:xfrm>
              <a:off x="1488" y="2109"/>
              <a:ext cx="3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Usually given for common emitter amplifier</a:t>
              </a:r>
            </a:p>
          </p:txBody>
        </p:sp>
      </p:grpSp>
      <p:grpSp>
        <p:nvGrpSpPr>
          <p:cNvPr id="4" name="Group 36"/>
          <p:cNvGrpSpPr>
            <a:grpSpLocks/>
          </p:cNvGrpSpPr>
          <p:nvPr/>
        </p:nvGrpSpPr>
        <p:grpSpPr bwMode="auto">
          <a:xfrm>
            <a:off x="609600" y="4495800"/>
            <a:ext cx="7772400" cy="1152525"/>
            <a:chOff x="384" y="2832"/>
            <a:chExt cx="4896" cy="726"/>
          </a:xfrm>
        </p:grpSpPr>
        <p:graphicFrame>
          <p:nvGraphicFramePr>
            <p:cNvPr id="48134" name="Object 25"/>
            <p:cNvGraphicFramePr>
              <a:graphicFrameLocks noChangeAspect="1"/>
            </p:cNvGraphicFramePr>
            <p:nvPr/>
          </p:nvGraphicFramePr>
          <p:xfrm>
            <a:off x="384" y="2832"/>
            <a:ext cx="768" cy="726"/>
          </p:xfrm>
          <a:graphic>
            <a:graphicData uri="http://schemas.openxmlformats.org/presentationml/2006/ole">
              <mc:AlternateContent xmlns:mc="http://schemas.openxmlformats.org/markup-compatibility/2006">
                <mc:Choice xmlns:v="urn:schemas-microsoft-com:vml" Requires="v">
                  <p:oleObj spid="_x0000_s48142" name="Equation" r:id="rId7" imgW="457200" imgH="431800" progId="Equation.3">
                    <p:embed/>
                  </p:oleObj>
                </mc:Choice>
                <mc:Fallback>
                  <p:oleObj name="Equation" r:id="rId7" imgW="457200" imgH="431800"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2832"/>
                          <a:ext cx="768"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5" name="Text Box 33"/>
            <p:cNvSpPr txBox="1">
              <a:spLocks noChangeArrowheads="1"/>
            </p:cNvSpPr>
            <p:nvPr/>
          </p:nvSpPr>
          <p:spPr bwMode="auto">
            <a:xfrm>
              <a:off x="1488" y="3032"/>
              <a:ext cx="3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Usually given for common collector amplifier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Gamma</a:t>
            </a:r>
          </a:p>
        </p:txBody>
      </p:sp>
      <p:sp>
        <p:nvSpPr>
          <p:cNvPr id="234499" name="Rectangle 3"/>
          <p:cNvSpPr>
            <a:spLocks noGrp="1" noChangeArrowheads="1"/>
          </p:cNvSpPr>
          <p:nvPr>
            <p:ph type="body" sz="half" idx="1"/>
          </p:nvPr>
        </p:nvSpPr>
        <p:spPr>
          <a:xfrm>
            <a:off x="457200" y="1600200"/>
            <a:ext cx="8077200" cy="1143000"/>
          </a:xfrm>
        </p:spPr>
        <p:txBody>
          <a:bodyPr/>
          <a:lstStyle/>
          <a:p>
            <a:pPr eaLnBrk="1" hangingPunct="1"/>
            <a:r>
              <a:rPr lang="en-US" sz="2800" smtClean="0"/>
              <a:t>Recall from Kirchhoff’s Current Law	</a:t>
            </a:r>
          </a:p>
          <a:p>
            <a:pPr lvl="1" eaLnBrk="1" hangingPunct="1"/>
            <a:r>
              <a:rPr lang="en-US" smtClean="0">
                <a:latin typeface="Times New Roman" pitchFamily="18" charset="0"/>
              </a:rPr>
              <a:t>I</a:t>
            </a:r>
            <a:r>
              <a:rPr lang="en-US" baseline="-25000" smtClean="0">
                <a:latin typeface="Times New Roman" pitchFamily="18" charset="0"/>
              </a:rPr>
              <a:t>B</a:t>
            </a:r>
            <a:r>
              <a:rPr lang="en-US" smtClean="0">
                <a:latin typeface="Times New Roman" pitchFamily="18" charset="0"/>
              </a:rPr>
              <a:t> + I</a:t>
            </a:r>
            <a:r>
              <a:rPr lang="en-US" baseline="-25000" smtClean="0">
                <a:latin typeface="Times New Roman" pitchFamily="18" charset="0"/>
              </a:rPr>
              <a:t>C</a:t>
            </a:r>
            <a:r>
              <a:rPr lang="en-US" smtClean="0">
                <a:latin typeface="Times New Roman" pitchFamily="18" charset="0"/>
              </a:rPr>
              <a:t> = I</a:t>
            </a:r>
            <a:r>
              <a:rPr lang="en-US" baseline="-25000" smtClean="0">
                <a:latin typeface="Times New Roman" pitchFamily="18" charset="0"/>
              </a:rPr>
              <a:t>E</a:t>
            </a:r>
            <a:endParaRPr lang="en-US" smtClean="0"/>
          </a:p>
        </p:txBody>
      </p:sp>
      <p:graphicFrame>
        <p:nvGraphicFramePr>
          <p:cNvPr id="234500" name="Object 4"/>
          <p:cNvGraphicFramePr>
            <a:graphicFrameLocks noGrp="1" noChangeAspect="1"/>
          </p:cNvGraphicFramePr>
          <p:nvPr>
            <p:ph sz="quarter" idx="2"/>
          </p:nvPr>
        </p:nvGraphicFramePr>
        <p:xfrm>
          <a:off x="381000" y="2743200"/>
          <a:ext cx="2436813" cy="1423988"/>
        </p:xfrm>
        <a:graphic>
          <a:graphicData uri="http://schemas.openxmlformats.org/presentationml/2006/ole">
            <mc:AlternateContent xmlns:mc="http://schemas.openxmlformats.org/markup-compatibility/2006">
              <mc:Choice xmlns:v="urn:schemas-microsoft-com:vml" Requires="v">
                <p:oleObj spid="_x0000_s49161" name="Equation" r:id="rId3" imgW="1114316" imgH="638123" progId="Equation.3">
                  <p:embed/>
                </p:oleObj>
              </mc:Choice>
              <mc:Fallback>
                <p:oleObj name="Equation" r:id="rId3" imgW="1114316" imgH="638123"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2436813"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3" name="Object 7"/>
          <p:cNvGraphicFramePr>
            <a:graphicFrameLocks noGrp="1" noChangeAspect="1"/>
          </p:cNvGraphicFramePr>
          <p:nvPr>
            <p:ph sz="quarter" idx="3"/>
          </p:nvPr>
        </p:nvGraphicFramePr>
        <p:xfrm>
          <a:off x="4038600" y="1981200"/>
          <a:ext cx="3581400" cy="2490788"/>
        </p:xfrm>
        <a:graphic>
          <a:graphicData uri="http://schemas.openxmlformats.org/presentationml/2006/ole">
            <mc:AlternateContent xmlns:mc="http://schemas.openxmlformats.org/markup-compatibility/2006">
              <mc:Choice xmlns:v="urn:schemas-microsoft-com:vml" Requires="v">
                <p:oleObj spid="_x0000_s49162" name="Equation" r:id="rId5" imgW="1733560" imgH="1200125" progId="Equation.3">
                  <p:embed/>
                </p:oleObj>
              </mc:Choice>
              <mc:Fallback>
                <p:oleObj name="Equation" r:id="rId5" imgW="1733560" imgH="1200125" progId="Equation.3">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981200"/>
                        <a:ext cx="3581400" cy="249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2" name="Rectangle 6"/>
          <p:cNvSpPr>
            <a:spLocks noChangeArrowheads="1"/>
          </p:cNvSpPr>
          <p:nvPr/>
        </p:nvSpPr>
        <p:spPr bwMode="auto">
          <a:xfrm>
            <a:off x="1089025" y="3640138"/>
            <a:ext cx="1600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4505" name="Rectangle 9"/>
          <p:cNvSpPr>
            <a:spLocks noChangeArrowheads="1"/>
          </p:cNvSpPr>
          <p:nvPr/>
        </p:nvSpPr>
        <p:spPr bwMode="auto">
          <a:xfrm>
            <a:off x="6477000" y="36576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4506" name="Text Box 10"/>
          <p:cNvSpPr txBox="1">
            <a:spLocks noChangeArrowheads="1"/>
          </p:cNvSpPr>
          <p:nvPr/>
        </p:nvSpPr>
        <p:spPr bwMode="auto">
          <a:xfrm>
            <a:off x="838200" y="4876800"/>
            <a:ext cx="6400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9900CC"/>
                </a:solidFill>
              </a:rPr>
              <a:t>Ex.  For </a:t>
            </a:r>
            <a:r>
              <a:rPr lang="en-US" sz="2400">
                <a:solidFill>
                  <a:srgbClr val="9900CC"/>
                </a:solidFill>
                <a:latin typeface="Symbol" pitchFamily="18" charset="2"/>
              </a:rPr>
              <a:t>b</a:t>
            </a:r>
            <a:r>
              <a:rPr lang="en-US" sz="2400">
                <a:solidFill>
                  <a:srgbClr val="9900CC"/>
                </a:solidFill>
              </a:rPr>
              <a:t> = 100    </a:t>
            </a:r>
            <a:r>
              <a:rPr lang="en-US" sz="2400">
                <a:solidFill>
                  <a:srgbClr val="9900CC"/>
                </a:solidFill>
                <a:latin typeface="Symbol" pitchFamily="18" charset="2"/>
              </a:rPr>
              <a:t>a</a:t>
            </a:r>
            <a:r>
              <a:rPr lang="en-US" sz="2400">
                <a:solidFill>
                  <a:srgbClr val="9900CC"/>
                </a:solidFill>
              </a:rPr>
              <a:t> = </a:t>
            </a:r>
            <a:r>
              <a:rPr lang="en-US" sz="2400">
                <a:solidFill>
                  <a:srgbClr val="9900CC"/>
                </a:solidFill>
                <a:latin typeface="Symbol" pitchFamily="18" charset="2"/>
              </a:rPr>
              <a:t>b</a:t>
            </a:r>
            <a:r>
              <a:rPr lang="en-US" sz="2400">
                <a:solidFill>
                  <a:srgbClr val="9900CC"/>
                </a:solidFill>
              </a:rPr>
              <a:t>/(1+</a:t>
            </a:r>
            <a:r>
              <a:rPr lang="en-US" sz="2400">
                <a:solidFill>
                  <a:srgbClr val="9900CC"/>
                </a:solidFill>
                <a:latin typeface="Symbol" pitchFamily="18" charset="2"/>
              </a:rPr>
              <a:t>b</a:t>
            </a:r>
            <a:r>
              <a:rPr lang="en-US" sz="2400">
                <a:solidFill>
                  <a:srgbClr val="9900CC"/>
                </a:solidFill>
              </a:rPr>
              <a:t>) = 0.99</a:t>
            </a:r>
          </a:p>
          <a:p>
            <a:pPr eaLnBrk="1" hangingPunct="1">
              <a:spcBef>
                <a:spcPct val="50000"/>
              </a:spcBef>
            </a:pPr>
            <a:r>
              <a:rPr lang="en-US" sz="2400">
                <a:solidFill>
                  <a:srgbClr val="9900CC"/>
                </a:solidFill>
              </a:rPr>
              <a:t>                              </a:t>
            </a:r>
            <a:r>
              <a:rPr lang="en-US" sz="2400">
                <a:solidFill>
                  <a:srgbClr val="9900CC"/>
                </a:solidFill>
                <a:latin typeface="Symbol" pitchFamily="18" charset="2"/>
              </a:rPr>
              <a:t>g</a:t>
            </a:r>
            <a:r>
              <a:rPr lang="en-US" sz="2400">
                <a:solidFill>
                  <a:srgbClr val="9900CC"/>
                </a:solidFill>
              </a:rPr>
              <a:t> = 1 + </a:t>
            </a:r>
            <a:r>
              <a:rPr lang="en-US" sz="2400">
                <a:solidFill>
                  <a:srgbClr val="9900CC"/>
                </a:solidFill>
                <a:latin typeface="Symbol" pitchFamily="18" charset="2"/>
              </a:rPr>
              <a:t>b</a:t>
            </a:r>
            <a:r>
              <a:rPr lang="en-US" sz="2400">
                <a:solidFill>
                  <a:srgbClr val="9900CC"/>
                </a:solidFill>
              </a:rPr>
              <a:t> = 101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wipe(left)">
                                      <p:cBhvr>
                                        <p:cTn id="7" dur="500"/>
                                        <p:tgtEl>
                                          <p:spTgt spid="234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wipe(left)">
                                      <p:cBhvr>
                                        <p:cTn id="12" dur="500"/>
                                        <p:tgtEl>
                                          <p:spTgt spid="234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gtEl>
                                        <p:attrNameLst>
                                          <p:attrName>style.visibility</p:attrName>
                                        </p:attrNameLst>
                                      </p:cBhvr>
                                      <p:to>
                                        <p:strVal val="visible"/>
                                      </p:to>
                                    </p:set>
                                    <p:anim calcmode="lin" valueType="num">
                                      <p:cBhvr additive="base">
                                        <p:cTn id="17" dur="500" fill="hold"/>
                                        <p:tgtEl>
                                          <p:spTgt spid="234500"/>
                                        </p:tgtEl>
                                        <p:attrNameLst>
                                          <p:attrName>ppt_x</p:attrName>
                                        </p:attrNameLst>
                                      </p:cBhvr>
                                      <p:tavLst>
                                        <p:tav tm="0">
                                          <p:val>
                                            <p:strVal val="#ppt_x"/>
                                          </p:val>
                                        </p:tav>
                                        <p:tav tm="100000">
                                          <p:val>
                                            <p:strVal val="#ppt_x"/>
                                          </p:val>
                                        </p:tav>
                                      </p:tavLst>
                                    </p:anim>
                                    <p:anim calcmode="lin" valueType="num">
                                      <p:cBhvr additive="base">
                                        <p:cTn id="18" dur="500" fill="hold"/>
                                        <p:tgtEl>
                                          <p:spTgt spid="23450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45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34503"/>
                                        </p:tgtEl>
                                        <p:attrNameLst>
                                          <p:attrName>style.visibility</p:attrName>
                                        </p:attrNameLst>
                                      </p:cBhvr>
                                      <p:to>
                                        <p:strVal val="visible"/>
                                      </p:to>
                                    </p:set>
                                    <p:anim calcmode="lin" valueType="num">
                                      <p:cBhvr additive="base">
                                        <p:cTn id="27" dur="500" fill="hold"/>
                                        <p:tgtEl>
                                          <p:spTgt spid="234503"/>
                                        </p:tgtEl>
                                        <p:attrNameLst>
                                          <p:attrName>ppt_x</p:attrName>
                                        </p:attrNameLst>
                                      </p:cBhvr>
                                      <p:tavLst>
                                        <p:tav tm="0">
                                          <p:val>
                                            <p:strVal val="#ppt_x"/>
                                          </p:val>
                                        </p:tav>
                                        <p:tav tm="100000">
                                          <p:val>
                                            <p:strVal val="#ppt_x"/>
                                          </p:val>
                                        </p:tav>
                                      </p:tavLst>
                                    </p:anim>
                                    <p:anim calcmode="lin" valueType="num">
                                      <p:cBhvr additive="base">
                                        <p:cTn id="28" dur="500" fill="hold"/>
                                        <p:tgtEl>
                                          <p:spTgt spid="23450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45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4506"/>
                                        </p:tgtEl>
                                        <p:attrNameLst>
                                          <p:attrName>style.visibility</p:attrName>
                                        </p:attrNameLst>
                                      </p:cBhvr>
                                      <p:to>
                                        <p:strVal val="visible"/>
                                      </p:to>
                                    </p:set>
                                    <p:anim calcmode="lin" valueType="num">
                                      <p:cBhvr additive="base">
                                        <p:cTn id="37" dur="500" fill="hold"/>
                                        <p:tgtEl>
                                          <p:spTgt spid="234506"/>
                                        </p:tgtEl>
                                        <p:attrNameLst>
                                          <p:attrName>ppt_x</p:attrName>
                                        </p:attrNameLst>
                                      </p:cBhvr>
                                      <p:tavLst>
                                        <p:tav tm="0">
                                          <p:val>
                                            <p:strVal val="#ppt_x"/>
                                          </p:val>
                                        </p:tav>
                                        <p:tav tm="100000">
                                          <p:val>
                                            <p:strVal val="#ppt_x"/>
                                          </p:val>
                                        </p:tav>
                                      </p:tavLst>
                                    </p:anim>
                                    <p:anim calcmode="lin" valueType="num">
                                      <p:cBhvr additive="base">
                                        <p:cTn id="38" dur="500" fill="hold"/>
                                        <p:tgtEl>
                                          <p:spTgt spid="234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bldLvl="2"/>
      <p:bldP spid="234502" grpId="0" animBg="1"/>
      <p:bldP spid="234505" grpId="0" animBg="1"/>
      <p:bldP spid="2345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15962"/>
          </a:xfrm>
        </p:spPr>
        <p:txBody>
          <a:bodyPr/>
          <a:lstStyle/>
          <a:p>
            <a:pPr eaLnBrk="1" hangingPunct="1"/>
            <a:r>
              <a:rPr lang="en-US" sz="4000" smtClean="0"/>
              <a:t>Bringing it Together</a:t>
            </a:r>
          </a:p>
        </p:txBody>
      </p:sp>
      <p:graphicFrame>
        <p:nvGraphicFramePr>
          <p:cNvPr id="215109" name="Group 69"/>
          <p:cNvGraphicFramePr>
            <a:graphicFrameLocks noGrp="1"/>
          </p:cNvGraphicFramePr>
          <p:nvPr>
            <p:ph type="tbl" idx="1"/>
          </p:nvPr>
        </p:nvGraphicFramePr>
        <p:xfrm>
          <a:off x="457200" y="1143000"/>
          <a:ext cx="8229600" cy="5487988"/>
        </p:xfrm>
        <a:graphic>
          <a:graphicData uri="http://schemas.openxmlformats.org/drawingml/2006/table">
            <a:tbl>
              <a:tblPr/>
              <a:tblGrid>
                <a:gridCol w="2057400"/>
                <a:gridCol w="2057400"/>
                <a:gridCol w="2057400"/>
                <a:gridCol w="2057400"/>
              </a:tblGrid>
              <a:tr h="944934">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Type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Common Base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Common Emitter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Common Collector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10715">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000" b="0" i="0" u="none" strike="noStrike" cap="none" normalizeH="0" baseline="0" smtClean="0">
                          <a:ln>
                            <a:noFill/>
                          </a:ln>
                          <a:solidFill>
                            <a:srgbClr val="0066FF"/>
                          </a:solidFill>
                          <a:effectLst/>
                          <a:latin typeface="Arial" charset="0"/>
                        </a:rPr>
                        <a:t>Relation between input/output phase</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0°</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180°</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Arial" charset="0"/>
                        </a:rPr>
                        <a:t>0°</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5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Voltage Gain</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High</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Medium</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Low</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5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Current Gain</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Low (</a:t>
                      </a:r>
                      <a:r>
                        <a:rPr kumimoji="0" lang="en-US" sz="2400" b="0" i="0" u="none" strike="noStrike" cap="none" normalizeH="0" baseline="0" smtClean="0">
                          <a:ln>
                            <a:noFill/>
                          </a:ln>
                          <a:solidFill>
                            <a:srgbClr val="0066FF"/>
                          </a:solidFill>
                          <a:effectLst/>
                          <a:latin typeface="Symbol" pitchFamily="18" charset="2"/>
                        </a:rPr>
                        <a:t>a</a:t>
                      </a:r>
                      <a:r>
                        <a:rPr kumimoji="0" lang="en-US" sz="2400" b="0" i="0" u="none" strike="noStrike" cap="none" normalizeH="0" baseline="0" smtClean="0">
                          <a:ln>
                            <a:noFill/>
                          </a:ln>
                          <a:solidFill>
                            <a:srgbClr val="0066FF"/>
                          </a:solidFill>
                          <a:effectLst/>
                          <a:latin typeface="Arial" charset="0"/>
                        </a:rPr>
                        <a:t>)</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Medium (</a:t>
                      </a:r>
                      <a:r>
                        <a:rPr kumimoji="0" lang="en-US" sz="2400" b="0" i="0" u="none" strike="noStrike" cap="none" normalizeH="0" baseline="0" smtClean="0">
                          <a:ln>
                            <a:noFill/>
                          </a:ln>
                          <a:solidFill>
                            <a:srgbClr val="0066FF"/>
                          </a:solidFill>
                          <a:effectLst/>
                          <a:latin typeface="Symbol" pitchFamily="18" charset="2"/>
                        </a:rPr>
                        <a:t>b</a:t>
                      </a:r>
                      <a:r>
                        <a:rPr kumimoji="0" lang="en-US" sz="2400" b="0" i="0" u="none" strike="noStrike" cap="none" normalizeH="0" baseline="0" smtClean="0">
                          <a:ln>
                            <a:noFill/>
                          </a:ln>
                          <a:solidFill>
                            <a:srgbClr val="0066FF"/>
                          </a:solidFill>
                          <a:effectLst/>
                          <a:latin typeface="Arial" charset="0"/>
                        </a:rPr>
                        <a:t>)</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High (</a:t>
                      </a:r>
                      <a:r>
                        <a:rPr kumimoji="0" lang="en-US" sz="2400" b="0" i="0" u="none" strike="noStrike" cap="none" normalizeH="0" baseline="0" smtClean="0">
                          <a:ln>
                            <a:noFill/>
                          </a:ln>
                          <a:solidFill>
                            <a:srgbClr val="0066FF"/>
                          </a:solidFill>
                          <a:effectLst/>
                          <a:latin typeface="Symbol" pitchFamily="18" charset="2"/>
                        </a:rPr>
                        <a:t>g</a:t>
                      </a:r>
                      <a:r>
                        <a:rPr kumimoji="0" lang="en-US" sz="2400" b="0" i="0" u="none" strike="noStrike" cap="none" normalizeH="0" baseline="0" smtClean="0">
                          <a:ln>
                            <a:noFill/>
                          </a:ln>
                          <a:solidFill>
                            <a:srgbClr val="0066FF"/>
                          </a:solidFill>
                          <a:effectLst/>
                          <a:latin typeface="Arial" charset="0"/>
                        </a:rPr>
                        <a:t>)</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5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Power Gain</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Low</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High</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Medium</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37">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Input Z</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Low</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Medium</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High</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5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Output Z</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High</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Medium</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rgbClr val="0066FF"/>
                          </a:solidFill>
                          <a:effectLst/>
                          <a:latin typeface="Arial" charset="0"/>
                        </a:rPr>
                        <a:t>Low</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Various Forms</a:t>
            </a:r>
          </a:p>
        </p:txBody>
      </p:sp>
      <p:graphicFrame>
        <p:nvGraphicFramePr>
          <p:cNvPr id="230474" name="Group 74"/>
          <p:cNvGraphicFramePr>
            <a:graphicFrameLocks noGrp="1"/>
          </p:cNvGraphicFramePr>
          <p:nvPr>
            <p:ph type="tbl" idx="1"/>
          </p:nvPr>
        </p:nvGraphicFramePr>
        <p:xfrm>
          <a:off x="457200" y="1600200"/>
          <a:ext cx="8382000" cy="4565650"/>
        </p:xfrm>
        <a:graphic>
          <a:graphicData uri="http://schemas.openxmlformats.org/drawingml/2006/table">
            <a:tbl>
              <a:tblPr/>
              <a:tblGrid>
                <a:gridCol w="2057400"/>
                <a:gridCol w="2057400"/>
                <a:gridCol w="2057400"/>
                <a:gridCol w="2209800"/>
              </a:tblGrid>
              <a:tr h="94487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800" b="0" i="0" u="none" strike="noStrike" cap="none" normalizeH="0" baseline="0" smtClean="0">
                        <a:ln>
                          <a:noFill/>
                        </a:ln>
                        <a:solidFill>
                          <a:srgbClr val="0066FF"/>
                        </a:solidFill>
                        <a:effectLst/>
                        <a:latin typeface="Times New Roman" pitchFamily="18" charset="0"/>
                      </a:endParaRP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Common Emitter (e)</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Common Base (b)</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Common Collector (c)</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98">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h</a:t>
                      </a:r>
                      <a:r>
                        <a:rPr kumimoji="0" lang="en-US" sz="2800" b="0" i="0" u="none" strike="noStrike" cap="none" normalizeH="0" baseline="-25000" smtClean="0">
                          <a:ln>
                            <a:noFill/>
                          </a:ln>
                          <a:solidFill>
                            <a:srgbClr val="0066FF"/>
                          </a:solidFill>
                          <a:effectLst/>
                          <a:latin typeface="Times New Roman" pitchFamily="18" charset="0"/>
                        </a:rPr>
                        <a:t>i</a:t>
                      </a:r>
                      <a:r>
                        <a:rPr kumimoji="0" lang="en-US" sz="2800" b="0" i="0" u="none" strike="noStrike" cap="none" normalizeH="0" baseline="0" smtClean="0">
                          <a:ln>
                            <a:noFill/>
                          </a:ln>
                          <a:solidFill>
                            <a:srgbClr val="0066FF"/>
                          </a:solidFill>
                          <a:effectLst/>
                          <a:latin typeface="Times New Roman" pitchFamily="18" charset="0"/>
                        </a:rPr>
                        <a:t> (ohms)</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B</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B</a:t>
                      </a:r>
                      <a:endParaRPr kumimoji="0" lang="en-US" sz="2800" b="0" i="0" u="none" strike="noStrike" cap="none" normalizeH="0" baseline="0" smtClean="0">
                        <a:ln>
                          <a:noFill/>
                        </a:ln>
                        <a:solidFill>
                          <a:srgbClr val="0066FF"/>
                        </a:solidFill>
                        <a:effectLst/>
                        <a:latin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E</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B</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B</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B</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386">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h</a:t>
                      </a:r>
                      <a:r>
                        <a:rPr kumimoji="0" lang="en-US" sz="2800" b="0" i="0" u="none" strike="noStrike" cap="none" normalizeH="0" baseline="-25000" smtClean="0">
                          <a:ln>
                            <a:noFill/>
                          </a:ln>
                          <a:solidFill>
                            <a:srgbClr val="0066FF"/>
                          </a:solidFill>
                          <a:effectLst/>
                          <a:latin typeface="Times New Roman" pitchFamily="18" charset="0"/>
                        </a:rPr>
                        <a:t>r</a:t>
                      </a:r>
                      <a:r>
                        <a:rPr kumimoji="0" lang="en-US" sz="2800" b="0" i="0" u="none" strike="noStrike" cap="none" normalizeH="0" baseline="0" smtClean="0">
                          <a:ln>
                            <a:noFill/>
                          </a:ln>
                          <a:solidFill>
                            <a:srgbClr val="0066FF"/>
                          </a:solidFill>
                          <a:effectLst/>
                          <a:latin typeface="Times New Roman" pitchFamily="18" charset="0"/>
                        </a:rPr>
                        <a:t> (unitless)</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B</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C</a:t>
                      </a:r>
                      <a:endParaRPr kumimoji="0" lang="en-US" sz="2800" b="0" i="0" u="none" strike="noStrike" cap="none" normalizeH="0" baseline="0" smtClean="0">
                        <a:ln>
                          <a:noFill/>
                        </a:ln>
                        <a:solidFill>
                          <a:srgbClr val="0066FF"/>
                        </a:solidFill>
                        <a:effectLst/>
                        <a:latin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E</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C</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B</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E</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98">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h</a:t>
                      </a:r>
                      <a:r>
                        <a:rPr kumimoji="0" lang="en-US" sz="2800" b="0" i="0" u="none" strike="noStrike" cap="none" normalizeH="0" baseline="-25000" smtClean="0">
                          <a:ln>
                            <a:noFill/>
                          </a:ln>
                          <a:solidFill>
                            <a:srgbClr val="0066FF"/>
                          </a:solidFill>
                          <a:effectLst/>
                          <a:latin typeface="Times New Roman" pitchFamily="18" charset="0"/>
                        </a:rPr>
                        <a:t>f</a:t>
                      </a:r>
                      <a:r>
                        <a:rPr kumimoji="0" lang="en-US" sz="2800" b="0" i="0" u="none" strike="noStrike" cap="none" normalizeH="0" baseline="0" smtClean="0">
                          <a:ln>
                            <a:noFill/>
                          </a:ln>
                          <a:solidFill>
                            <a:srgbClr val="0066FF"/>
                          </a:solidFill>
                          <a:effectLst/>
                          <a:latin typeface="Times New Roman" pitchFamily="18" charset="0"/>
                        </a:rPr>
                        <a:t> (unitless)</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C</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B</a:t>
                      </a:r>
                      <a:endParaRPr kumimoji="0" lang="en-US" sz="2800" b="0" i="0" u="none" strike="noStrike" cap="none" normalizeH="0" baseline="0" smtClean="0">
                        <a:ln>
                          <a:noFill/>
                        </a:ln>
                        <a:solidFill>
                          <a:srgbClr val="0066FF"/>
                        </a:solidFill>
                        <a:effectLst/>
                        <a:latin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C</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E</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E</a:t>
                      </a: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B</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98">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h</a:t>
                      </a:r>
                      <a:r>
                        <a:rPr kumimoji="0" lang="en-US" sz="2800" b="0" i="0" u="none" strike="noStrike" cap="none" normalizeH="0" baseline="-25000" smtClean="0">
                          <a:ln>
                            <a:noFill/>
                          </a:ln>
                          <a:solidFill>
                            <a:srgbClr val="0066FF"/>
                          </a:solidFill>
                          <a:effectLst/>
                          <a:latin typeface="Times New Roman" pitchFamily="18" charset="0"/>
                        </a:rPr>
                        <a:t>o</a:t>
                      </a:r>
                      <a:r>
                        <a:rPr kumimoji="0" lang="en-US" sz="2800" b="0" i="0" u="none" strike="noStrike" cap="none" normalizeH="0" baseline="0" smtClean="0">
                          <a:ln>
                            <a:noFill/>
                          </a:ln>
                          <a:solidFill>
                            <a:srgbClr val="0066FF"/>
                          </a:solidFill>
                          <a:effectLst/>
                          <a:latin typeface="Times New Roman" pitchFamily="18" charset="0"/>
                        </a:rPr>
                        <a:t> (watts)</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C</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C</a:t>
                      </a:r>
                      <a:endParaRPr kumimoji="0" lang="en-US" sz="2800" b="0" i="0" u="none" strike="noStrike" cap="none" normalizeH="0" baseline="0" smtClean="0">
                        <a:ln>
                          <a:noFill/>
                        </a:ln>
                        <a:solidFill>
                          <a:srgbClr val="0066FF"/>
                        </a:solidFill>
                        <a:effectLst/>
                        <a:latin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C</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C</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rgbClr val="0066FF"/>
                          </a:solidFill>
                          <a:effectLst/>
                          <a:latin typeface="Times New Roman" pitchFamily="18" charset="0"/>
                        </a:rPr>
                        <a:t>I</a:t>
                      </a:r>
                      <a:r>
                        <a:rPr kumimoji="0" lang="en-US" sz="2800" b="0" i="0" u="none" strike="noStrike" cap="none" normalizeH="0" baseline="-25000" smtClean="0">
                          <a:ln>
                            <a:noFill/>
                          </a:ln>
                          <a:solidFill>
                            <a:srgbClr val="0066FF"/>
                          </a:solidFill>
                          <a:effectLst/>
                          <a:latin typeface="Times New Roman" pitchFamily="18" charset="0"/>
                        </a:rPr>
                        <a:t>E</a:t>
                      </a:r>
                      <a:r>
                        <a:rPr kumimoji="0" lang="en-US" sz="2800" b="0" i="0" u="none" strike="noStrike" cap="none" normalizeH="0" baseline="0" smtClean="0">
                          <a:ln>
                            <a:noFill/>
                          </a:ln>
                          <a:solidFill>
                            <a:srgbClr val="0066FF"/>
                          </a:solidFill>
                          <a:effectLst/>
                          <a:latin typeface="Times New Roman" pitchFamily="18" charset="0"/>
                        </a:rPr>
                        <a:t>V</a:t>
                      </a:r>
                      <a:r>
                        <a:rPr kumimoji="0" lang="en-US" sz="2800" b="0" i="0" u="none" strike="noStrike" cap="none" normalizeH="0" baseline="-25000" smtClean="0">
                          <a:ln>
                            <a:noFill/>
                          </a:ln>
                          <a:solidFill>
                            <a:srgbClr val="0066FF"/>
                          </a:solidFill>
                          <a:effectLst/>
                          <a:latin typeface="Times New Roman" pitchFamily="18" charset="0"/>
                        </a:rPr>
                        <a:t>E</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438400"/>
            <a:ext cx="5181599" cy="1754326"/>
          </a:xfrm>
          <a:prstGeom prst="rect">
            <a:avLst/>
          </a:prstGeom>
          <a:noFill/>
        </p:spPr>
        <p:txBody>
          <a:bodyPr>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p>
          <a:p>
            <a:pPr algn="ctr">
              <a:defRPr/>
            </a:pP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p:spPr>
        <p:txBody>
          <a:bodyPr/>
          <a:lstStyle/>
          <a:p>
            <a:pPr eaLnBrk="1" fontAlgn="auto" hangingPunct="1">
              <a:spcAft>
                <a:spcPts val="0"/>
              </a:spcAft>
              <a:defRPr/>
            </a:pPr>
            <a:r>
              <a:rPr lang="en-US" smtClean="0"/>
              <a:t>Conventional View</a:t>
            </a: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0006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Origin of the names</a:t>
            </a:r>
          </a:p>
        </p:txBody>
      </p:sp>
      <p:sp>
        <p:nvSpPr>
          <p:cNvPr id="70659" name="Rectangle 3"/>
          <p:cNvSpPr>
            <a:spLocks noGrp="1" noChangeArrowheads="1"/>
          </p:cNvSpPr>
          <p:nvPr>
            <p:ph idx="1"/>
          </p:nvPr>
        </p:nvSpPr>
        <p:spPr/>
        <p:txBody>
          <a:bodyPr/>
          <a:lstStyle/>
          <a:p>
            <a:pPr eaLnBrk="1" hangingPunct="1"/>
            <a:r>
              <a:rPr lang="en-US" smtClean="0"/>
              <a:t>the </a:t>
            </a:r>
            <a:r>
              <a:rPr lang="en-US" b="1" i="1" smtClean="0"/>
              <a:t>Emitter</a:t>
            </a:r>
            <a:r>
              <a:rPr lang="en-US" smtClean="0"/>
              <a:t> 'emits' the electrons which pass through the device </a:t>
            </a:r>
          </a:p>
          <a:p>
            <a:pPr eaLnBrk="1" hangingPunct="1"/>
            <a:r>
              <a:rPr lang="en-US" smtClean="0"/>
              <a:t>the </a:t>
            </a:r>
            <a:r>
              <a:rPr lang="en-US" b="1" i="1" smtClean="0"/>
              <a:t>Collector</a:t>
            </a:r>
            <a:r>
              <a:rPr lang="en-US" smtClean="0"/>
              <a:t> 'collects' them again once they've passed through the Base </a:t>
            </a:r>
          </a:p>
          <a:p>
            <a:pPr eaLnBrk="1" hangingPunct="1"/>
            <a:r>
              <a:rPr lang="en-US" smtClean="0"/>
              <a:t>...and the </a:t>
            </a:r>
            <a:r>
              <a:rPr lang="en-US" b="1" i="1" smtClean="0"/>
              <a:t>Base</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7"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extLst/>
        </p:spPr>
        <p:txBody>
          <a:bodyPr/>
          <a:lstStyle/>
          <a:p>
            <a:pPr eaLnBrk="1" fontAlgn="auto" hangingPunct="1">
              <a:spcAft>
                <a:spcPts val="0"/>
              </a:spcAft>
              <a:defRPr/>
            </a:pPr>
            <a:r>
              <a:rPr lang="en-US" smtClean="0"/>
              <a:t>Original Manufacture</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047875"/>
            <a:ext cx="43434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Base Thickness</a:t>
            </a:r>
          </a:p>
        </p:txBody>
      </p:sp>
      <p:sp>
        <p:nvSpPr>
          <p:cNvPr id="69635" name="Rectangle 3"/>
          <p:cNvSpPr>
            <a:spLocks noGrp="1" noChangeArrowheads="1"/>
          </p:cNvSpPr>
          <p:nvPr>
            <p:ph idx="1"/>
          </p:nvPr>
        </p:nvSpPr>
        <p:spPr/>
        <p:txBody>
          <a:bodyPr/>
          <a:lstStyle/>
          <a:p>
            <a:pPr eaLnBrk="1" hangingPunct="1"/>
            <a:r>
              <a:rPr lang="en-US" sz="2800" smtClean="0"/>
              <a:t>The thickness of the unmodified Base region has to be just right.</a:t>
            </a:r>
          </a:p>
          <a:p>
            <a:pPr lvl="1" eaLnBrk="1" hangingPunct="1"/>
            <a:r>
              <a:rPr lang="en-US" smtClean="0"/>
              <a:t>Too thin, and the Base would essentially vanish. The Emitter and Collector would then form a continuous piece of semiconductor, so current would flow between them whatever the base potential.</a:t>
            </a:r>
          </a:p>
          <a:p>
            <a:pPr lvl="1" eaLnBrk="1" hangingPunct="1"/>
            <a:r>
              <a:rPr lang="en-US" smtClean="0"/>
              <a:t>Too thick, and electrons entering the Base from the Emitter wouldn't notice the Collector as it would be too far away. So then, the current would all be between the Emitter and the Base, and there'd be no Emitter-Collector current.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down)">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down)">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Amplification Properties</a:t>
            </a:r>
          </a:p>
        </p:txBody>
      </p:sp>
      <p:sp>
        <p:nvSpPr>
          <p:cNvPr id="73731" name="Rectangle 3"/>
          <p:cNvSpPr>
            <a:spLocks noGrp="1" noChangeArrowheads="1"/>
          </p:cNvSpPr>
          <p:nvPr>
            <p:ph idx="1"/>
          </p:nvPr>
        </p:nvSpPr>
        <p:spPr/>
        <p:txBody>
          <a:bodyPr/>
          <a:lstStyle/>
          <a:p>
            <a:pPr eaLnBrk="1" hangingPunct="1"/>
            <a:r>
              <a:rPr lang="en-US" smtClean="0"/>
              <a:t>The C-B voltage junction operates near breakdown.</a:t>
            </a:r>
          </a:p>
          <a:p>
            <a:pPr lvl="1" eaLnBrk="1" hangingPunct="1"/>
            <a:r>
              <a:rPr lang="en-US" smtClean="0"/>
              <a:t>This ensures that a small E-B voltage causes avalanche</a:t>
            </a:r>
          </a:p>
          <a:p>
            <a:pPr lvl="1" eaLnBrk="1" hangingPunct="1"/>
            <a:r>
              <a:rPr lang="en-US" smtClean="0"/>
              <a:t>Large current through the device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17563</TotalTime>
  <Words>1564</Words>
  <Application>Microsoft Office PowerPoint</Application>
  <PresentationFormat>On-screen Show (4:3)</PresentationFormat>
  <Paragraphs>226</Paragraphs>
  <Slides>47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Arial</vt:lpstr>
      <vt:lpstr>Calibri</vt:lpstr>
      <vt:lpstr>Constantia</vt:lpstr>
      <vt:lpstr>Wingdings 2</vt:lpstr>
      <vt:lpstr>Algerian</vt:lpstr>
      <vt:lpstr>Wingdings</vt:lpstr>
      <vt:lpstr>SymbolPS</vt:lpstr>
      <vt:lpstr>Times New Roman</vt:lpstr>
      <vt:lpstr>Symbol</vt:lpstr>
      <vt:lpstr>Flow</vt:lpstr>
      <vt:lpstr>Microsoft Equation 3.0</vt:lpstr>
      <vt:lpstr>TRANSISTORS</vt:lpstr>
      <vt:lpstr>Bipolar Transistors</vt:lpstr>
      <vt:lpstr>Operation</vt:lpstr>
      <vt:lpstr>Currents</vt:lpstr>
      <vt:lpstr>Conventional View</vt:lpstr>
      <vt:lpstr>Origin of the names</vt:lpstr>
      <vt:lpstr>Original Manufacture</vt:lpstr>
      <vt:lpstr>Base Thickness</vt:lpstr>
      <vt:lpstr>Amplification Properties</vt:lpstr>
      <vt:lpstr>Common Base NPN</vt:lpstr>
      <vt:lpstr>Common Emitter NPN</vt:lpstr>
      <vt:lpstr>Common Collector NPN</vt:lpstr>
      <vt:lpstr>Collector Characteristic Curve </vt:lpstr>
      <vt:lpstr>NPN Characteristic Curves</vt:lpstr>
      <vt:lpstr>PNP Characteristic Curves</vt:lpstr>
      <vt:lpstr>Load Line</vt:lpstr>
      <vt:lpstr>Saturation and Cut-off</vt:lpstr>
      <vt:lpstr>Voltage Amplifiers</vt:lpstr>
      <vt:lpstr>Equivalent ac Circuit</vt:lpstr>
      <vt:lpstr>Current Gains</vt:lpstr>
      <vt:lpstr>Transistors as Switches</vt:lpstr>
      <vt:lpstr>The operating points</vt:lpstr>
      <vt:lpstr>Details</vt:lpstr>
      <vt:lpstr>Transistors with ac Input</vt:lpstr>
      <vt:lpstr>PowerPoint Presentation</vt:lpstr>
      <vt:lpstr>Distortion</vt:lpstr>
      <vt:lpstr>Base Biasing</vt:lpstr>
      <vt:lpstr>Base Biasing</vt:lpstr>
      <vt:lpstr>Transistor Amplifiers</vt:lpstr>
      <vt:lpstr>Class A</vt:lpstr>
      <vt:lpstr>Class A</vt:lpstr>
      <vt:lpstr>Class B</vt:lpstr>
      <vt:lpstr>Class AB</vt:lpstr>
      <vt:lpstr>Class C</vt:lpstr>
      <vt:lpstr>Common Emitter Transistor Amplifier</vt:lpstr>
      <vt:lpstr>Details</vt:lpstr>
      <vt:lpstr>More details</vt:lpstr>
      <vt:lpstr>PNP Common Emitter Amplifier</vt:lpstr>
      <vt:lpstr>NPN Common Base Transistor Amplifier</vt:lpstr>
      <vt:lpstr>PNP Common Base Amplifier</vt:lpstr>
      <vt:lpstr>NPN Common Collector Transistor Amplifier</vt:lpstr>
      <vt:lpstr>PNP Common Collector Transistor Amplifier</vt:lpstr>
      <vt:lpstr>Gain Factors</vt:lpstr>
      <vt:lpstr>Gamma</vt:lpstr>
      <vt:lpstr>Bringing it Together</vt:lpstr>
      <vt:lpstr>Various Forms</vt:lpstr>
      <vt:lpstr>PowerPoint Presentation</vt:lpstr>
    </vt:vector>
  </TitlesOfParts>
  <Company>Stephen F. Austin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Transistors</dc:title>
  <dc:creator>Norman Markworth</dc:creator>
  <cp:lastModifiedBy>Nidhan Singh</cp:lastModifiedBy>
  <cp:revision>46</cp:revision>
  <dcterms:created xsi:type="dcterms:W3CDTF">2005-10-30T21:39:16Z</dcterms:created>
  <dcterms:modified xsi:type="dcterms:W3CDTF">2020-04-08T08:27:55Z</dcterms:modified>
</cp:coreProperties>
</file>