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7" r:id="rId3"/>
    <p:sldId id="258" r:id="rId4"/>
    <p:sldId id="261" r:id="rId5"/>
    <p:sldId id="262" r:id="rId6"/>
    <p:sldId id="263" r:id="rId7"/>
    <p:sldId id="264" r:id="rId8"/>
    <p:sldId id="265" r:id="rId9"/>
    <p:sldId id="266" r:id="rId10"/>
    <p:sldId id="267" r:id="rId11"/>
    <p:sldId id="268" r:id="rId12"/>
    <p:sldId id="269" r:id="rId13"/>
    <p:sldId id="270" r:id="rId14"/>
    <p:sldId id="275" r:id="rId15"/>
    <p:sldId id="271" r:id="rId16"/>
    <p:sldId id="272" r:id="rId17"/>
    <p:sldId id="274"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17-Apr-20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609600"/>
          <a:ext cx="8763000" cy="4343399"/>
        </p:xfrm>
        <a:graphic>
          <a:graphicData uri="http://schemas.openxmlformats.org/drawingml/2006/table">
            <a:tbl>
              <a:tblPr firstRow="1" bandRow="1">
                <a:tableStyleId>{5C22544A-7EE6-4342-B048-85BDC9FD1C3A}</a:tableStyleId>
              </a:tblPr>
              <a:tblGrid>
                <a:gridCol w="4381500"/>
                <a:gridCol w="4381500"/>
              </a:tblGrid>
              <a:tr h="689185">
                <a:tc>
                  <a:txBody>
                    <a:bodyPr/>
                    <a:lstStyle/>
                    <a:p>
                      <a:pPr algn="ctr"/>
                      <a:endParaRPr lang="en-US" sz="1800" b="1" dirty="0" smtClean="0">
                        <a:solidFill>
                          <a:schemeClr val="tx1"/>
                        </a:solidFill>
                        <a:latin typeface="Times New Roman" pitchFamily="18" charset="0"/>
                        <a:cs typeface="Times New Roman" pitchFamily="18" charset="0"/>
                      </a:endParaRPr>
                    </a:p>
                    <a:p>
                      <a:pPr algn="ctr"/>
                      <a:r>
                        <a:rPr lang="en-US" sz="1800" b="1" dirty="0" smtClean="0">
                          <a:solidFill>
                            <a:schemeClr val="tx1"/>
                          </a:solidFill>
                          <a:latin typeface="Times New Roman" pitchFamily="18" charset="0"/>
                          <a:cs typeface="Times New Roman" pitchFamily="18" charset="0"/>
                        </a:rPr>
                        <a:t>CLASS</a:t>
                      </a:r>
                      <a:endParaRPr lang="en-US" sz="1800" b="1" dirty="0">
                        <a:solidFill>
                          <a:schemeClr val="tx1"/>
                        </a:solidFill>
                        <a:latin typeface="Times New Roman" pitchFamily="18" charset="0"/>
                        <a:cs typeface="Times New Roman" pitchFamily="18" charset="0"/>
                      </a:endParaRPr>
                    </a:p>
                  </a:txBody>
                  <a:tcPr/>
                </a:tc>
                <a:tc>
                  <a:txBody>
                    <a:bodyPr/>
                    <a:lstStyle/>
                    <a:p>
                      <a:pPr algn="ctr"/>
                      <a:endParaRPr lang="en-US" sz="1800" b="1" dirty="0" smtClean="0">
                        <a:solidFill>
                          <a:schemeClr val="tx1"/>
                        </a:solidFill>
                        <a:latin typeface="Times New Roman" pitchFamily="18" charset="0"/>
                        <a:cs typeface="Times New Roman" pitchFamily="18" charset="0"/>
                      </a:endParaRPr>
                    </a:p>
                    <a:p>
                      <a:pPr algn="ctr"/>
                      <a:r>
                        <a:rPr lang="en-US" sz="1800" b="1" dirty="0" smtClean="0">
                          <a:solidFill>
                            <a:schemeClr val="tx1"/>
                          </a:solidFill>
                          <a:latin typeface="Times New Roman" pitchFamily="18" charset="0"/>
                          <a:cs typeface="Times New Roman" pitchFamily="18" charset="0"/>
                        </a:rPr>
                        <a:t>BBA II (IV SEMESTER)</a:t>
                      </a:r>
                      <a:endParaRPr lang="en-US" sz="1800" b="1" dirty="0">
                        <a:solidFill>
                          <a:schemeClr val="tx1"/>
                        </a:solidFill>
                        <a:latin typeface="Times New Roman" pitchFamily="18" charset="0"/>
                        <a:cs typeface="Times New Roman" pitchFamily="18" charset="0"/>
                      </a:endParaRPr>
                    </a:p>
                  </a:txBody>
                  <a:tcPr/>
                </a:tc>
              </a:tr>
              <a:tr h="995490">
                <a:tc>
                  <a:txBody>
                    <a:bodyPr/>
                    <a:lstStyle/>
                    <a:p>
                      <a:pPr algn="ctr"/>
                      <a:endParaRPr lang="en-US" sz="1800" b="1"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SUBJECT</a:t>
                      </a:r>
                      <a:endParaRPr lang="en-US" sz="1800" b="1" dirty="0">
                        <a:latin typeface="Times New Roman" pitchFamily="18" charset="0"/>
                        <a:cs typeface="Times New Roman" pitchFamily="18" charset="0"/>
                      </a:endParaRPr>
                    </a:p>
                  </a:txBody>
                  <a:tcPr/>
                </a:tc>
                <a:tc>
                  <a:txBody>
                    <a:bodyPr/>
                    <a:lstStyle/>
                    <a:p>
                      <a:pPr algn="ctr"/>
                      <a:endParaRPr lang="en-US" sz="1800" b="1"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MARKETING MANAGEMENT</a:t>
                      </a:r>
                      <a:endParaRPr lang="en-US" sz="1800" b="1" dirty="0">
                        <a:latin typeface="Times New Roman" pitchFamily="18" charset="0"/>
                        <a:cs typeface="Times New Roman" pitchFamily="18" charset="0"/>
                      </a:endParaRPr>
                    </a:p>
                  </a:txBody>
                  <a:tcPr/>
                </a:tc>
              </a:tr>
              <a:tr h="689185">
                <a:tc>
                  <a:txBody>
                    <a:bodyPr/>
                    <a:lstStyle/>
                    <a:p>
                      <a:pPr algn="ctr"/>
                      <a:endParaRPr lang="en-US" sz="1800" b="1"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TOPIC</a:t>
                      </a:r>
                      <a:endParaRPr lang="en-US" sz="1800" b="1" dirty="0">
                        <a:latin typeface="Times New Roman" pitchFamily="18" charset="0"/>
                        <a:cs typeface="Times New Roman" pitchFamily="18" charset="0"/>
                      </a:endParaRPr>
                    </a:p>
                  </a:txBody>
                  <a:tcPr/>
                </a:tc>
                <a:tc>
                  <a:txBody>
                    <a:bodyPr/>
                    <a:lstStyle/>
                    <a:p>
                      <a:pPr algn="ctr"/>
                      <a:endParaRPr lang="en-US" sz="1800" b="1"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SALES PROMOTION</a:t>
                      </a:r>
                      <a:endParaRPr lang="en-US" sz="1800" b="1" dirty="0">
                        <a:latin typeface="Times New Roman" pitchFamily="18" charset="0"/>
                        <a:cs typeface="Times New Roman" pitchFamily="18" charset="0"/>
                      </a:endParaRPr>
                    </a:p>
                  </a:txBody>
                  <a:tcPr/>
                </a:tc>
              </a:tr>
              <a:tr h="974049">
                <a:tc>
                  <a:txBody>
                    <a:bodyPr/>
                    <a:lstStyle/>
                    <a:p>
                      <a:pPr algn="ctr"/>
                      <a:endParaRPr lang="en-US" sz="1800" b="1"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PREPARED</a:t>
                      </a:r>
                      <a:r>
                        <a:rPr lang="en-US" sz="1800" b="1" baseline="0" dirty="0" smtClean="0">
                          <a:latin typeface="Times New Roman" pitchFamily="18" charset="0"/>
                          <a:cs typeface="Times New Roman" pitchFamily="18" charset="0"/>
                        </a:rPr>
                        <a:t> BY</a:t>
                      </a:r>
                      <a:endParaRPr lang="en-US" sz="1800" b="1" dirty="0">
                        <a:latin typeface="Times New Roman" pitchFamily="18" charset="0"/>
                        <a:cs typeface="Times New Roman" pitchFamily="18" charset="0"/>
                      </a:endParaRPr>
                    </a:p>
                  </a:txBody>
                  <a:tcPr/>
                </a:tc>
                <a:tc>
                  <a:txBody>
                    <a:bodyPr/>
                    <a:lstStyle/>
                    <a:p>
                      <a:pPr algn="ctr"/>
                      <a:endParaRPr lang="en-US" sz="1800" b="1"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Ms.</a:t>
                      </a:r>
                      <a:r>
                        <a:rPr lang="en-US" sz="1800" b="1" baseline="0" dirty="0" smtClean="0">
                          <a:latin typeface="Times New Roman" pitchFamily="18" charset="0"/>
                          <a:cs typeface="Times New Roman" pitchFamily="18" charset="0"/>
                        </a:rPr>
                        <a:t> MANEET KAUR</a:t>
                      </a:r>
                    </a:p>
                    <a:p>
                      <a:pPr algn="ctr"/>
                      <a:r>
                        <a:rPr lang="en-US" sz="1800" b="1" baseline="0" dirty="0" smtClean="0">
                          <a:latin typeface="Times New Roman" pitchFamily="18" charset="0"/>
                          <a:cs typeface="Times New Roman" pitchFamily="18" charset="0"/>
                        </a:rPr>
                        <a:t>(ASSISTANT PROFESSOR)</a:t>
                      </a:r>
                      <a:endParaRPr lang="en-US" sz="1800" b="1" dirty="0">
                        <a:latin typeface="Times New Roman" pitchFamily="18" charset="0"/>
                        <a:cs typeface="Times New Roman" pitchFamily="18" charset="0"/>
                      </a:endParaRPr>
                    </a:p>
                  </a:txBody>
                  <a:tcPr/>
                </a:tc>
              </a:tr>
              <a:tr h="995490">
                <a:tc>
                  <a:txBody>
                    <a:bodyPr/>
                    <a:lstStyle/>
                    <a:p>
                      <a:pPr algn="ctr"/>
                      <a:endParaRPr lang="en-US" sz="1800" b="1"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DEPARTMENT</a:t>
                      </a:r>
                      <a:endParaRPr lang="en-US" sz="1800" b="1" dirty="0">
                        <a:latin typeface="Times New Roman" pitchFamily="18" charset="0"/>
                        <a:cs typeface="Times New Roman" pitchFamily="18" charset="0"/>
                      </a:endParaRPr>
                    </a:p>
                  </a:txBody>
                  <a:tcPr/>
                </a:tc>
                <a:tc>
                  <a:txBody>
                    <a:bodyPr/>
                    <a:lstStyle/>
                    <a:p>
                      <a:pPr algn="ctr"/>
                      <a:endParaRPr lang="en-US" sz="1800" b="1"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COMMERCE &amp; MANAGEMENT</a:t>
                      </a:r>
                      <a:endParaRPr lang="en-US" sz="1800" b="1" dirty="0">
                        <a:latin typeface="Times New Roman" pitchFamily="18" charset="0"/>
                        <a:cs typeface="Times New Roman" pitchFamily="18" charset="0"/>
                      </a:endParaRPr>
                    </a:p>
                  </a:txBody>
                  <a:tcPr/>
                </a:tc>
              </a:tr>
            </a:tbl>
          </a:graphicData>
        </a:graphic>
      </p:graphicFrame>
      <p:graphicFrame>
        <p:nvGraphicFramePr>
          <p:cNvPr id="5" name="Table 4"/>
          <p:cNvGraphicFramePr>
            <a:graphicFrameLocks noGrp="1"/>
          </p:cNvGraphicFramePr>
          <p:nvPr/>
        </p:nvGraphicFramePr>
        <p:xfrm>
          <a:off x="1143000" y="5410200"/>
          <a:ext cx="7010400" cy="1219200"/>
        </p:xfrm>
        <a:graphic>
          <a:graphicData uri="http://schemas.openxmlformats.org/drawingml/2006/table">
            <a:tbl>
              <a:tblPr firstRow="1" bandRow="1">
                <a:tableStyleId>{5C22544A-7EE6-4342-B048-85BDC9FD1C3A}</a:tableStyleId>
              </a:tblPr>
              <a:tblGrid>
                <a:gridCol w="7010400"/>
              </a:tblGrid>
              <a:tr h="1219200">
                <a:tc>
                  <a:txBody>
                    <a:bodyPr/>
                    <a:lstStyle/>
                    <a:p>
                      <a:pPr algn="ctr"/>
                      <a:r>
                        <a:rPr lang="en-US" sz="2000" dirty="0" smtClean="0">
                          <a:solidFill>
                            <a:schemeClr val="tx1"/>
                          </a:solidFill>
                          <a:latin typeface="Times New Roman" pitchFamily="18" charset="0"/>
                          <a:cs typeface="Times New Roman" pitchFamily="18" charset="0"/>
                        </a:rPr>
                        <a:t>I.B. (PG)</a:t>
                      </a:r>
                      <a:r>
                        <a:rPr lang="en-US" sz="2000" baseline="0" dirty="0" smtClean="0">
                          <a:solidFill>
                            <a:schemeClr val="tx1"/>
                          </a:solidFill>
                          <a:latin typeface="Times New Roman" pitchFamily="18" charset="0"/>
                          <a:cs typeface="Times New Roman" pitchFamily="18" charset="0"/>
                        </a:rPr>
                        <a:t> COLLEGE, PANIPAT</a:t>
                      </a:r>
                    </a:p>
                    <a:p>
                      <a:pPr algn="ctr"/>
                      <a:r>
                        <a:rPr lang="en-US" sz="2000" baseline="0" dirty="0" smtClean="0">
                          <a:solidFill>
                            <a:schemeClr val="tx1"/>
                          </a:solidFill>
                          <a:latin typeface="Times New Roman" pitchFamily="18" charset="0"/>
                          <a:cs typeface="Times New Roman" pitchFamily="18" charset="0"/>
                        </a:rPr>
                        <a:t>(AFFILIATED </a:t>
                      </a:r>
                      <a:r>
                        <a:rPr lang="en-US" sz="2000" baseline="0" dirty="0" smtClean="0">
                          <a:solidFill>
                            <a:schemeClr val="tx1"/>
                          </a:solidFill>
                          <a:latin typeface="Times New Roman" pitchFamily="18" charset="0"/>
                          <a:cs typeface="Times New Roman" pitchFamily="18" charset="0"/>
                        </a:rPr>
                        <a:t>TO KURUKSHETRA UNIVERSITY, </a:t>
                      </a:r>
                      <a:r>
                        <a:rPr lang="en-US" sz="2000" baseline="0" dirty="0" smtClean="0">
                          <a:solidFill>
                            <a:schemeClr val="tx1"/>
                          </a:solidFill>
                          <a:latin typeface="Times New Roman" pitchFamily="18" charset="0"/>
                          <a:cs typeface="Times New Roman" pitchFamily="18" charset="0"/>
                        </a:rPr>
                        <a:t>KURUKSHETRA)</a:t>
                      </a:r>
                      <a:endParaRPr lang="en-US" sz="2000" dirty="0">
                        <a:solidFill>
                          <a:schemeClr val="tx1"/>
                        </a:solidFill>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DEALER SALES PROMOTION</a:t>
            </a:r>
            <a:endParaRPr lang="en-US" b="1" dirty="0"/>
          </a:p>
        </p:txBody>
      </p:sp>
      <p:sp>
        <p:nvSpPr>
          <p:cNvPr id="3" name="Content Placeholder 2"/>
          <p:cNvSpPr>
            <a:spLocks noGrp="1"/>
          </p:cNvSpPr>
          <p:nvPr>
            <p:ph idx="1"/>
          </p:nvPr>
        </p:nvSpPr>
        <p:spPr>
          <a:xfrm>
            <a:off x="457200" y="1371600"/>
            <a:ext cx="8229600" cy="4754563"/>
          </a:xfrm>
        </p:spPr>
        <p:txBody>
          <a:bodyPr>
            <a:noAutofit/>
          </a:bodyPr>
          <a:lstStyle/>
          <a:p>
            <a:pPr algn="just"/>
            <a:r>
              <a:rPr lang="en-US" sz="2400" dirty="0" smtClean="0"/>
              <a:t>This is also known as trade promotion. Basically this method is used by the  manufacturers for enhancing the sales of the product and to secure the co-operation of wholesalers, retailers or the middlemen.</a:t>
            </a:r>
          </a:p>
          <a:p>
            <a:pPr algn="just"/>
            <a:r>
              <a:rPr lang="en-US" sz="2400" dirty="0" smtClean="0"/>
              <a:t>Following are the dealer sales promotion devices:</a:t>
            </a:r>
          </a:p>
          <a:p>
            <a:pPr algn="just">
              <a:buFont typeface="Wingdings" pitchFamily="2" charset="2"/>
              <a:buChar char="ü"/>
            </a:pPr>
            <a:r>
              <a:rPr lang="en-US" sz="2400" b="1" dirty="0" smtClean="0"/>
              <a:t>DISPLAY AND ADVERTISING ALLOWANCE</a:t>
            </a:r>
            <a:r>
              <a:rPr lang="en-US" sz="2400" dirty="0" smtClean="0"/>
              <a:t>: In this method, dealers display  company’s product at their premises and for this they are given display and advertising allowance by the company.</a:t>
            </a:r>
          </a:p>
          <a:p>
            <a:pPr algn="just">
              <a:buFont typeface="Wingdings" pitchFamily="2" charset="2"/>
              <a:buChar char="ü"/>
            </a:pPr>
            <a:r>
              <a:rPr lang="en-US" sz="2400" b="1" dirty="0" smtClean="0"/>
              <a:t>BUYING ALLOWANCE</a:t>
            </a:r>
            <a:r>
              <a:rPr lang="en-US" sz="2400" dirty="0" smtClean="0"/>
              <a:t>: In this case, the buying allowance or discount on purchases is offered to the dealers to induce them to purchase company’s product during a state period of time. This is to encourage dealers for buying in large quantities.</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92500" lnSpcReduction="20000"/>
          </a:bodyPr>
          <a:lstStyle/>
          <a:p>
            <a:pPr algn="just">
              <a:buFont typeface="Wingdings" pitchFamily="2" charset="2"/>
              <a:buChar char="ü"/>
            </a:pPr>
            <a:r>
              <a:rPr lang="en-US" sz="2800" b="1" dirty="0" smtClean="0"/>
              <a:t>BUY-BACK ALLOWANCE</a:t>
            </a:r>
            <a:r>
              <a:rPr lang="en-US" sz="2800" dirty="0" smtClean="0"/>
              <a:t>: In this method, the dealer is offered by the company an allowance of certain amount of money at the time of each purchase on the basis of purchase made on earlier trade deals.</a:t>
            </a:r>
          </a:p>
          <a:p>
            <a:pPr algn="just">
              <a:buFont typeface="Wingdings" pitchFamily="2" charset="2"/>
              <a:buChar char="ü"/>
            </a:pPr>
            <a:r>
              <a:rPr lang="en-US" sz="2800" b="1" dirty="0" smtClean="0"/>
              <a:t>FREE ADVERTISING MATERIAL</a:t>
            </a:r>
            <a:r>
              <a:rPr lang="en-US" sz="2800" dirty="0" smtClean="0"/>
              <a:t>: In this method, dealers are provided free advertising material by the company such as signboards, bill books, store signs, almirah, etc. with the dealer’s name.</a:t>
            </a:r>
          </a:p>
          <a:p>
            <a:pPr algn="just">
              <a:buFont typeface="Wingdings" pitchFamily="2" charset="2"/>
              <a:buChar char="ü"/>
            </a:pPr>
            <a:r>
              <a:rPr lang="en-US" sz="2800" b="1" dirty="0" smtClean="0"/>
              <a:t>CO-OPERATIVE ADVERTISING</a:t>
            </a:r>
            <a:r>
              <a:rPr lang="en-US" sz="2800" dirty="0" smtClean="0"/>
              <a:t>: Dealers spend money in advertising manufacturer’s product with the consent of the manufacturers. The dealers can claim an allowance by giving the proof of the advertisement. This is an indirect advertising for the manufacturer.</a:t>
            </a:r>
          </a:p>
          <a:p>
            <a:pPr>
              <a:buNone/>
            </a:pPr>
            <a:endParaRPr lang="en-US" dirty="0" smtClean="0"/>
          </a:p>
          <a:p>
            <a:pPr>
              <a:buFont typeface="Wingdings" pitchFamily="2" charset="2"/>
              <a:buChar char="ü"/>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smtClean="0"/>
              <a:t>CONTINUED….</a:t>
            </a:r>
            <a:endParaRPr lang="en-US" dirty="0"/>
          </a:p>
        </p:txBody>
      </p:sp>
      <p:sp>
        <p:nvSpPr>
          <p:cNvPr id="3" name="Content Placeholder 2"/>
          <p:cNvSpPr>
            <a:spLocks noGrp="1"/>
          </p:cNvSpPr>
          <p:nvPr>
            <p:ph idx="1"/>
          </p:nvPr>
        </p:nvSpPr>
        <p:spPr>
          <a:xfrm>
            <a:off x="457200" y="990600"/>
            <a:ext cx="8229600" cy="4983163"/>
          </a:xfrm>
        </p:spPr>
        <p:txBody>
          <a:bodyPr>
            <a:noAutofit/>
          </a:bodyPr>
          <a:lstStyle/>
          <a:p>
            <a:pPr algn="just">
              <a:buFont typeface="Wingdings" pitchFamily="2" charset="2"/>
              <a:buChar char="ü"/>
            </a:pPr>
            <a:r>
              <a:rPr lang="en-US" sz="2400" b="1" dirty="0" smtClean="0"/>
              <a:t>POINT-OF-PURCHASE</a:t>
            </a:r>
            <a:r>
              <a:rPr lang="en-US" sz="2400" dirty="0" smtClean="0"/>
              <a:t>:</a:t>
            </a:r>
          </a:p>
          <a:p>
            <a:pPr algn="just"/>
            <a:r>
              <a:rPr lang="en-US" sz="2400" dirty="0" smtClean="0"/>
              <a:t> This plays the role of salient salesman.</a:t>
            </a:r>
          </a:p>
          <a:p>
            <a:pPr algn="just"/>
            <a:r>
              <a:rPr lang="en-US" sz="2400" dirty="0" smtClean="0"/>
              <a:t>It is also known as dealer-aids, dealer displays, dealer hopes, etc.</a:t>
            </a:r>
          </a:p>
          <a:p>
            <a:pPr algn="just"/>
            <a:r>
              <a:rPr lang="en-US" sz="2400" dirty="0" smtClean="0"/>
              <a:t>The competition among the traders or retailers has encouraged point-of-purchase advertising, which is significant method for sales promotion.</a:t>
            </a:r>
          </a:p>
          <a:p>
            <a:pPr algn="just"/>
            <a:r>
              <a:rPr lang="en-US" sz="2400" dirty="0" smtClean="0"/>
              <a:t>It means advertising at the point of purchase by the consumers.</a:t>
            </a:r>
          </a:p>
          <a:p>
            <a:pPr algn="just"/>
            <a:r>
              <a:rPr lang="en-US" sz="2400" dirty="0" smtClean="0"/>
              <a:t>It is generally at the level of retailer’s shop.</a:t>
            </a:r>
          </a:p>
          <a:p>
            <a:pPr algn="just"/>
            <a:r>
              <a:rPr lang="en-US" sz="2400" dirty="0" smtClean="0"/>
              <a:t>For instance floor displays, stands, overhead signs, wall signs, etc. are the examples of point-of-purchase material</a:t>
            </a:r>
          </a:p>
          <a:p>
            <a:pPr algn="just"/>
            <a:r>
              <a:rPr lang="en-US" sz="2400" dirty="0" smtClean="0"/>
              <a:t>This method is suitable for consumers goods as well as industrial goods. </a:t>
            </a:r>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SALES FORCE PROMOTION</a:t>
            </a:r>
            <a:endParaRPr lang="en-US" b="1" dirty="0"/>
          </a:p>
        </p:txBody>
      </p:sp>
      <p:sp>
        <p:nvSpPr>
          <p:cNvPr id="3" name="Content Placeholder 2"/>
          <p:cNvSpPr>
            <a:spLocks noGrp="1"/>
          </p:cNvSpPr>
          <p:nvPr>
            <p:ph idx="1"/>
          </p:nvPr>
        </p:nvSpPr>
        <p:spPr>
          <a:xfrm>
            <a:off x="457200" y="1295400"/>
            <a:ext cx="8229600" cy="4830763"/>
          </a:xfrm>
        </p:spPr>
        <p:txBody>
          <a:bodyPr>
            <a:noAutofit/>
          </a:bodyPr>
          <a:lstStyle/>
          <a:p>
            <a:pPr algn="just"/>
            <a:r>
              <a:rPr lang="en-US" sz="2400" dirty="0" smtClean="0"/>
              <a:t>The idea of sales force promotion is to make the salesman’s effort more effective. It is also a necessary one.</a:t>
            </a:r>
          </a:p>
          <a:p>
            <a:pPr algn="just"/>
            <a:r>
              <a:rPr lang="en-US" sz="2400" dirty="0" smtClean="0"/>
              <a:t>The tools of sales force promotion are:</a:t>
            </a:r>
          </a:p>
          <a:p>
            <a:pPr algn="just">
              <a:buNone/>
            </a:pPr>
            <a:endParaRPr lang="en-US" sz="2400" dirty="0" smtClean="0"/>
          </a:p>
          <a:p>
            <a:pPr algn="just">
              <a:buFont typeface="Wingdings" pitchFamily="2" charset="2"/>
              <a:buChar char="ü"/>
            </a:pPr>
            <a:r>
              <a:rPr lang="en-US" sz="2400" b="1" dirty="0" smtClean="0"/>
              <a:t>BONUS TO SALES FORCE</a:t>
            </a:r>
            <a:r>
              <a:rPr lang="en-US" sz="2400" dirty="0" smtClean="0"/>
              <a:t>: The manufacturer sets a target of sales for a year. If the sales force sell the products above the targeted sales, bonus is offered to them.</a:t>
            </a:r>
          </a:p>
          <a:p>
            <a:pPr algn="just">
              <a:buNone/>
            </a:pPr>
            <a:endParaRPr lang="en-US" sz="2400" dirty="0" smtClean="0"/>
          </a:p>
          <a:p>
            <a:pPr algn="just">
              <a:buFont typeface="Wingdings" pitchFamily="2" charset="2"/>
              <a:buChar char="ü"/>
            </a:pPr>
            <a:r>
              <a:rPr lang="en-US" sz="2400" b="1" dirty="0" smtClean="0"/>
              <a:t>SALES FORCE CONTEST</a:t>
            </a:r>
            <a:r>
              <a:rPr lang="en-US" sz="2400" dirty="0" smtClean="0"/>
              <a:t>: These are announced to stimulate company salesmen to redouble their interest and efforts over a stated period with prices to be the top performer.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a:bodyPr>
          <a:lstStyle/>
          <a:p>
            <a:pPr algn="just"/>
            <a:r>
              <a:rPr lang="en-US" sz="2400" b="1" dirty="0" smtClean="0"/>
              <a:t>SALES MEETINGS,SALESMEN’S CONVENTIONS AND CONFERENCES</a:t>
            </a:r>
            <a:r>
              <a:rPr lang="en-US" sz="2400" dirty="0" smtClean="0"/>
              <a:t>: These are conducted by the manufacturers for the purpose of educating, inspiring and rewarding the salesmen. </a:t>
            </a:r>
          </a:p>
          <a:p>
            <a:pPr algn="just"/>
            <a:endParaRPr lang="en-US" sz="2400" dirty="0" smtClean="0"/>
          </a:p>
          <a:p>
            <a:pPr algn="just"/>
            <a:r>
              <a:rPr lang="en-US" sz="2400" dirty="0" smtClean="0"/>
              <a:t>New products and new selling techniques are described and discussed in such meetings.</a:t>
            </a:r>
          </a:p>
          <a:p>
            <a:pPr algn="just"/>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ADVANTAGES OF SALES PROMOTION</a:t>
            </a:r>
            <a:endParaRPr lang="en-US" b="1" dirty="0"/>
          </a:p>
        </p:txBody>
      </p:sp>
      <p:sp>
        <p:nvSpPr>
          <p:cNvPr id="3" name="Content Placeholder 2"/>
          <p:cNvSpPr>
            <a:spLocks noGrp="1"/>
          </p:cNvSpPr>
          <p:nvPr>
            <p:ph idx="1"/>
          </p:nvPr>
        </p:nvSpPr>
        <p:spPr/>
        <p:txBody>
          <a:bodyPr>
            <a:noAutofit/>
          </a:bodyPr>
          <a:lstStyle/>
          <a:p>
            <a:pPr marL="514350" indent="-514350" algn="just">
              <a:buFont typeface="+mj-lt"/>
              <a:buAutoNum type="alphaLcPeriod"/>
            </a:pPr>
            <a:r>
              <a:rPr lang="en-US" sz="2400" dirty="0" smtClean="0"/>
              <a:t>It stimulates in the consumers an attitude towards the product.</a:t>
            </a:r>
          </a:p>
          <a:p>
            <a:pPr marL="514350" indent="-514350" algn="just">
              <a:buFont typeface="+mj-lt"/>
              <a:buAutoNum type="alphaLcPeriod"/>
            </a:pPr>
            <a:r>
              <a:rPr lang="en-US" sz="2400" dirty="0" smtClean="0"/>
              <a:t>It gives direct inducement to the consumers to take immediate action.</a:t>
            </a:r>
          </a:p>
          <a:p>
            <a:pPr marL="514350" indent="-514350" algn="just">
              <a:buFont typeface="+mj-lt"/>
              <a:buAutoNum type="alphaLcPeriod"/>
            </a:pPr>
            <a:r>
              <a:rPr lang="en-US" sz="2400" dirty="0" smtClean="0"/>
              <a:t>It creates better incentive in the consumers to make a purchase. It is a demand creator.</a:t>
            </a:r>
          </a:p>
          <a:p>
            <a:pPr marL="514350" indent="-514350" algn="just">
              <a:buFont typeface="+mj-lt"/>
              <a:buAutoNum type="alphaLcPeriod"/>
            </a:pPr>
            <a:r>
              <a:rPr lang="en-US" sz="2400" dirty="0" smtClean="0"/>
              <a:t>It is flexible. It can be used at any stage of a new product introduction.</a:t>
            </a:r>
          </a:p>
          <a:p>
            <a:pPr marL="514350" indent="-514350" algn="just">
              <a:buFont typeface="+mj-lt"/>
              <a:buAutoNum type="alphaLcPeriod"/>
            </a:pPr>
            <a:r>
              <a:rPr lang="en-US" sz="2400" dirty="0" smtClean="0"/>
              <a:t>It leads to low unit-cost, due to large-scale production and large scale selling.</a:t>
            </a:r>
          </a:p>
          <a:p>
            <a:pPr marL="514350" indent="-514350" algn="just">
              <a:buFont typeface="+mj-lt"/>
              <a:buAutoNum type="alphaLcPeriod"/>
            </a:pPr>
            <a:r>
              <a:rPr lang="en-US" sz="2400" dirty="0" smtClean="0"/>
              <a:t>It is an effective supporter of sales. It helps the salesman and makes his effort more.</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dirty="0" smtClean="0"/>
              <a:t>LIMITATIONS OF SALES PROMOTION</a:t>
            </a:r>
            <a:endParaRPr lang="en-US" b="1" dirty="0"/>
          </a:p>
        </p:txBody>
      </p:sp>
      <p:sp>
        <p:nvSpPr>
          <p:cNvPr id="3" name="Content Placeholder 2"/>
          <p:cNvSpPr>
            <a:spLocks noGrp="1"/>
          </p:cNvSpPr>
          <p:nvPr>
            <p:ph idx="1"/>
          </p:nvPr>
        </p:nvSpPr>
        <p:spPr>
          <a:xfrm>
            <a:off x="457200" y="1219200"/>
            <a:ext cx="8229600" cy="5257800"/>
          </a:xfrm>
        </p:spPr>
        <p:txBody>
          <a:bodyPr>
            <a:noAutofit/>
          </a:bodyPr>
          <a:lstStyle/>
          <a:p>
            <a:pPr marL="571500" indent="-571500" algn="just">
              <a:buNone/>
            </a:pPr>
            <a:r>
              <a:rPr lang="en-US" sz="2400" dirty="0" smtClean="0"/>
              <a:t>1.) Sales promotion are only supplementary devices to supplement selling efforts of other promotion tools.</a:t>
            </a:r>
          </a:p>
          <a:p>
            <a:pPr marL="571500" indent="-571500" algn="just">
              <a:buFont typeface="+mj-lt"/>
              <a:buAutoNum type="romanLcPeriod"/>
            </a:pPr>
            <a:endParaRPr lang="en-US" sz="2400" dirty="0" smtClean="0"/>
          </a:p>
          <a:p>
            <a:pPr marL="571500" indent="-571500" algn="just">
              <a:buNone/>
            </a:pPr>
            <a:r>
              <a:rPr lang="en-US" sz="2400" dirty="0" smtClean="0"/>
              <a:t>2.)    They are non-recurring in their use.</a:t>
            </a:r>
          </a:p>
          <a:p>
            <a:pPr marL="571500" indent="-571500" algn="just">
              <a:buNone/>
            </a:pPr>
            <a:endParaRPr lang="en-US" sz="2400" dirty="0" smtClean="0"/>
          </a:p>
          <a:p>
            <a:pPr marL="571500" indent="-571500" algn="just">
              <a:buNone/>
            </a:pPr>
            <a:r>
              <a:rPr lang="en-US" sz="2400" dirty="0" smtClean="0"/>
              <a:t> 3.)  Sales promotion are having temporary and short life. The    benefits are also short-lived for three or four months. Then the demand will fall down.</a:t>
            </a:r>
          </a:p>
          <a:p>
            <a:pPr marL="571500" indent="-571500" algn="just">
              <a:buNone/>
            </a:pPr>
            <a:endParaRPr lang="en-US" sz="2400" dirty="0" smtClean="0"/>
          </a:p>
          <a:p>
            <a:pPr marL="571500" indent="-571500" algn="just">
              <a:buNone/>
            </a:pPr>
            <a:r>
              <a:rPr lang="en-US" sz="2400" dirty="0" smtClean="0"/>
              <a:t>4.)    Immediate increase in demand is stimulated by this. Here, it is a short-lived tool.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a:bodyPr>
          <a:lstStyle/>
          <a:p>
            <a:pPr marL="571500" indent="-571500" algn="just">
              <a:buNone/>
            </a:pPr>
            <a:r>
              <a:rPr lang="en-US" dirty="0" smtClean="0"/>
              <a:t>5.</a:t>
            </a:r>
            <a:r>
              <a:rPr lang="en-US" sz="2400" dirty="0" smtClean="0"/>
              <a:t>) It is expensive and leads to rise in the price of products.</a:t>
            </a:r>
          </a:p>
          <a:p>
            <a:pPr marL="571500" indent="-571500" algn="just">
              <a:buNone/>
            </a:pPr>
            <a:endParaRPr lang="en-US" sz="2400" dirty="0" smtClean="0"/>
          </a:p>
          <a:p>
            <a:pPr marL="571500" indent="-571500" algn="just">
              <a:buNone/>
            </a:pPr>
            <a:r>
              <a:rPr lang="en-US" sz="2400" dirty="0" smtClean="0"/>
              <a:t>6.)  There is a feeling in the minds of the consumers that sales promotional activity tools are used to sell inadequate or second grade products.</a:t>
            </a:r>
          </a:p>
          <a:p>
            <a:pPr marL="571500" indent="-571500" algn="just">
              <a:buNone/>
            </a:pPr>
            <a:endParaRPr lang="en-US" sz="2400" dirty="0" smtClean="0"/>
          </a:p>
          <a:p>
            <a:pPr marL="571500" indent="-571500" algn="just">
              <a:buNone/>
            </a:pPr>
            <a:r>
              <a:rPr lang="en-US" sz="2400" dirty="0" smtClean="0"/>
              <a:t>7.) Discounts or rebates are allowed by boosting the prices of the goods, with a view to sell at a gain, which is not real.</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1905000" y="2057400"/>
            <a:ext cx="5029200" cy="3416320"/>
          </a:xfrm>
          <a:prstGeom prst="rect">
            <a:avLst/>
          </a:prstGeom>
          <a:noFill/>
        </p:spPr>
        <p:txBody>
          <a:bodyPr wrap="square" lIns="91440" tIns="45720" rIns="91440" bIns="45720">
            <a:spAutoFit/>
          </a:bodyPr>
          <a:lstStyle/>
          <a:p>
            <a:pPr algn="ctr"/>
            <a:r>
              <a:rPr lang="en-US" sz="7200" b="1" cap="none" spc="0" dirty="0" smtClean="0">
                <a:ln w="17780" cmpd="sng">
                  <a:solidFill>
                    <a:srgbClr val="FFFFFF"/>
                  </a:solidFill>
                  <a:prstDash val="solid"/>
                  <a:miter lim="800000"/>
                </a:ln>
                <a:effectLst>
                  <a:outerShdw blurRad="50800" algn="tl" rotWithShape="0">
                    <a:srgbClr val="000000"/>
                  </a:outerShdw>
                </a:effectLst>
              </a:rPr>
              <a:t>THANK YOU </a:t>
            </a:r>
          </a:p>
          <a:p>
            <a:pPr algn="ctr"/>
            <a:r>
              <a:rPr lang="en-US" sz="7200" b="1" dirty="0" smtClean="0">
                <a:ln w="17780" cmpd="sng">
                  <a:solidFill>
                    <a:srgbClr val="FFFFFF"/>
                  </a:solidFill>
                  <a:prstDash val="solid"/>
                  <a:miter lim="800000"/>
                </a:ln>
                <a:effectLst>
                  <a:outerShdw blurRad="50800" algn="tl" rotWithShape="0">
                    <a:srgbClr val="000000"/>
                  </a:outerShdw>
                </a:effectLst>
              </a:rPr>
              <a:t>&amp; </a:t>
            </a:r>
          </a:p>
          <a:p>
            <a:pPr algn="ctr"/>
            <a:r>
              <a:rPr lang="en-US" sz="7200" b="1" cap="none" spc="0" dirty="0" smtClean="0">
                <a:ln w="17780" cmpd="sng">
                  <a:solidFill>
                    <a:srgbClr val="FFFFFF"/>
                  </a:solidFill>
                  <a:prstDash val="solid"/>
                  <a:miter lim="800000"/>
                </a:ln>
                <a:effectLst>
                  <a:outerShdw blurRad="50800" algn="tl" rotWithShape="0">
                    <a:srgbClr val="000000"/>
                  </a:outerShdw>
                </a:effectLst>
              </a:rPr>
              <a:t>STAY SAFE</a:t>
            </a:r>
            <a:endParaRPr lang="en-US" sz="7200" b="1" cap="none" spc="0" dirty="0">
              <a:ln w="17780" cmpd="sng">
                <a:solidFill>
                  <a:srgbClr val="FFFFFF"/>
                </a:solidFill>
                <a:prstDash val="solid"/>
                <a:miter lim="800000"/>
              </a:ln>
              <a:effectLst>
                <a:outerShdw blurRad="50800" algn="tl" rotWithShape="0">
                  <a:srgbClr val="000000"/>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MEANING OF SALES PROMOTION</a:t>
            </a:r>
            <a:endParaRPr lang="en-US" b="1" dirty="0"/>
          </a:p>
        </p:txBody>
      </p:sp>
      <p:sp>
        <p:nvSpPr>
          <p:cNvPr id="3" name="Content Placeholder 2"/>
          <p:cNvSpPr>
            <a:spLocks noGrp="1"/>
          </p:cNvSpPr>
          <p:nvPr>
            <p:ph idx="1"/>
          </p:nvPr>
        </p:nvSpPr>
        <p:spPr>
          <a:xfrm>
            <a:off x="457200" y="1828800"/>
            <a:ext cx="8229600" cy="4297363"/>
          </a:xfrm>
        </p:spPr>
        <p:txBody>
          <a:bodyPr>
            <a:normAutofit/>
          </a:bodyPr>
          <a:lstStyle/>
          <a:p>
            <a:pPr algn="just"/>
            <a:r>
              <a:rPr lang="en-US" sz="2400" dirty="0" smtClean="0"/>
              <a:t>Sales Promotion is the combination of two words. Sales means to transfer the title and Promotion is derived from the Latin word ‘Promovere’ which means ‘To move forward’.</a:t>
            </a:r>
          </a:p>
          <a:p>
            <a:pPr algn="just"/>
            <a:r>
              <a:rPr lang="en-US" sz="2400" dirty="0" smtClean="0"/>
              <a:t>Sales promotion is referred to the promotional activities other than personal selling, advertising and publicity which stimulate consumer purchasing and dealer effectiveness.</a:t>
            </a:r>
          </a:p>
          <a:p>
            <a:pPr algn="just"/>
            <a:r>
              <a:rPr lang="en-US" sz="2400" dirty="0" smtClean="0"/>
              <a:t>It is not an expenditure, it is an investment which can pay rich dividends and it is an integral part of marketing efforts.</a:t>
            </a:r>
          </a:p>
          <a:p>
            <a:pPr algn="just"/>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DEFINITIONS OF SALES PROMOTION</a:t>
            </a:r>
            <a:endParaRPr lang="en-US" b="1" dirty="0"/>
          </a:p>
        </p:txBody>
      </p:sp>
      <p:sp>
        <p:nvSpPr>
          <p:cNvPr id="3" name="Content Placeholder 2"/>
          <p:cNvSpPr>
            <a:spLocks noGrp="1"/>
          </p:cNvSpPr>
          <p:nvPr>
            <p:ph idx="1"/>
          </p:nvPr>
        </p:nvSpPr>
        <p:spPr/>
        <p:txBody>
          <a:bodyPr>
            <a:normAutofit/>
          </a:bodyPr>
          <a:lstStyle/>
          <a:p>
            <a:pPr algn="just"/>
            <a:r>
              <a:rPr lang="en-US" sz="2400" dirty="0" smtClean="0"/>
              <a:t>“Sales promotion is an organised effort applied to the selling job to secure the greatest effectiveness for advertising and dealer’s help.”                       </a:t>
            </a:r>
          </a:p>
          <a:p>
            <a:pPr algn="just">
              <a:buNone/>
            </a:pPr>
            <a:r>
              <a:rPr lang="en-US" sz="2400" dirty="0" smtClean="0"/>
              <a:t>                                                                               -George W. Hopkins</a:t>
            </a:r>
          </a:p>
          <a:p>
            <a:pPr algn="just"/>
            <a:r>
              <a:rPr lang="en-US" sz="2400" dirty="0" smtClean="0"/>
              <a:t>“Sales promotion consists of all those activities whose purpose is to supplement, to coordinate and to make more effective the efforts of the sales force, of the advertising department and of the distributors and dealers to increase sales and otherwise stimulate consumers to take greater initiative in buying.”</a:t>
            </a:r>
          </a:p>
          <a:p>
            <a:pPr algn="just">
              <a:buNone/>
            </a:pPr>
            <a:r>
              <a:rPr lang="en-US" sz="2400" dirty="0" smtClean="0"/>
              <a:t>                                                        - American Marketing Association</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smtClean="0"/>
              <a:t>OBJECTIVES OF SALES PROMOTION</a:t>
            </a:r>
            <a:endParaRPr lang="en-US" b="1" dirty="0"/>
          </a:p>
        </p:txBody>
      </p:sp>
      <p:graphicFrame>
        <p:nvGraphicFramePr>
          <p:cNvPr id="4" name="Content Placeholder 3"/>
          <p:cNvGraphicFramePr>
            <a:graphicFrameLocks noGrp="1"/>
          </p:cNvGraphicFramePr>
          <p:nvPr>
            <p:ph idx="1"/>
          </p:nvPr>
        </p:nvGraphicFramePr>
        <p:xfrm>
          <a:off x="304800" y="990600"/>
          <a:ext cx="8229600" cy="4690872"/>
        </p:xfrm>
        <a:graphic>
          <a:graphicData uri="http://schemas.openxmlformats.org/drawingml/2006/table">
            <a:tbl>
              <a:tblPr firstRow="1" bandRow="1">
                <a:tableStyleId>{073A0DAA-6AF3-43AB-8588-CEC1D06C72B9}</a:tableStyleId>
              </a:tblPr>
              <a:tblGrid>
                <a:gridCol w="8229600"/>
              </a:tblGrid>
              <a:tr h="457200">
                <a:tc>
                  <a:txBody>
                    <a:bodyPr/>
                    <a:lstStyle/>
                    <a:p>
                      <a:pPr>
                        <a:buFont typeface="Wingdings" pitchFamily="2" charset="2"/>
                        <a:buChar char="v"/>
                      </a:pPr>
                      <a:r>
                        <a:rPr lang="en-US" sz="1800" dirty="0" smtClean="0"/>
                        <a:t>To create brand image</a:t>
                      </a:r>
                      <a:endParaRPr lang="en-US" dirty="0"/>
                    </a:p>
                  </a:txBody>
                  <a:tcPr/>
                </a:tc>
              </a:tr>
              <a:tr h="457200">
                <a:tc>
                  <a:txBody>
                    <a:bodyPr/>
                    <a:lstStyle/>
                    <a:p>
                      <a:pPr>
                        <a:buFont typeface="Wingdings" pitchFamily="2" charset="2"/>
                        <a:buChar char="v"/>
                      </a:pPr>
                      <a:r>
                        <a:rPr lang="en-US" sz="1800" dirty="0" smtClean="0"/>
                        <a:t>To create favourable attitude towards the products</a:t>
                      </a:r>
                      <a:endParaRPr lang="en-US" dirty="0"/>
                    </a:p>
                  </a:txBody>
                  <a:tcPr/>
                </a:tc>
              </a:tr>
              <a:tr h="533400">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v"/>
                        <a:tabLst/>
                        <a:defRPr/>
                      </a:pPr>
                      <a:r>
                        <a:rPr lang="en-US" sz="1800" dirty="0" smtClean="0"/>
                        <a:t>To capture the major share of the market.</a:t>
                      </a:r>
                    </a:p>
                    <a:p>
                      <a:endParaRPr lang="en-US" dirty="0"/>
                    </a:p>
                  </a:txBody>
                  <a:tcPr/>
                </a:tc>
              </a:tr>
              <a:tr h="426720">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v"/>
                        <a:tabLst/>
                        <a:defRPr/>
                      </a:pPr>
                      <a:r>
                        <a:rPr lang="en-US" sz="1800" dirty="0" smtClean="0"/>
                        <a:t>To attract new customers.</a:t>
                      </a:r>
                    </a:p>
                    <a:p>
                      <a:endParaRPr lang="en-US" dirty="0"/>
                    </a:p>
                  </a:txBody>
                  <a:tcPr/>
                </a:tc>
              </a:tr>
              <a:tr h="614477">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v"/>
                        <a:tabLst/>
                        <a:defRPr/>
                      </a:pPr>
                      <a:r>
                        <a:rPr lang="en-US" sz="1800" dirty="0" smtClean="0"/>
                        <a:t>To simplify the job of middlemen.</a:t>
                      </a:r>
                    </a:p>
                    <a:p>
                      <a:endParaRPr lang="en-US" dirty="0"/>
                    </a:p>
                  </a:txBody>
                  <a:tcPr/>
                </a:tc>
              </a:tr>
              <a:tr h="614477">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v"/>
                        <a:tabLst/>
                        <a:defRPr/>
                      </a:pPr>
                      <a:r>
                        <a:rPr lang="en-US" sz="1800" dirty="0" smtClean="0"/>
                        <a:t>To effect off-season sales to boost the sales.</a:t>
                      </a:r>
                    </a:p>
                    <a:p>
                      <a:endParaRPr lang="en-US" dirty="0"/>
                    </a:p>
                  </a:txBody>
                  <a:tcPr/>
                </a:tc>
              </a:tr>
              <a:tr h="576072">
                <a:tc>
                  <a:txBody>
                    <a:bodyPr/>
                    <a:lstStyle/>
                    <a:p>
                      <a:pPr>
                        <a:buFont typeface="Wingdings" pitchFamily="2" charset="2"/>
                        <a:buChar char="v"/>
                      </a:pPr>
                      <a:r>
                        <a:rPr lang="en-US" sz="1800" dirty="0" smtClean="0"/>
                        <a:t>To increase the sales effort of dealers and sales personnel</a:t>
                      </a:r>
                      <a:endParaRPr lang="en-US" dirty="0"/>
                    </a:p>
                  </a:txBody>
                  <a:tcPr/>
                </a:tc>
              </a:tr>
              <a:tr h="614477">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v"/>
                        <a:tabLst/>
                        <a:defRPr/>
                      </a:pPr>
                      <a:r>
                        <a:rPr lang="en-US" sz="1800" dirty="0" smtClean="0"/>
                        <a:t>To bridge the gap between advertising and personal selling.</a:t>
                      </a:r>
                    </a:p>
                    <a:p>
                      <a:endParaRPr lang="en-US" dirty="0"/>
                    </a:p>
                  </a:txBody>
                  <a:tcPr/>
                </a:tc>
              </a:tr>
            </a:tbl>
          </a:graphicData>
        </a:graphic>
      </p:graphicFrame>
      <p:graphicFrame>
        <p:nvGraphicFramePr>
          <p:cNvPr id="5" name="Table 4"/>
          <p:cNvGraphicFramePr>
            <a:graphicFrameLocks noGrp="1"/>
          </p:cNvGraphicFramePr>
          <p:nvPr/>
        </p:nvGraphicFramePr>
        <p:xfrm>
          <a:off x="304800" y="5638800"/>
          <a:ext cx="8229600" cy="1005840"/>
        </p:xfrm>
        <a:graphic>
          <a:graphicData uri="http://schemas.openxmlformats.org/drawingml/2006/table">
            <a:tbl>
              <a:tblPr firstRow="1" bandRow="1">
                <a:tableStyleId>{073A0DAA-6AF3-43AB-8588-CEC1D06C72B9}</a:tableStyleId>
              </a:tblPr>
              <a:tblGrid>
                <a:gridCol w="8229600"/>
              </a:tblGrid>
              <a:tr h="350520">
                <a:tc>
                  <a:txBody>
                    <a:bodyPr/>
                    <a:lstStyle/>
                    <a:p>
                      <a:pPr>
                        <a:buFont typeface="Wingdings" pitchFamily="2" charset="2"/>
                        <a:buChar char="v"/>
                      </a:pPr>
                      <a:r>
                        <a:rPr lang="en-US" sz="1800" dirty="0" smtClean="0"/>
                        <a:t>To help in stabilising  a fluctuating sales trend.</a:t>
                      </a:r>
                      <a:endParaRPr lang="en-US" dirty="0"/>
                    </a:p>
                  </a:txBody>
                  <a:tcPr/>
                </a:tc>
              </a:tr>
              <a:tr h="498192">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v"/>
                        <a:tabLst/>
                        <a:defRPr/>
                      </a:pPr>
                      <a:r>
                        <a:rPr lang="en-US" sz="1800" dirty="0" smtClean="0"/>
                        <a:t>To remove customers’ dissatisfaction.</a:t>
                      </a:r>
                    </a:p>
                    <a:p>
                      <a:endParaRPr lang="en-US"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IMPORTANCE OF SALES PROMOTION</a:t>
            </a:r>
            <a:endParaRPr lang="en-US" b="1" dirty="0"/>
          </a:p>
        </p:txBody>
      </p:sp>
      <p:sp>
        <p:nvSpPr>
          <p:cNvPr id="3" name="Content Placeholder 2"/>
          <p:cNvSpPr>
            <a:spLocks noGrp="1"/>
          </p:cNvSpPr>
          <p:nvPr>
            <p:ph idx="1"/>
          </p:nvPr>
        </p:nvSpPr>
        <p:spPr>
          <a:xfrm>
            <a:off x="304800" y="1600200"/>
            <a:ext cx="8382000" cy="4724400"/>
          </a:xfrm>
        </p:spPr>
        <p:txBody>
          <a:bodyPr>
            <a:normAutofit/>
          </a:bodyPr>
          <a:lstStyle/>
          <a:p>
            <a:pPr algn="just">
              <a:buFont typeface="Wingdings" pitchFamily="2" charset="2"/>
              <a:buChar char="Ø"/>
            </a:pPr>
            <a:r>
              <a:rPr lang="en-US" sz="2400" b="1" dirty="0" smtClean="0"/>
              <a:t> FASTER PRODUCT ACCEPTANCE: </a:t>
            </a:r>
            <a:r>
              <a:rPr lang="en-US" sz="2400" dirty="0" smtClean="0"/>
              <a:t>Most of the sales promotion devices like contests, premium, coupons, etc. can be used faster than the other promotion methods such as advertisement.</a:t>
            </a:r>
          </a:p>
          <a:p>
            <a:pPr algn="just">
              <a:buFont typeface="Wingdings" pitchFamily="2" charset="2"/>
              <a:buChar char="Ø"/>
            </a:pPr>
            <a:r>
              <a:rPr lang="en-US" sz="2400" b="1" dirty="0" smtClean="0"/>
              <a:t>EFFECTIVE SALES SUPPORT: </a:t>
            </a:r>
            <a:r>
              <a:rPr lang="en-US" sz="2400" dirty="0" smtClean="0"/>
              <a:t>It is found that good sales promotion materials make the salesman’s effort more productive. </a:t>
            </a:r>
            <a:endParaRPr lang="en-US" sz="2400" b="1" dirty="0" smtClean="0"/>
          </a:p>
          <a:p>
            <a:pPr algn="just">
              <a:buFont typeface="Wingdings" pitchFamily="2" charset="2"/>
              <a:buChar char="Ø"/>
            </a:pPr>
            <a:r>
              <a:rPr lang="en-US" sz="2400" b="1" dirty="0" smtClean="0"/>
              <a:t>INTENSE COMPETITION: </a:t>
            </a:r>
            <a:r>
              <a:rPr lang="en-US" sz="2400" dirty="0" smtClean="0"/>
              <a:t> When one manufacturer increases his promotional spending and adopts aggressive strategy in creating a brand image, others are also forced to follow the suit. This leads virtually a ‘promotion war’.</a:t>
            </a:r>
            <a:endParaRPr lang="en-US" sz="2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CONTINUED….</a:t>
            </a:r>
            <a:endParaRPr lang="en-US" dirty="0"/>
          </a:p>
        </p:txBody>
      </p:sp>
      <p:sp>
        <p:nvSpPr>
          <p:cNvPr id="3" name="Content Placeholder 2"/>
          <p:cNvSpPr>
            <a:spLocks noGrp="1"/>
          </p:cNvSpPr>
          <p:nvPr>
            <p:ph idx="1"/>
          </p:nvPr>
        </p:nvSpPr>
        <p:spPr>
          <a:xfrm>
            <a:off x="0" y="1219200"/>
            <a:ext cx="9144000" cy="5029200"/>
          </a:xfrm>
        </p:spPr>
        <p:txBody>
          <a:bodyPr>
            <a:noAutofit/>
          </a:bodyPr>
          <a:lstStyle/>
          <a:p>
            <a:pPr algn="just">
              <a:buFont typeface="Wingdings" pitchFamily="2" charset="2"/>
              <a:buChar char="Ø"/>
            </a:pPr>
            <a:r>
              <a:rPr lang="en-US" sz="2400" b="1" dirty="0" smtClean="0"/>
              <a:t>SELLING IN IMPERFECT MARKETS</a:t>
            </a:r>
            <a:r>
              <a:rPr lang="en-US" sz="2400" dirty="0" smtClean="0"/>
              <a:t>: Every market is imperfect under the situation of imperfect market conditions, the product cannot be sold easily on the basis of product differentiation. Due to promotional activity it is easy for marketers to sell the products successfully.</a:t>
            </a:r>
          </a:p>
          <a:p>
            <a:pPr algn="just">
              <a:buFont typeface="Wingdings" pitchFamily="2" charset="2"/>
              <a:buChar char="Ø"/>
            </a:pPr>
            <a:r>
              <a:rPr lang="en-US" sz="2400" b="1" dirty="0" smtClean="0"/>
              <a:t>DISTANCE BETWEEN PRODUCERS AND CONSUMERS</a:t>
            </a:r>
            <a:r>
              <a:rPr lang="en-US" sz="2400" dirty="0" smtClean="0"/>
              <a:t>: The distance between producers and consumers has so widened in present days that to get them acquainted with the product, promotional activities are necessary.</a:t>
            </a:r>
          </a:p>
          <a:p>
            <a:pPr algn="just">
              <a:buFont typeface="Wingdings" pitchFamily="2" charset="2"/>
              <a:buChar char="Ø"/>
            </a:pPr>
            <a:r>
              <a:rPr lang="en-US" sz="2400" b="1" dirty="0" smtClean="0"/>
              <a:t>INCREASED TRADE PRESSURES</a:t>
            </a:r>
            <a:r>
              <a:rPr lang="en-US" sz="2400" dirty="0" smtClean="0"/>
              <a:t>: The growth of large scale retailers such as supermarkets, chain stores, etc. has brought greater pressure on manufacturers for support and allowance. So, in order to aid the retailers and also to ensure their share of shelf space many manufacturers have taken to sales promotion activities. </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dirty="0" smtClean="0"/>
              <a:t>METHODS OR TOOLS OF SALES PROMOTION</a:t>
            </a:r>
            <a:endParaRPr lang="en-US" b="1" dirty="0"/>
          </a:p>
        </p:txBody>
      </p:sp>
      <p:graphicFrame>
        <p:nvGraphicFramePr>
          <p:cNvPr id="4" name="Content Placeholder 3"/>
          <p:cNvGraphicFramePr>
            <a:graphicFrameLocks noGrp="1"/>
          </p:cNvGraphicFramePr>
          <p:nvPr>
            <p:ph idx="1"/>
          </p:nvPr>
        </p:nvGraphicFramePr>
        <p:xfrm>
          <a:off x="2057400" y="1447800"/>
          <a:ext cx="4876800" cy="457200"/>
        </p:xfrm>
        <a:graphic>
          <a:graphicData uri="http://schemas.openxmlformats.org/drawingml/2006/table">
            <a:tbl>
              <a:tblPr firstRow="1" bandRow="1">
                <a:tableStyleId>{073A0DAA-6AF3-43AB-8588-CEC1D06C72B9}</a:tableStyleId>
              </a:tblPr>
              <a:tblGrid>
                <a:gridCol w="4876800"/>
              </a:tblGrid>
              <a:tr h="370840">
                <a:tc>
                  <a:txBody>
                    <a:bodyPr/>
                    <a:lstStyle/>
                    <a:p>
                      <a:r>
                        <a:rPr lang="en-US" sz="2400" dirty="0" smtClean="0"/>
                        <a:t>       TOOLS OF SALES PROMOTION</a:t>
                      </a:r>
                      <a:endParaRPr lang="en-US" sz="2400" dirty="0"/>
                    </a:p>
                  </a:txBody>
                  <a:tcPr/>
                </a:tc>
              </a:tr>
            </a:tbl>
          </a:graphicData>
        </a:graphic>
      </p:graphicFrame>
      <p:sp>
        <p:nvSpPr>
          <p:cNvPr id="5" name="Down Arrow 4"/>
          <p:cNvSpPr/>
          <p:nvPr/>
        </p:nvSpPr>
        <p:spPr>
          <a:xfrm flipH="1">
            <a:off x="4191000" y="1905000"/>
            <a:ext cx="304800" cy="457200"/>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aphicFrame>
        <p:nvGraphicFramePr>
          <p:cNvPr id="6" name="Table 5"/>
          <p:cNvGraphicFramePr>
            <a:graphicFrameLocks noGrp="1"/>
          </p:cNvGraphicFramePr>
          <p:nvPr/>
        </p:nvGraphicFramePr>
        <p:xfrm>
          <a:off x="1219200" y="2438400"/>
          <a:ext cx="6400800" cy="762000"/>
        </p:xfrm>
        <a:graphic>
          <a:graphicData uri="http://schemas.openxmlformats.org/drawingml/2006/table">
            <a:tbl>
              <a:tblPr firstRow="1" bandRow="1">
                <a:tableStyleId>{073A0DAA-6AF3-43AB-8588-CEC1D06C72B9}</a:tableStyleId>
              </a:tblPr>
              <a:tblGrid>
                <a:gridCol w="2133600"/>
                <a:gridCol w="2133600"/>
                <a:gridCol w="2133600"/>
              </a:tblGrid>
              <a:tr h="762000">
                <a:tc>
                  <a:txBody>
                    <a:bodyPr/>
                    <a:lstStyle/>
                    <a:p>
                      <a:pPr>
                        <a:buFont typeface="Arial" pitchFamily="34" charset="0"/>
                        <a:buNone/>
                      </a:pPr>
                      <a:r>
                        <a:rPr lang="en-US" dirty="0" smtClean="0"/>
                        <a:t>CONSUMER</a:t>
                      </a:r>
                      <a:r>
                        <a:rPr lang="en-US" baseline="0" dirty="0" smtClean="0"/>
                        <a:t> SALES PROMOTION</a:t>
                      </a:r>
                      <a:endParaRPr lang="en-US" dirty="0"/>
                    </a:p>
                  </a:txBody>
                  <a:tcPr/>
                </a:tc>
                <a:tc>
                  <a:txBody>
                    <a:bodyPr/>
                    <a:lstStyle/>
                    <a:p>
                      <a:r>
                        <a:rPr lang="en-US" dirty="0" smtClean="0"/>
                        <a:t>DEALER SALES PROMOTION</a:t>
                      </a:r>
                      <a:endParaRPr lang="en-US" dirty="0"/>
                    </a:p>
                  </a:txBody>
                  <a:tcPr/>
                </a:tc>
                <a:tc>
                  <a:txBody>
                    <a:bodyPr/>
                    <a:lstStyle/>
                    <a:p>
                      <a:r>
                        <a:rPr lang="en-US" dirty="0" smtClean="0"/>
                        <a:t>SALES FORCE </a:t>
                      </a:r>
                    </a:p>
                    <a:p>
                      <a:r>
                        <a:rPr lang="en-US" dirty="0" smtClean="0"/>
                        <a:t>SALES PROMOTION</a:t>
                      </a:r>
                      <a:endParaRPr lang="en-US" dirty="0"/>
                    </a:p>
                  </a:txBody>
                  <a:tcPr/>
                </a:tc>
              </a:tr>
            </a:tbl>
          </a:graphicData>
        </a:graphic>
      </p:graphicFrame>
      <p:sp>
        <p:nvSpPr>
          <p:cNvPr id="7" name="Minus 6"/>
          <p:cNvSpPr/>
          <p:nvPr/>
        </p:nvSpPr>
        <p:spPr>
          <a:xfrm>
            <a:off x="0" y="3124200"/>
            <a:ext cx="8915400" cy="45719"/>
          </a:xfrm>
          <a:prstGeom prst="mathMinu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7"/>
          <p:cNvGraphicFramePr>
            <a:graphicFrameLocks noGrp="1"/>
          </p:cNvGraphicFramePr>
          <p:nvPr/>
        </p:nvGraphicFramePr>
        <p:xfrm>
          <a:off x="1219200" y="3124200"/>
          <a:ext cx="6400800" cy="3657600"/>
        </p:xfrm>
        <a:graphic>
          <a:graphicData uri="http://schemas.openxmlformats.org/drawingml/2006/table">
            <a:tbl>
              <a:tblPr firstRow="1" bandRow="1">
                <a:tableStyleId>{073A0DAA-6AF3-43AB-8588-CEC1D06C72B9}</a:tableStyleId>
              </a:tblPr>
              <a:tblGrid>
                <a:gridCol w="2133600"/>
                <a:gridCol w="2133600"/>
                <a:gridCol w="2133600"/>
              </a:tblGrid>
              <a:tr h="2057400">
                <a:tc>
                  <a:txBody>
                    <a:bodyPr/>
                    <a:lstStyle/>
                    <a:p>
                      <a:pPr>
                        <a:buFont typeface="Wingdings" pitchFamily="2" charset="2"/>
                        <a:buChar char="§"/>
                      </a:pPr>
                      <a:r>
                        <a:rPr lang="en-US" dirty="0" smtClean="0"/>
                        <a:t> SAMPLING</a:t>
                      </a:r>
                    </a:p>
                    <a:p>
                      <a:pPr>
                        <a:buFont typeface="Wingdings" pitchFamily="2" charset="2"/>
                        <a:buChar char="§"/>
                      </a:pPr>
                      <a:r>
                        <a:rPr lang="en-US" dirty="0" smtClean="0"/>
                        <a:t>COUPONS</a:t>
                      </a:r>
                    </a:p>
                    <a:p>
                      <a:pPr>
                        <a:buFont typeface="Wingdings" pitchFamily="2" charset="2"/>
                        <a:buChar char="§"/>
                      </a:pPr>
                      <a:r>
                        <a:rPr lang="en-US" dirty="0" smtClean="0"/>
                        <a:t>DEMOSTRATION</a:t>
                      </a:r>
                    </a:p>
                    <a:p>
                      <a:pPr>
                        <a:buFont typeface="Wingdings" pitchFamily="2" charset="2"/>
                        <a:buChar char="§"/>
                      </a:pPr>
                      <a:r>
                        <a:rPr lang="en-US" dirty="0" smtClean="0"/>
                        <a:t>CONTESTS</a:t>
                      </a:r>
                    </a:p>
                    <a:p>
                      <a:pPr>
                        <a:buFont typeface="Wingdings" pitchFamily="2" charset="2"/>
                        <a:buChar char="§"/>
                      </a:pPr>
                      <a:r>
                        <a:rPr lang="en-US" dirty="0" smtClean="0"/>
                        <a:t>MONEY</a:t>
                      </a:r>
                      <a:r>
                        <a:rPr lang="en-US" baseline="0" dirty="0" smtClean="0"/>
                        <a:t> REFUND ORDER</a:t>
                      </a:r>
                    </a:p>
                    <a:p>
                      <a:pPr>
                        <a:buFont typeface="Wingdings" pitchFamily="2" charset="2"/>
                        <a:buChar char="§"/>
                      </a:pPr>
                      <a:r>
                        <a:rPr lang="en-US" baseline="0" dirty="0" smtClean="0"/>
                        <a:t>PREMIUM</a:t>
                      </a:r>
                    </a:p>
                    <a:p>
                      <a:pPr>
                        <a:buFont typeface="Wingdings" pitchFamily="2" charset="2"/>
                        <a:buChar char="§"/>
                      </a:pPr>
                      <a:r>
                        <a:rPr lang="en-US" baseline="0" dirty="0" smtClean="0"/>
                        <a:t>BARGAIN OFFER</a:t>
                      </a:r>
                    </a:p>
                    <a:p>
                      <a:pPr>
                        <a:buFont typeface="Wingdings" pitchFamily="2" charset="2"/>
                        <a:buChar char="§"/>
                      </a:pPr>
                      <a:r>
                        <a:rPr lang="en-US" baseline="0" dirty="0" smtClean="0"/>
                        <a:t>FREE TRIALS</a:t>
                      </a:r>
                    </a:p>
                    <a:p>
                      <a:pPr>
                        <a:buFont typeface="Wingdings" pitchFamily="2" charset="2"/>
                        <a:buChar char="§"/>
                      </a:pPr>
                      <a:r>
                        <a:rPr lang="en-US" baseline="0" dirty="0" smtClean="0"/>
                        <a:t>REDUCTION SALE</a:t>
                      </a:r>
                    </a:p>
                    <a:p>
                      <a:pPr>
                        <a:buFont typeface="Wingdings" pitchFamily="2" charset="2"/>
                        <a:buChar char="§"/>
                      </a:pPr>
                      <a:r>
                        <a:rPr lang="en-US" baseline="0" dirty="0" smtClean="0"/>
                        <a:t>AFTER SALE SERVICES</a:t>
                      </a:r>
                      <a:endParaRPr lang="en-US" dirty="0"/>
                    </a:p>
                  </a:txBody>
                  <a:tcPr/>
                </a:tc>
                <a:tc>
                  <a:txBody>
                    <a:bodyPr/>
                    <a:lstStyle/>
                    <a:p>
                      <a:pPr>
                        <a:buFont typeface="Wingdings" pitchFamily="2" charset="2"/>
                        <a:buChar char="§"/>
                      </a:pPr>
                      <a:r>
                        <a:rPr lang="en-US" dirty="0" smtClean="0"/>
                        <a:t>DISPLAY ALLOWANCE</a:t>
                      </a:r>
                    </a:p>
                    <a:p>
                      <a:pPr>
                        <a:buFont typeface="Wingdings" pitchFamily="2" charset="2"/>
                        <a:buChar char="§"/>
                      </a:pPr>
                      <a:r>
                        <a:rPr lang="en-US" dirty="0" smtClean="0"/>
                        <a:t>BUYING ALLOWANCE</a:t>
                      </a:r>
                    </a:p>
                    <a:p>
                      <a:pPr>
                        <a:buFont typeface="Wingdings" pitchFamily="2" charset="2"/>
                        <a:buChar char="§"/>
                      </a:pPr>
                      <a:r>
                        <a:rPr lang="en-US" dirty="0" smtClean="0"/>
                        <a:t>BUY-BACK ALLOWANCE</a:t>
                      </a:r>
                    </a:p>
                    <a:p>
                      <a:pPr>
                        <a:buFont typeface="Wingdings" pitchFamily="2" charset="2"/>
                        <a:buChar char="§"/>
                      </a:pPr>
                      <a:r>
                        <a:rPr lang="en-US" dirty="0" smtClean="0"/>
                        <a:t>FREE AD MATERIAL</a:t>
                      </a:r>
                      <a:endParaRPr lang="en-US" baseline="0" dirty="0" smtClean="0"/>
                    </a:p>
                    <a:p>
                      <a:pPr>
                        <a:buFont typeface="Wingdings" pitchFamily="2" charset="2"/>
                        <a:buChar char="§"/>
                      </a:pPr>
                      <a:r>
                        <a:rPr lang="en-US" baseline="0" dirty="0" smtClean="0"/>
                        <a:t>DEALER’S LIST</a:t>
                      </a:r>
                    </a:p>
                    <a:p>
                      <a:pPr>
                        <a:buFont typeface="Wingdings" pitchFamily="2" charset="2"/>
                        <a:buChar char="§"/>
                      </a:pPr>
                      <a:r>
                        <a:rPr lang="en-US" baseline="0" dirty="0" smtClean="0"/>
                        <a:t>CO-OP. ADVERTISING</a:t>
                      </a:r>
                    </a:p>
                    <a:p>
                      <a:pPr>
                        <a:buFont typeface="Wingdings" pitchFamily="2" charset="2"/>
                        <a:buChar char="§"/>
                      </a:pPr>
                      <a:r>
                        <a:rPr lang="en-US" baseline="0" dirty="0" smtClean="0"/>
                        <a:t>FREE TOURS</a:t>
                      </a:r>
                    </a:p>
                    <a:p>
                      <a:pPr>
                        <a:buFont typeface="Wingdings" pitchFamily="2" charset="2"/>
                        <a:buChar char="§"/>
                      </a:pPr>
                      <a:r>
                        <a:rPr lang="en-US" baseline="0" dirty="0" smtClean="0"/>
                        <a:t>POINT OF PURCHASE</a:t>
                      </a:r>
                      <a:endParaRPr lang="en-US" dirty="0"/>
                    </a:p>
                  </a:txBody>
                  <a:tcPr/>
                </a:tc>
                <a:tc>
                  <a:txBody>
                    <a:bodyPr/>
                    <a:lstStyle/>
                    <a:p>
                      <a:pPr>
                        <a:buFont typeface="Wingdings" pitchFamily="2" charset="2"/>
                        <a:buChar char="§"/>
                      </a:pPr>
                      <a:r>
                        <a:rPr lang="en-US" dirty="0" smtClean="0"/>
                        <a:t>BONUS</a:t>
                      </a:r>
                    </a:p>
                    <a:p>
                      <a:pPr>
                        <a:buFont typeface="Wingdings" pitchFamily="2" charset="2"/>
                        <a:buChar char="§"/>
                      </a:pPr>
                      <a:r>
                        <a:rPr lang="en-US" dirty="0" smtClean="0"/>
                        <a:t>CONTESTS</a:t>
                      </a:r>
                    </a:p>
                    <a:p>
                      <a:pPr>
                        <a:buFont typeface="Wingdings" pitchFamily="2" charset="2"/>
                        <a:buChar char="§"/>
                      </a:pPr>
                      <a:r>
                        <a:rPr lang="en-US" dirty="0" smtClean="0"/>
                        <a:t>MEETINGS</a:t>
                      </a:r>
                    </a:p>
                    <a:p>
                      <a:pPr>
                        <a:buFont typeface="Wingdings" pitchFamily="2" charset="2"/>
                        <a:buChar char="§"/>
                      </a:pPr>
                      <a:r>
                        <a:rPr lang="en-US" dirty="0" smtClean="0"/>
                        <a:t>CONVENTIONS</a:t>
                      </a:r>
                    </a:p>
                    <a:p>
                      <a:pPr>
                        <a:buFont typeface="Wingdings" pitchFamily="2" charset="2"/>
                        <a:buChar char="§"/>
                      </a:pPr>
                      <a:r>
                        <a:rPr lang="en-US" dirty="0" smtClean="0"/>
                        <a:t>CONFERENCES</a:t>
                      </a:r>
                    </a:p>
                    <a:p>
                      <a:pPr>
                        <a:buFont typeface="Wingdings" pitchFamily="2" charset="2"/>
                        <a:buChar char="§"/>
                      </a:pPr>
                      <a:r>
                        <a:rPr lang="en-US" dirty="0" smtClean="0"/>
                        <a:t>FREE TOURS</a:t>
                      </a:r>
                    </a:p>
                    <a:p>
                      <a:pPr>
                        <a:buFont typeface="Wingdings" pitchFamily="2" charset="2"/>
                        <a:buChar char="§"/>
                      </a:pPr>
                      <a:r>
                        <a:rPr lang="en-US" dirty="0" smtClean="0"/>
                        <a:t>FESTIVAL GIFTS</a:t>
                      </a:r>
                    </a:p>
                    <a:p>
                      <a:pPr>
                        <a:buFont typeface="Wingdings" pitchFamily="2" charset="2"/>
                        <a:buChar char="§"/>
                      </a:pPr>
                      <a:r>
                        <a:rPr lang="en-US" dirty="0" smtClean="0"/>
                        <a:t>PROMOTION</a:t>
                      </a:r>
                      <a:endParaRPr lang="en-US"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b="1" dirty="0" smtClean="0"/>
              <a:t>CONSUMER SALES PROMOTION</a:t>
            </a:r>
            <a:endParaRPr lang="en-US" b="1" dirty="0"/>
          </a:p>
        </p:txBody>
      </p:sp>
      <p:sp>
        <p:nvSpPr>
          <p:cNvPr id="3" name="Content Placeholder 2"/>
          <p:cNvSpPr>
            <a:spLocks noGrp="1"/>
          </p:cNvSpPr>
          <p:nvPr>
            <p:ph idx="1"/>
          </p:nvPr>
        </p:nvSpPr>
        <p:spPr>
          <a:xfrm>
            <a:off x="0" y="1143000"/>
            <a:ext cx="9144000" cy="5334000"/>
          </a:xfrm>
        </p:spPr>
        <p:txBody>
          <a:bodyPr>
            <a:noAutofit/>
          </a:bodyPr>
          <a:lstStyle/>
          <a:p>
            <a:pPr algn="just"/>
            <a:r>
              <a:rPr lang="en-US" sz="2400" dirty="0" smtClean="0"/>
              <a:t>Consumer sales promotion activities aimed at reaching the consumer at his home or in his office may be called consumer sales promotion.</a:t>
            </a:r>
          </a:p>
          <a:p>
            <a:pPr algn="just"/>
            <a:r>
              <a:rPr lang="en-US" sz="2400" dirty="0" smtClean="0"/>
              <a:t>Various sales promotion schemes used at the consumer’s level:</a:t>
            </a:r>
          </a:p>
          <a:p>
            <a:pPr algn="just">
              <a:buFont typeface="Wingdings" pitchFamily="2" charset="2"/>
              <a:buChar char="ü"/>
            </a:pPr>
            <a:r>
              <a:rPr lang="en-US" sz="2400" b="1" dirty="0" smtClean="0"/>
              <a:t>SAMPLING</a:t>
            </a:r>
            <a:r>
              <a:rPr lang="en-US" sz="2400" dirty="0" smtClean="0"/>
              <a:t>: Free samples are give to consumers to increase their interest in the product. They are also given to introduce a new product and expand the market.</a:t>
            </a:r>
          </a:p>
          <a:p>
            <a:pPr algn="just">
              <a:buFont typeface="Wingdings" pitchFamily="2" charset="2"/>
              <a:buChar char="ü"/>
            </a:pPr>
            <a:r>
              <a:rPr lang="en-US" sz="2400" b="1" dirty="0" smtClean="0"/>
              <a:t>COUPONS</a:t>
            </a:r>
            <a:r>
              <a:rPr lang="en-US" sz="2400" dirty="0" smtClean="0"/>
              <a:t>: Coupons are supplied along with a product. It is a certificate that reduces prices. Coupons can be mailed; enclosed in the packets or printed in the advertisements.</a:t>
            </a:r>
          </a:p>
          <a:p>
            <a:pPr algn="just">
              <a:buFont typeface="Wingdings" pitchFamily="2" charset="2"/>
              <a:buChar char="ü"/>
            </a:pPr>
            <a:r>
              <a:rPr lang="en-US" sz="2400" b="1" dirty="0" smtClean="0"/>
              <a:t>CONTESTS</a:t>
            </a:r>
            <a:r>
              <a:rPr lang="en-US" sz="2400" dirty="0" smtClean="0"/>
              <a:t>:  Contests are conducted to attract the customers or to introduce new products. To enter into the contest, the consumers must purchase a product and submit the evidence(a label or package or a card attached to the product) with the entry form for the contest.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Autofit/>
          </a:bodyPr>
          <a:lstStyle/>
          <a:p>
            <a:pPr algn="just">
              <a:buFont typeface="Wingdings" pitchFamily="2" charset="2"/>
              <a:buChar char="ü"/>
            </a:pPr>
            <a:r>
              <a:rPr lang="en-US" sz="2400" b="1" dirty="0" smtClean="0"/>
              <a:t>DEMONSTRATION</a:t>
            </a:r>
            <a:r>
              <a:rPr lang="en-US" sz="2400" dirty="0" smtClean="0"/>
              <a:t>: This consumer sales promotion method is used for promoting the sales of a new brand or new product in the market. This method is basically used for the sales of household appliances, detergent powders, small machines, etc.</a:t>
            </a:r>
          </a:p>
          <a:p>
            <a:pPr algn="just">
              <a:buFont typeface="Wingdings" pitchFamily="2" charset="2"/>
              <a:buChar char="ü"/>
            </a:pPr>
            <a:r>
              <a:rPr lang="en-US" sz="2400" b="1" dirty="0" smtClean="0"/>
              <a:t>MONEY REFUND OFFER</a:t>
            </a:r>
            <a:r>
              <a:rPr lang="en-US" sz="2400" dirty="0" smtClean="0"/>
              <a:t>: This offer is generally stated in media advertising that the manufacturer will return the price if the product is not to the satisfaction of the consumer within a stated period.</a:t>
            </a:r>
          </a:p>
          <a:p>
            <a:pPr algn="just">
              <a:buFont typeface="Wingdings" pitchFamily="2" charset="2"/>
              <a:buChar char="ü"/>
            </a:pPr>
            <a:r>
              <a:rPr lang="en-US" sz="2400" b="1" dirty="0" smtClean="0"/>
              <a:t>AFTER SALES SERVICES</a:t>
            </a:r>
            <a:r>
              <a:rPr lang="en-US" sz="2400" dirty="0" smtClean="0"/>
              <a:t>: In this method, with the product some services is provided to the consumers after transferring the title of goods to the consumers. Like free home delivery, warranty, etc,. </a:t>
            </a: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351</TotalTime>
  <Words>1591</Words>
  <Application>Microsoft Office PowerPoint</Application>
  <PresentationFormat>On-screen Show (4:3)</PresentationFormat>
  <Paragraphs>146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MEANING OF SALES PROMOTION</vt:lpstr>
      <vt:lpstr>DEFINITIONS OF SALES PROMOTION</vt:lpstr>
      <vt:lpstr>OBJECTIVES OF SALES PROMOTION</vt:lpstr>
      <vt:lpstr>IMPORTANCE OF SALES PROMOTION</vt:lpstr>
      <vt:lpstr>CONTINUED….</vt:lpstr>
      <vt:lpstr>METHODS OR TOOLS OF SALES PROMOTION</vt:lpstr>
      <vt:lpstr>CONSUMER SALES PROMOTION</vt:lpstr>
      <vt:lpstr>CONTINUED…</vt:lpstr>
      <vt:lpstr>DEALER SALES PROMOTION</vt:lpstr>
      <vt:lpstr>CONTINUED….</vt:lpstr>
      <vt:lpstr>CONTINUED….</vt:lpstr>
      <vt:lpstr>SALES FORCE PROMOTION</vt:lpstr>
      <vt:lpstr>CONTINUED….</vt:lpstr>
      <vt:lpstr>ADVANTAGES OF SALES PROMOTION</vt:lpstr>
      <vt:lpstr>LIMITATIONS OF SALES PROMOTION</vt:lpstr>
      <vt:lpstr>CONTINUED…</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manchester united</dc:creator>
  <cp:lastModifiedBy>Dell1N</cp:lastModifiedBy>
  <cp:revision>57</cp:revision>
  <dcterms:created xsi:type="dcterms:W3CDTF">2006-08-16T00:00:00Z</dcterms:created>
  <dcterms:modified xsi:type="dcterms:W3CDTF">2020-04-17T11:45:46Z</dcterms:modified>
</cp:coreProperties>
</file>