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7"/>
  </p:notesMasterIdLst>
  <p:sldIdLst>
    <p:sldId id="288" r:id="rId2"/>
    <p:sldId id="264" r:id="rId3"/>
    <p:sldId id="257" r:id="rId4"/>
    <p:sldId id="266" r:id="rId5"/>
    <p:sldId id="265" r:id="rId6"/>
    <p:sldId id="267" r:id="rId7"/>
    <p:sldId id="268" r:id="rId8"/>
    <p:sldId id="269" r:id="rId9"/>
    <p:sldId id="284" r:id="rId10"/>
    <p:sldId id="270" r:id="rId11"/>
    <p:sldId id="271" r:id="rId12"/>
    <p:sldId id="272" r:id="rId13"/>
    <p:sldId id="274" r:id="rId14"/>
    <p:sldId id="275" r:id="rId15"/>
    <p:sldId id="276" r:id="rId16"/>
    <p:sldId id="277" r:id="rId17"/>
    <p:sldId id="278" r:id="rId18"/>
    <p:sldId id="279" r:id="rId19"/>
    <p:sldId id="281" r:id="rId20"/>
    <p:sldId id="280" r:id="rId21"/>
    <p:sldId id="282" r:id="rId22"/>
    <p:sldId id="283" r:id="rId23"/>
    <p:sldId id="285" r:id="rId24"/>
    <p:sldId id="286" r:id="rId25"/>
    <p:sldId id="28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6A25FD-9DA7-4BDD-87B6-BFB5AD27ECCA}" type="datetimeFigureOut">
              <a:rPr lang="en-US" smtClean="0"/>
              <a:pPr/>
              <a:t>17-Apr-20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268ADA-491D-4978-A488-245F8504F84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17-Apr-20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609600"/>
          <a:ext cx="8763000" cy="4343399"/>
        </p:xfrm>
        <a:graphic>
          <a:graphicData uri="http://schemas.openxmlformats.org/drawingml/2006/table">
            <a:tbl>
              <a:tblPr firstRow="1" bandRow="1">
                <a:tableStyleId>{5C22544A-7EE6-4342-B048-85BDC9FD1C3A}</a:tableStyleId>
              </a:tblPr>
              <a:tblGrid>
                <a:gridCol w="4381500"/>
                <a:gridCol w="4381500"/>
              </a:tblGrid>
              <a:tr h="689185">
                <a:tc>
                  <a:txBody>
                    <a:bodyPr/>
                    <a:lstStyle/>
                    <a:p>
                      <a:pPr algn="ctr"/>
                      <a:endParaRPr lang="en-US" sz="1800" b="1" dirty="0" smtClean="0">
                        <a:solidFill>
                          <a:schemeClr val="tx1"/>
                        </a:solidFill>
                        <a:latin typeface="Times New Roman" pitchFamily="18" charset="0"/>
                        <a:cs typeface="Times New Roman" pitchFamily="18" charset="0"/>
                      </a:endParaRPr>
                    </a:p>
                    <a:p>
                      <a:pPr algn="ctr"/>
                      <a:r>
                        <a:rPr lang="en-US" sz="1800" b="1" dirty="0" smtClean="0">
                          <a:solidFill>
                            <a:schemeClr val="tx1"/>
                          </a:solidFill>
                          <a:latin typeface="Times New Roman" pitchFamily="18" charset="0"/>
                          <a:cs typeface="Times New Roman" pitchFamily="18" charset="0"/>
                        </a:rPr>
                        <a:t>CLASS</a:t>
                      </a:r>
                      <a:endParaRPr lang="en-US" sz="1800" b="1" dirty="0">
                        <a:solidFill>
                          <a:schemeClr val="tx1"/>
                        </a:solidFill>
                        <a:latin typeface="Times New Roman" pitchFamily="18" charset="0"/>
                        <a:cs typeface="Times New Roman" pitchFamily="18" charset="0"/>
                      </a:endParaRPr>
                    </a:p>
                  </a:txBody>
                  <a:tcPr/>
                </a:tc>
                <a:tc>
                  <a:txBody>
                    <a:bodyPr/>
                    <a:lstStyle/>
                    <a:p>
                      <a:pPr algn="ctr"/>
                      <a:endParaRPr lang="en-US" sz="1800" b="1" dirty="0" smtClean="0">
                        <a:solidFill>
                          <a:schemeClr val="tx1"/>
                        </a:solidFill>
                        <a:latin typeface="Times New Roman" pitchFamily="18" charset="0"/>
                        <a:cs typeface="Times New Roman" pitchFamily="18" charset="0"/>
                      </a:endParaRPr>
                    </a:p>
                    <a:p>
                      <a:pPr algn="ctr"/>
                      <a:r>
                        <a:rPr lang="en-US" sz="1800" b="1" dirty="0" smtClean="0">
                          <a:solidFill>
                            <a:schemeClr val="tx1"/>
                          </a:solidFill>
                          <a:latin typeface="Times New Roman" pitchFamily="18" charset="0"/>
                          <a:cs typeface="Times New Roman" pitchFamily="18" charset="0"/>
                        </a:rPr>
                        <a:t>BBA II (IV SEMESTER)</a:t>
                      </a:r>
                      <a:endParaRPr lang="en-US" sz="1800" b="1" dirty="0">
                        <a:solidFill>
                          <a:schemeClr val="tx1"/>
                        </a:solidFill>
                        <a:latin typeface="Times New Roman" pitchFamily="18" charset="0"/>
                        <a:cs typeface="Times New Roman" pitchFamily="18" charset="0"/>
                      </a:endParaRPr>
                    </a:p>
                  </a:txBody>
                  <a:tcPr/>
                </a:tc>
              </a:tr>
              <a:tr h="995490">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SUBJECT</a:t>
                      </a:r>
                      <a:endParaRPr lang="en-US" sz="1800" b="1" dirty="0">
                        <a:latin typeface="Times New Roman" pitchFamily="18" charset="0"/>
                        <a:cs typeface="Times New Roman" pitchFamily="18" charset="0"/>
                      </a:endParaRPr>
                    </a:p>
                  </a:txBody>
                  <a:tcPr/>
                </a:tc>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MARKETING MANAGEMENT</a:t>
                      </a:r>
                      <a:endParaRPr lang="en-US" sz="1800" b="1" dirty="0">
                        <a:latin typeface="Times New Roman" pitchFamily="18" charset="0"/>
                        <a:cs typeface="Times New Roman" pitchFamily="18" charset="0"/>
                      </a:endParaRPr>
                    </a:p>
                  </a:txBody>
                  <a:tcPr/>
                </a:tc>
              </a:tr>
              <a:tr h="689185">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TOPIC</a:t>
                      </a:r>
                      <a:endParaRPr lang="en-US" sz="1800" b="1" dirty="0">
                        <a:latin typeface="Times New Roman" pitchFamily="18" charset="0"/>
                        <a:cs typeface="Times New Roman" pitchFamily="18" charset="0"/>
                      </a:endParaRPr>
                    </a:p>
                  </a:txBody>
                  <a:tcPr/>
                </a:tc>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DISTRIBUTION</a:t>
                      </a:r>
                      <a:r>
                        <a:rPr lang="en-US" sz="1800" b="1" baseline="0" dirty="0" smtClean="0">
                          <a:latin typeface="Times New Roman" pitchFamily="18" charset="0"/>
                          <a:cs typeface="Times New Roman" pitchFamily="18" charset="0"/>
                        </a:rPr>
                        <a:t>  CHANNELS</a:t>
                      </a:r>
                      <a:endParaRPr lang="en-US" sz="1800" b="1" dirty="0">
                        <a:latin typeface="Times New Roman" pitchFamily="18" charset="0"/>
                        <a:cs typeface="Times New Roman" pitchFamily="18" charset="0"/>
                      </a:endParaRPr>
                    </a:p>
                  </a:txBody>
                  <a:tcPr/>
                </a:tc>
              </a:tr>
              <a:tr h="974049">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PREPARED</a:t>
                      </a:r>
                      <a:r>
                        <a:rPr lang="en-US" sz="1800" b="1" baseline="0" dirty="0" smtClean="0">
                          <a:latin typeface="Times New Roman" pitchFamily="18" charset="0"/>
                          <a:cs typeface="Times New Roman" pitchFamily="18" charset="0"/>
                        </a:rPr>
                        <a:t> BY</a:t>
                      </a:r>
                      <a:endParaRPr lang="en-US" sz="1800" b="1" dirty="0">
                        <a:latin typeface="Times New Roman" pitchFamily="18" charset="0"/>
                        <a:cs typeface="Times New Roman" pitchFamily="18" charset="0"/>
                      </a:endParaRPr>
                    </a:p>
                  </a:txBody>
                  <a:tcPr/>
                </a:tc>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Ms.</a:t>
                      </a:r>
                      <a:r>
                        <a:rPr lang="en-US" sz="1800" b="1" baseline="0" dirty="0" smtClean="0">
                          <a:latin typeface="Times New Roman" pitchFamily="18" charset="0"/>
                          <a:cs typeface="Times New Roman" pitchFamily="18" charset="0"/>
                        </a:rPr>
                        <a:t> MANEET KAUR</a:t>
                      </a:r>
                    </a:p>
                    <a:p>
                      <a:pPr algn="ctr"/>
                      <a:r>
                        <a:rPr lang="en-US" sz="1800" b="1" baseline="0" dirty="0" smtClean="0">
                          <a:latin typeface="Times New Roman" pitchFamily="18" charset="0"/>
                          <a:cs typeface="Times New Roman" pitchFamily="18" charset="0"/>
                        </a:rPr>
                        <a:t>(ASSISTANT PROFESSOR)</a:t>
                      </a:r>
                      <a:endParaRPr lang="en-US" sz="1800" b="1" dirty="0">
                        <a:latin typeface="Times New Roman" pitchFamily="18" charset="0"/>
                        <a:cs typeface="Times New Roman" pitchFamily="18" charset="0"/>
                      </a:endParaRPr>
                    </a:p>
                  </a:txBody>
                  <a:tcPr/>
                </a:tc>
              </a:tr>
              <a:tr h="995490">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DEPARTMENT</a:t>
                      </a:r>
                      <a:endParaRPr lang="en-US" sz="1800" b="1" dirty="0">
                        <a:latin typeface="Times New Roman" pitchFamily="18" charset="0"/>
                        <a:cs typeface="Times New Roman" pitchFamily="18" charset="0"/>
                      </a:endParaRPr>
                    </a:p>
                  </a:txBody>
                  <a:tcPr/>
                </a:tc>
                <a:tc>
                  <a:txBody>
                    <a:bodyPr/>
                    <a:lstStyle/>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COMMERCE &amp; MANAGEMENT</a:t>
                      </a:r>
                      <a:endParaRPr lang="en-US" sz="1800" b="1" dirty="0">
                        <a:latin typeface="Times New Roman" pitchFamily="18" charset="0"/>
                        <a:cs typeface="Times New Roman" pitchFamily="18" charset="0"/>
                      </a:endParaRPr>
                    </a:p>
                  </a:txBody>
                  <a:tcPr/>
                </a:tc>
              </a:tr>
            </a:tbl>
          </a:graphicData>
        </a:graphic>
      </p:graphicFrame>
      <p:graphicFrame>
        <p:nvGraphicFramePr>
          <p:cNvPr id="5" name="Table 4"/>
          <p:cNvGraphicFramePr>
            <a:graphicFrameLocks noGrp="1"/>
          </p:cNvGraphicFramePr>
          <p:nvPr/>
        </p:nvGraphicFramePr>
        <p:xfrm>
          <a:off x="1143000" y="5410200"/>
          <a:ext cx="7010400" cy="1219200"/>
        </p:xfrm>
        <a:graphic>
          <a:graphicData uri="http://schemas.openxmlformats.org/drawingml/2006/table">
            <a:tbl>
              <a:tblPr firstRow="1" bandRow="1">
                <a:tableStyleId>{5C22544A-7EE6-4342-B048-85BDC9FD1C3A}</a:tableStyleId>
              </a:tblPr>
              <a:tblGrid>
                <a:gridCol w="7010400"/>
              </a:tblGrid>
              <a:tr h="1219200">
                <a:tc>
                  <a:txBody>
                    <a:bodyPr/>
                    <a:lstStyle/>
                    <a:p>
                      <a:pPr algn="ctr"/>
                      <a:r>
                        <a:rPr lang="en-US" sz="2000" dirty="0" smtClean="0">
                          <a:solidFill>
                            <a:schemeClr val="tx1"/>
                          </a:solidFill>
                          <a:latin typeface="Times New Roman" pitchFamily="18" charset="0"/>
                          <a:cs typeface="Times New Roman" pitchFamily="18" charset="0"/>
                        </a:rPr>
                        <a:t>I.B. (PG)</a:t>
                      </a:r>
                      <a:r>
                        <a:rPr lang="en-US" sz="2000" baseline="0" dirty="0" smtClean="0">
                          <a:solidFill>
                            <a:schemeClr val="tx1"/>
                          </a:solidFill>
                          <a:latin typeface="Times New Roman" pitchFamily="18" charset="0"/>
                          <a:cs typeface="Times New Roman" pitchFamily="18" charset="0"/>
                        </a:rPr>
                        <a:t> COLLEGE, PANIPAT</a:t>
                      </a:r>
                    </a:p>
                    <a:p>
                      <a:pPr algn="ctr"/>
                      <a:r>
                        <a:rPr lang="en-US" sz="2000" baseline="0" dirty="0" smtClean="0">
                          <a:solidFill>
                            <a:schemeClr val="tx1"/>
                          </a:solidFill>
                          <a:latin typeface="Times New Roman" pitchFamily="18" charset="0"/>
                          <a:cs typeface="Times New Roman" pitchFamily="18" charset="0"/>
                        </a:rPr>
                        <a:t>(AFFILIATED TO KURUKSHETRA UNIVERSITY, KURUKSHETRA)</a:t>
                      </a:r>
                      <a:endParaRPr lang="en-US" sz="2000" dirty="0">
                        <a:solidFill>
                          <a:schemeClr val="tx1"/>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CONVENTIONAL DISTRIBUTION CHANNELS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These are the traditional channels in which the participants operate on the basis of self interest, concerned only with the organization from where they buy and to whom they sell.</a:t>
            </a:r>
          </a:p>
          <a:p>
            <a:pPr algn="just"/>
            <a:r>
              <a:rPr lang="en-US" dirty="0" smtClean="0"/>
              <a:t>In conventional distribution channels, there are four channel designs such as:</a:t>
            </a:r>
          </a:p>
          <a:p>
            <a:pPr marL="514350" indent="-514350" algn="just">
              <a:buFont typeface="Wingdings" pitchFamily="2" charset="2"/>
              <a:buChar char="ü"/>
            </a:pPr>
            <a:r>
              <a:rPr lang="en-US" u="sng" dirty="0" smtClean="0"/>
              <a:t>Direct </a:t>
            </a:r>
            <a:r>
              <a:rPr lang="en-US" dirty="0" smtClean="0"/>
              <a:t>:    (i) </a:t>
            </a:r>
            <a:r>
              <a:rPr lang="en-US" dirty="0"/>
              <a:t>Z</a:t>
            </a:r>
            <a:r>
              <a:rPr lang="en-US" dirty="0" smtClean="0"/>
              <a:t>ero level.</a:t>
            </a:r>
          </a:p>
          <a:p>
            <a:pPr marL="514350" indent="-514350" algn="just">
              <a:buFont typeface="Wingdings" pitchFamily="2" charset="2"/>
              <a:buChar char="ü"/>
            </a:pPr>
            <a:r>
              <a:rPr lang="en-US" u="sng" dirty="0" smtClean="0"/>
              <a:t>Indirect</a:t>
            </a:r>
            <a:r>
              <a:rPr lang="en-US" dirty="0" smtClean="0"/>
              <a:t>: (ii) One level.</a:t>
            </a:r>
          </a:p>
          <a:p>
            <a:pPr marL="514350" indent="-514350" algn="just">
              <a:buNone/>
            </a:pPr>
            <a:r>
              <a:rPr lang="en-US" dirty="0"/>
              <a:t> </a:t>
            </a:r>
            <a:r>
              <a:rPr lang="en-US" dirty="0" smtClean="0"/>
              <a:t>                     (iii) Two level.</a:t>
            </a:r>
          </a:p>
          <a:p>
            <a:pPr marL="514350" indent="-514350" algn="just">
              <a:buNone/>
            </a:pPr>
            <a:r>
              <a:rPr lang="en-US" dirty="0"/>
              <a:t> </a:t>
            </a:r>
            <a:r>
              <a:rPr lang="en-US" dirty="0" smtClean="0"/>
              <a:t>                     (iv) Multi-level.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CONVENTIONAL CHANNELS FOR CONSUMER PRODUCTS</a:t>
            </a:r>
            <a:endParaRPr lang="en-US" dirty="0"/>
          </a:p>
        </p:txBody>
      </p:sp>
      <p:sp>
        <p:nvSpPr>
          <p:cNvPr id="3" name="Content Placeholder 2"/>
          <p:cNvSpPr>
            <a:spLocks noGrp="1"/>
          </p:cNvSpPr>
          <p:nvPr>
            <p:ph idx="1"/>
          </p:nvPr>
        </p:nvSpPr>
        <p:spPr/>
        <p:txBody>
          <a:bodyPr/>
          <a:lstStyle/>
          <a:p>
            <a:pPr algn="just"/>
            <a:r>
              <a:rPr lang="en-US" dirty="0" smtClean="0"/>
              <a:t>Conventional channels are the fragmented networks in which producers and the consumers are loosely linked by middlemen in the process of exchange.</a:t>
            </a:r>
          </a:p>
          <a:p>
            <a:pPr algn="just"/>
            <a:r>
              <a:rPr lang="en-US" dirty="0" smtClean="0"/>
              <a:t>Conventional channels are of two types:</a:t>
            </a:r>
          </a:p>
          <a:p>
            <a:pPr algn="just">
              <a:buFont typeface="Wingdings" pitchFamily="2" charset="2"/>
              <a:buChar char="Ø"/>
            </a:pPr>
            <a:r>
              <a:rPr lang="en-US" dirty="0" smtClean="0"/>
              <a:t>Direct Distribution Channel</a:t>
            </a:r>
          </a:p>
          <a:p>
            <a:pPr algn="just">
              <a:buFont typeface="Wingdings" pitchFamily="2" charset="2"/>
              <a:buChar char="Ø"/>
            </a:pPr>
            <a:r>
              <a:rPr lang="en-US" dirty="0" smtClean="0"/>
              <a:t>Indirect </a:t>
            </a:r>
            <a:r>
              <a:rPr lang="en-US" dirty="0"/>
              <a:t>D</a:t>
            </a:r>
            <a:r>
              <a:rPr lang="en-US" dirty="0" smtClean="0"/>
              <a:t>istribution Channel.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DISTRIBUTION CHANNEL</a:t>
            </a:r>
            <a:endParaRPr lang="en-US" dirty="0"/>
          </a:p>
        </p:txBody>
      </p:sp>
      <p:sp>
        <p:nvSpPr>
          <p:cNvPr id="3" name="Content Placeholder 2"/>
          <p:cNvSpPr>
            <a:spLocks noGrp="1"/>
          </p:cNvSpPr>
          <p:nvPr>
            <p:ph idx="1"/>
          </p:nvPr>
        </p:nvSpPr>
        <p:spPr>
          <a:xfrm>
            <a:off x="457200" y="2057400"/>
            <a:ext cx="8229600" cy="4068763"/>
          </a:xfrm>
        </p:spPr>
        <p:txBody>
          <a:bodyPr/>
          <a:lstStyle/>
          <a:p>
            <a:pPr algn="just"/>
            <a:r>
              <a:rPr lang="en-US" sz="2800" dirty="0" smtClean="0"/>
              <a:t>In this channel, the producer directly sells his products to the ultimate consumers without  involvement of any middlemen. That is why, it is called direct channel and zero-level distribution channel.</a:t>
            </a:r>
          </a:p>
          <a:p>
            <a:pPr algn="just"/>
            <a:r>
              <a:rPr lang="en-US" sz="2800" dirty="0" smtClean="0"/>
              <a:t>It can be illustrated as:-</a:t>
            </a:r>
          </a:p>
          <a:p>
            <a:pPr>
              <a:buNone/>
            </a:pPr>
            <a:endParaRPr lang="en-US" dirty="0"/>
          </a:p>
        </p:txBody>
      </p:sp>
      <p:graphicFrame>
        <p:nvGraphicFramePr>
          <p:cNvPr id="4" name="Table 3"/>
          <p:cNvGraphicFramePr>
            <a:graphicFrameLocks noGrp="1"/>
          </p:cNvGraphicFramePr>
          <p:nvPr/>
        </p:nvGraphicFramePr>
        <p:xfrm>
          <a:off x="5257800" y="5410200"/>
          <a:ext cx="3505200" cy="370840"/>
        </p:xfrm>
        <a:graphic>
          <a:graphicData uri="http://schemas.openxmlformats.org/drawingml/2006/table">
            <a:tbl>
              <a:tblPr firstRow="1" bandRow="1">
                <a:tableStyleId>{073A0DAA-6AF3-43AB-8588-CEC1D06C72B9}</a:tableStyleId>
              </a:tblPr>
              <a:tblGrid>
                <a:gridCol w="3505200"/>
              </a:tblGrid>
              <a:tr h="370840">
                <a:tc>
                  <a:txBody>
                    <a:bodyPr/>
                    <a:lstStyle/>
                    <a:p>
                      <a:r>
                        <a:rPr lang="en-US" dirty="0" smtClean="0"/>
                        <a:t>           ULTIMATE</a:t>
                      </a:r>
                      <a:r>
                        <a:rPr lang="en-US" baseline="0" dirty="0" smtClean="0"/>
                        <a:t> CONSUMER</a:t>
                      </a:r>
                      <a:endParaRPr lang="en-US" dirty="0"/>
                    </a:p>
                  </a:txBody>
                  <a:tcPr/>
                </a:tc>
              </a:tr>
            </a:tbl>
          </a:graphicData>
        </a:graphic>
      </p:graphicFrame>
      <p:graphicFrame>
        <p:nvGraphicFramePr>
          <p:cNvPr id="6" name="Table 5"/>
          <p:cNvGraphicFramePr>
            <a:graphicFrameLocks noGrp="1"/>
          </p:cNvGraphicFramePr>
          <p:nvPr/>
        </p:nvGraphicFramePr>
        <p:xfrm>
          <a:off x="228600" y="5410200"/>
          <a:ext cx="2971800" cy="370840"/>
        </p:xfrm>
        <a:graphic>
          <a:graphicData uri="http://schemas.openxmlformats.org/drawingml/2006/table">
            <a:tbl>
              <a:tblPr firstRow="1" bandRow="1">
                <a:tableStyleId>{073A0DAA-6AF3-43AB-8588-CEC1D06C72B9}</a:tableStyleId>
              </a:tblPr>
              <a:tblGrid>
                <a:gridCol w="2971800"/>
              </a:tblGrid>
              <a:tr h="370840">
                <a:tc>
                  <a:txBody>
                    <a:bodyPr/>
                    <a:lstStyle/>
                    <a:p>
                      <a:r>
                        <a:rPr lang="en-US" dirty="0" smtClean="0"/>
                        <a:t>           MANUFACTURER</a:t>
                      </a:r>
                      <a:endParaRPr lang="en-US" dirty="0"/>
                    </a:p>
                  </a:txBody>
                  <a:tcPr/>
                </a:tc>
              </a:tr>
            </a:tbl>
          </a:graphicData>
        </a:graphic>
      </p:graphicFrame>
      <p:sp>
        <p:nvSpPr>
          <p:cNvPr id="7" name="Right Arrow 6"/>
          <p:cNvSpPr/>
          <p:nvPr/>
        </p:nvSpPr>
        <p:spPr>
          <a:xfrm>
            <a:off x="3581400" y="5486400"/>
            <a:ext cx="1371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OF DIRECT DISTRIBUTION CHANNEL</a:t>
            </a:r>
            <a:endParaRPr lang="en-US" dirty="0"/>
          </a:p>
        </p:txBody>
      </p:sp>
      <p:sp>
        <p:nvSpPr>
          <p:cNvPr id="3" name="Content Placeholder 2"/>
          <p:cNvSpPr>
            <a:spLocks noGrp="1"/>
          </p:cNvSpPr>
          <p:nvPr>
            <p:ph idx="1"/>
          </p:nvPr>
        </p:nvSpPr>
        <p:spPr>
          <a:xfrm>
            <a:off x="457200" y="1981200"/>
            <a:ext cx="8229600" cy="4144963"/>
          </a:xfrm>
        </p:spPr>
        <p:txBody>
          <a:bodyPr>
            <a:normAutofit fontScale="92500"/>
          </a:bodyPr>
          <a:lstStyle/>
          <a:p>
            <a:pPr algn="just"/>
            <a:r>
              <a:rPr lang="en-US" dirty="0" smtClean="0"/>
              <a:t>Consumers get the products in their pure form.</a:t>
            </a:r>
          </a:p>
          <a:p>
            <a:pPr algn="just"/>
            <a:r>
              <a:rPr lang="en-US" dirty="0" smtClean="0"/>
              <a:t>It is economical method of selling.</a:t>
            </a:r>
          </a:p>
          <a:p>
            <a:pPr algn="just"/>
            <a:r>
              <a:rPr lang="en-US" dirty="0" smtClean="0"/>
              <a:t>The price of products remain low because of less cost.</a:t>
            </a:r>
          </a:p>
          <a:p>
            <a:pPr algn="just"/>
            <a:r>
              <a:rPr lang="en-US" dirty="0" smtClean="0"/>
              <a:t>Manufacturers directly estimate the demand of the consumers.</a:t>
            </a:r>
          </a:p>
          <a:p>
            <a:pPr algn="just"/>
            <a:r>
              <a:rPr lang="en-US" dirty="0" smtClean="0"/>
              <a:t>Close contact between producer and consumers.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 OF DIRECT DISTRIBUTION CHANNEL</a:t>
            </a:r>
            <a:endParaRPr lang="en-US" dirty="0"/>
          </a:p>
        </p:txBody>
      </p:sp>
      <p:sp>
        <p:nvSpPr>
          <p:cNvPr id="3" name="Content Placeholder 2"/>
          <p:cNvSpPr>
            <a:spLocks noGrp="1"/>
          </p:cNvSpPr>
          <p:nvPr>
            <p:ph idx="1"/>
          </p:nvPr>
        </p:nvSpPr>
        <p:spPr>
          <a:xfrm>
            <a:off x="457200" y="1828800"/>
            <a:ext cx="8229600" cy="4297363"/>
          </a:xfrm>
        </p:spPr>
        <p:txBody>
          <a:bodyPr>
            <a:normAutofit fontScale="92500"/>
          </a:bodyPr>
          <a:lstStyle/>
          <a:p>
            <a:pPr algn="just"/>
            <a:r>
              <a:rPr lang="en-US" dirty="0" smtClean="0"/>
              <a:t>The sales level remain low.</a:t>
            </a:r>
          </a:p>
          <a:p>
            <a:pPr algn="just"/>
            <a:r>
              <a:rPr lang="en-US" dirty="0" smtClean="0"/>
              <a:t>It is not suitable in case of mass production and sales at large scale. </a:t>
            </a:r>
          </a:p>
          <a:p>
            <a:pPr algn="just"/>
            <a:r>
              <a:rPr lang="en-US" dirty="0" smtClean="0"/>
              <a:t>All risks and losses lies with the manufacturers.</a:t>
            </a:r>
          </a:p>
          <a:p>
            <a:pPr algn="just"/>
            <a:r>
              <a:rPr lang="en-US" dirty="0" smtClean="0"/>
              <a:t>It is not suitable when consumers are widely scattered.</a:t>
            </a:r>
          </a:p>
          <a:p>
            <a:pPr algn="just"/>
            <a:r>
              <a:rPr lang="en-US" dirty="0" smtClean="0"/>
              <a:t>Consumers has to pay a price which is fixed by the manufacturer.</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INDIRECT DISTRIBUTION CHANNELS</a:t>
            </a:r>
            <a:endParaRPr lang="en-US" dirty="0"/>
          </a:p>
        </p:txBody>
      </p:sp>
      <p:sp>
        <p:nvSpPr>
          <p:cNvPr id="3" name="Content Placeholder 2"/>
          <p:cNvSpPr>
            <a:spLocks noGrp="1"/>
          </p:cNvSpPr>
          <p:nvPr>
            <p:ph idx="1"/>
          </p:nvPr>
        </p:nvSpPr>
        <p:spPr>
          <a:xfrm>
            <a:off x="228600" y="1143000"/>
            <a:ext cx="8915400" cy="5181600"/>
          </a:xfrm>
        </p:spPr>
        <p:txBody>
          <a:bodyPr>
            <a:normAutofit fontScale="92500" lnSpcReduction="10000"/>
          </a:bodyPr>
          <a:lstStyle/>
          <a:p>
            <a:pPr algn="just"/>
            <a:r>
              <a:rPr lang="en-US" dirty="0" smtClean="0"/>
              <a:t>Indirect distribution channels are those channels in which manufacturer sells his products with the help of the middlemen in process of exchange.</a:t>
            </a:r>
          </a:p>
          <a:p>
            <a:pPr algn="just"/>
            <a:r>
              <a:rPr lang="en-US" dirty="0" smtClean="0"/>
              <a:t>The whole process of indirect distribution channel looks like a chain.</a:t>
            </a:r>
            <a:r>
              <a:rPr lang="en-US" b="1" dirty="0"/>
              <a:t> </a:t>
            </a:r>
            <a:endParaRPr lang="en-US" dirty="0" smtClean="0"/>
          </a:p>
          <a:p>
            <a:pPr algn="just"/>
            <a:r>
              <a:rPr lang="en-US" sz="2800" b="1" u="sng" dirty="0" smtClean="0"/>
              <a:t>ONE LEVEL</a:t>
            </a:r>
            <a:endParaRPr lang="en-US" sz="2800" b="1" u="sng" dirty="0"/>
          </a:p>
          <a:p>
            <a:pPr algn="just">
              <a:buNone/>
            </a:pPr>
            <a:r>
              <a:rPr lang="en-US" sz="2400" b="1" dirty="0" smtClean="0"/>
              <a:t>  MANUFACTURER→→RETAILER→→CONSUMER</a:t>
            </a:r>
          </a:p>
          <a:p>
            <a:pPr algn="just"/>
            <a:r>
              <a:rPr lang="en-US" b="1" u="sng" dirty="0"/>
              <a:t> </a:t>
            </a:r>
            <a:r>
              <a:rPr lang="en-US" sz="2800" b="1" u="sng" dirty="0" smtClean="0"/>
              <a:t>TWO LEVEL</a:t>
            </a:r>
          </a:p>
          <a:p>
            <a:pPr algn="just">
              <a:buNone/>
            </a:pPr>
            <a:r>
              <a:rPr lang="en-US" sz="2400" b="1" dirty="0" smtClean="0"/>
              <a:t>  MANUFACTURER→WHOLESALER→RETAILER→CONSUMER</a:t>
            </a:r>
          </a:p>
          <a:p>
            <a:pPr algn="just"/>
            <a:r>
              <a:rPr lang="en-US" sz="2800" b="1" u="sng" dirty="0" smtClean="0"/>
              <a:t>MULTI LEVEL:</a:t>
            </a:r>
          </a:p>
          <a:p>
            <a:pPr algn="just">
              <a:buNone/>
            </a:pPr>
            <a:r>
              <a:rPr lang="en-US" sz="2600" b="1" dirty="0" smtClean="0"/>
              <a:t>  MANUFACTURER→SELLINGAGENTS→WHOLESALERS→ →RETAILERS→ →CONSUMERS</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ONE LEVEL CHANNEL OF DISTRIBUTION</a:t>
            </a:r>
            <a:endParaRPr lang="en-US" dirty="0"/>
          </a:p>
        </p:txBody>
      </p:sp>
      <p:sp>
        <p:nvSpPr>
          <p:cNvPr id="3" name="Content Placeholder 2"/>
          <p:cNvSpPr>
            <a:spLocks noGrp="1"/>
          </p:cNvSpPr>
          <p:nvPr>
            <p:ph idx="1"/>
          </p:nvPr>
        </p:nvSpPr>
        <p:spPr>
          <a:xfrm>
            <a:off x="228600" y="1600200"/>
            <a:ext cx="8458200" cy="4525963"/>
          </a:xfrm>
        </p:spPr>
        <p:txBody>
          <a:bodyPr>
            <a:normAutofit/>
          </a:bodyPr>
          <a:lstStyle/>
          <a:p>
            <a:pPr algn="just"/>
            <a:r>
              <a:rPr lang="en-US" dirty="0" smtClean="0"/>
              <a:t>Under this system, manufacturer sell their product to retailers and retailers sell them in turn to ultimate consumers.</a:t>
            </a:r>
          </a:p>
          <a:p>
            <a:pPr algn="just"/>
            <a:r>
              <a:rPr lang="en-US" dirty="0" smtClean="0"/>
              <a:t>In this, manufacturer allows the retailers or wholesalers to have direct access to him.</a:t>
            </a:r>
          </a:p>
          <a:p>
            <a:pPr algn="just"/>
            <a:r>
              <a:rPr lang="en-US" dirty="0" smtClean="0"/>
              <a:t>It can be illustrated as under:</a:t>
            </a:r>
          </a:p>
          <a:p>
            <a:pPr algn="just">
              <a:buNone/>
            </a:pPr>
            <a:r>
              <a:rPr lang="en-US" sz="2800" b="1" dirty="0" smtClean="0"/>
              <a:t>MANUFACTURER→→RETAILERS→→CONSUMER </a:t>
            </a:r>
          </a:p>
          <a:p>
            <a:pPr algn="just">
              <a:buNone/>
            </a:pPr>
            <a:r>
              <a:rPr lang="en-US" sz="2800" b="1" dirty="0" smtClean="0"/>
              <a:t>MANUFACTURER→→WHOLESALERS→→CONSUMER</a:t>
            </a:r>
          </a:p>
          <a:p>
            <a:pPr algn="just">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t>
            </a:r>
            <a:r>
              <a:rPr lang="en-US" dirty="0" smtClean="0"/>
              <a:t>WO LEVEL CHANNEL OF DISTRIBUTION</a:t>
            </a:r>
            <a:endParaRPr lang="en-US" dirty="0"/>
          </a:p>
        </p:txBody>
      </p:sp>
      <p:sp>
        <p:nvSpPr>
          <p:cNvPr id="3" name="Content Placeholder 2"/>
          <p:cNvSpPr>
            <a:spLocks noGrp="1"/>
          </p:cNvSpPr>
          <p:nvPr>
            <p:ph idx="1"/>
          </p:nvPr>
        </p:nvSpPr>
        <p:spPr>
          <a:xfrm>
            <a:off x="0" y="1447800"/>
            <a:ext cx="8915400" cy="5257800"/>
          </a:xfrm>
        </p:spPr>
        <p:txBody>
          <a:bodyPr>
            <a:normAutofit fontScale="92500" lnSpcReduction="20000"/>
          </a:bodyPr>
          <a:lstStyle/>
          <a:p>
            <a:endParaRPr lang="en-US" dirty="0" smtClean="0"/>
          </a:p>
          <a:p>
            <a:pPr algn="just"/>
            <a:r>
              <a:rPr lang="en-US" dirty="0" smtClean="0"/>
              <a:t>This is traditional channel of distribution in which producer sell his products with the help of two middlemen for sale of consumer products.</a:t>
            </a:r>
          </a:p>
          <a:p>
            <a:pPr algn="just"/>
            <a:r>
              <a:rPr lang="en-US" dirty="0" smtClean="0"/>
              <a:t>There are two types of middlemen i.e., wholesalers and retailers.</a:t>
            </a:r>
          </a:p>
          <a:p>
            <a:pPr algn="just"/>
            <a:r>
              <a:rPr lang="en-US" dirty="0" smtClean="0"/>
              <a:t>The wholesalers distribute the products to retailers as per their requirements and in turn retailers finally sells the same to the ultimate consumers.</a:t>
            </a:r>
          </a:p>
          <a:p>
            <a:pPr algn="just"/>
            <a:r>
              <a:rPr lang="en-US" dirty="0" smtClean="0"/>
              <a:t>It can be illustrated as under:</a:t>
            </a:r>
          </a:p>
          <a:p>
            <a:pPr algn="just">
              <a:buNone/>
            </a:pPr>
            <a:endParaRPr lang="en-US" dirty="0" smtClean="0"/>
          </a:p>
          <a:p>
            <a:pPr algn="just">
              <a:buNone/>
            </a:pPr>
            <a:r>
              <a:rPr lang="en-US" sz="2800" b="1" dirty="0" smtClean="0"/>
              <a:t>MANUFACTURER→WHOLESALERS→RETAILERS→CONSUMER</a:t>
            </a:r>
            <a:endParaRPr lang="en-US" sz="2800"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MULTI-LEVEL CHANNEL OF DISTRIBUTION</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algn="just"/>
            <a:r>
              <a:rPr lang="en-US" dirty="0" smtClean="0"/>
              <a:t>This is the longest channel of distribution.</a:t>
            </a:r>
          </a:p>
          <a:p>
            <a:pPr algn="just"/>
            <a:r>
              <a:rPr lang="en-US" dirty="0" smtClean="0"/>
              <a:t>A company with diversified product may find it more appropriate to adopt a variety of distribution channels.</a:t>
            </a:r>
          </a:p>
          <a:p>
            <a:pPr algn="just"/>
            <a:r>
              <a:rPr lang="en-US" dirty="0" smtClean="0"/>
              <a:t>This channel is used where the wholesalers are scattered throughout the country and selling agents undertake marketing on the behalf of the manufacturers.</a:t>
            </a:r>
          </a:p>
          <a:p>
            <a:pPr algn="just"/>
            <a:r>
              <a:rPr lang="en-US" dirty="0" smtClean="0"/>
              <a:t> It can be illustrated as under:</a:t>
            </a:r>
          </a:p>
          <a:p>
            <a:pPr>
              <a:buNone/>
            </a:pPr>
            <a:endParaRPr lang="en-US" dirty="0" smtClean="0"/>
          </a:p>
          <a:p>
            <a:pPr>
              <a:buNone/>
            </a:pPr>
            <a:r>
              <a:rPr lang="en-US" sz="2600" b="1" dirty="0" smtClean="0"/>
              <a:t>    MANUFACTURER→ SELLING AGENTS→WHOLESALERS→ →RETAILERS→ →CONSUMERS </a:t>
            </a:r>
            <a:endParaRPr lang="en-US" sz="2600" dirty="0" smtClean="0"/>
          </a:p>
          <a:p>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VERTICAL DISTRIBUTION CHANNEL SYSTEM</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A vertical marketing system is the result of failure of conventional channels where each channel participant works with independent separate identity, seeking to achieve its own objectives.</a:t>
            </a:r>
          </a:p>
          <a:p>
            <a:pPr algn="just"/>
            <a:r>
              <a:rPr lang="en-US" dirty="0" smtClean="0"/>
              <a:t>Vertical distribution channels are professionally managed and centrally programmed networks, pre-engineered to achieve  operating economies and maximum market impact.</a:t>
            </a:r>
          </a:p>
          <a:p>
            <a:pPr algn="just"/>
            <a:r>
              <a:rPr lang="en-US" dirty="0" smtClean="0"/>
              <a:t>There are three types of vertically integrated marketing channels:</a:t>
            </a:r>
          </a:p>
          <a:p>
            <a:pPr marL="571500" indent="-571500" algn="just">
              <a:buFont typeface="+mj-lt"/>
              <a:buAutoNum type="romanLcPeriod"/>
            </a:pPr>
            <a:r>
              <a:rPr lang="en-US" dirty="0" smtClean="0"/>
              <a:t>Corporate System.</a:t>
            </a:r>
          </a:p>
          <a:p>
            <a:pPr marL="571500" indent="-571500" algn="just">
              <a:buFont typeface="+mj-lt"/>
              <a:buAutoNum type="romanLcPeriod"/>
            </a:pPr>
            <a:r>
              <a:rPr lang="en-US" dirty="0" smtClean="0"/>
              <a:t>Administrated Vertical System.</a:t>
            </a:r>
          </a:p>
          <a:p>
            <a:pPr marL="571500" indent="-571500">
              <a:buFont typeface="+mj-lt"/>
              <a:buAutoNum type="romanLcPeriod"/>
            </a:pPr>
            <a:r>
              <a:rPr lang="en-US" dirty="0" smtClean="0"/>
              <a:t>Contractual Marketing System.</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Distribution Channels are those channels which are used by various organizations for the flow of products from the point of production to the point of ultimate consumption. The channels of distribution are also known as “Trade Channels”</a:t>
            </a:r>
            <a:endParaRPr lang="en-US" dirty="0"/>
          </a:p>
        </p:txBody>
      </p:sp>
      <p:graphicFrame>
        <p:nvGraphicFramePr>
          <p:cNvPr id="6" name="Table 5"/>
          <p:cNvGraphicFramePr>
            <a:graphicFrameLocks noGrp="1"/>
          </p:cNvGraphicFramePr>
          <p:nvPr/>
        </p:nvGraphicFramePr>
        <p:xfrm>
          <a:off x="1066800" y="4953000"/>
          <a:ext cx="1371600" cy="370840"/>
        </p:xfrm>
        <a:graphic>
          <a:graphicData uri="http://schemas.openxmlformats.org/drawingml/2006/table">
            <a:tbl>
              <a:tblPr firstRow="1" bandRow="1">
                <a:tableStyleId>{073A0DAA-6AF3-43AB-8588-CEC1D06C72B9}</a:tableStyleId>
              </a:tblPr>
              <a:tblGrid>
                <a:gridCol w="1371600"/>
              </a:tblGrid>
              <a:tr h="370840">
                <a:tc>
                  <a:txBody>
                    <a:bodyPr/>
                    <a:lstStyle/>
                    <a:p>
                      <a:r>
                        <a:rPr lang="en-US" dirty="0" smtClean="0"/>
                        <a:t>PRODUCER</a:t>
                      </a:r>
                      <a:endParaRPr lang="en-US" dirty="0"/>
                    </a:p>
                  </a:txBody>
                  <a:tcPr/>
                </a:tc>
              </a:tr>
            </a:tbl>
          </a:graphicData>
        </a:graphic>
      </p:graphicFrame>
      <p:graphicFrame>
        <p:nvGraphicFramePr>
          <p:cNvPr id="7" name="Table 6"/>
          <p:cNvGraphicFramePr>
            <a:graphicFrameLocks noGrp="1"/>
          </p:cNvGraphicFramePr>
          <p:nvPr/>
        </p:nvGraphicFramePr>
        <p:xfrm>
          <a:off x="6248400" y="4953000"/>
          <a:ext cx="1447800" cy="370840"/>
        </p:xfrm>
        <a:graphic>
          <a:graphicData uri="http://schemas.openxmlformats.org/drawingml/2006/table">
            <a:tbl>
              <a:tblPr firstRow="1" bandRow="1">
                <a:tableStyleId>{073A0DAA-6AF3-43AB-8588-CEC1D06C72B9}</a:tableStyleId>
              </a:tblPr>
              <a:tblGrid>
                <a:gridCol w="1447800"/>
              </a:tblGrid>
              <a:tr h="370840">
                <a:tc>
                  <a:txBody>
                    <a:bodyPr/>
                    <a:lstStyle/>
                    <a:p>
                      <a:r>
                        <a:rPr lang="en-US" dirty="0" smtClean="0"/>
                        <a:t>CONSUMERS</a:t>
                      </a:r>
                      <a:endParaRPr lang="en-US" dirty="0"/>
                    </a:p>
                  </a:txBody>
                  <a:tcPr/>
                </a:tc>
              </a:tr>
            </a:tbl>
          </a:graphicData>
        </a:graphic>
      </p:graphicFrame>
      <p:graphicFrame>
        <p:nvGraphicFramePr>
          <p:cNvPr id="8" name="Table 7"/>
          <p:cNvGraphicFramePr>
            <a:graphicFrameLocks noGrp="1"/>
          </p:cNvGraphicFramePr>
          <p:nvPr/>
        </p:nvGraphicFramePr>
        <p:xfrm>
          <a:off x="3276600" y="4953000"/>
          <a:ext cx="2057400" cy="370840"/>
        </p:xfrm>
        <a:graphic>
          <a:graphicData uri="http://schemas.openxmlformats.org/drawingml/2006/table">
            <a:tbl>
              <a:tblPr firstRow="1" bandRow="1">
                <a:tableStyleId>{073A0DAA-6AF3-43AB-8588-CEC1D06C72B9}</a:tableStyleId>
              </a:tblPr>
              <a:tblGrid>
                <a:gridCol w="2057400"/>
              </a:tblGrid>
              <a:tr h="370840">
                <a:tc>
                  <a:txBody>
                    <a:bodyPr/>
                    <a:lstStyle/>
                    <a:p>
                      <a:r>
                        <a:rPr lang="en-US" dirty="0" smtClean="0"/>
                        <a:t>INTERMEDIARIES</a:t>
                      </a:r>
                      <a:endParaRPr lang="en-US" dirty="0"/>
                    </a:p>
                  </a:txBody>
                  <a:tcPr/>
                </a:tc>
              </a:tr>
            </a:tbl>
          </a:graphicData>
        </a:graphic>
      </p:graphicFrame>
      <p:sp>
        <p:nvSpPr>
          <p:cNvPr id="9" name="Right Arrow 8"/>
          <p:cNvSpPr/>
          <p:nvPr/>
        </p:nvSpPr>
        <p:spPr>
          <a:xfrm>
            <a:off x="2514600" y="5105400"/>
            <a:ext cx="685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Arrow 9"/>
          <p:cNvSpPr/>
          <p:nvPr/>
        </p:nvSpPr>
        <p:spPr>
          <a:xfrm>
            <a:off x="5486400" y="5105400"/>
            <a:ext cx="6096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NON-CONVENTIONAL CHANNELS OF DISTRIBUTION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These are the networks in which channel components participate in a full co-ordination and cohesion manner rather than working in a loose manner.</a:t>
            </a:r>
          </a:p>
          <a:p>
            <a:pPr algn="just"/>
            <a:r>
              <a:rPr lang="en-US" dirty="0" smtClean="0"/>
              <a:t>This is also known as integrated channels of distribution.</a:t>
            </a:r>
          </a:p>
          <a:p>
            <a:pPr algn="just"/>
            <a:r>
              <a:rPr lang="en-US" dirty="0" smtClean="0"/>
              <a:t>The non-conventional channel are of two types:</a:t>
            </a:r>
          </a:p>
          <a:p>
            <a:pPr marL="571500" indent="-571500" algn="just">
              <a:buFont typeface="+mj-lt"/>
              <a:buAutoNum type="romanUcPeriod"/>
            </a:pPr>
            <a:r>
              <a:rPr lang="en-US" dirty="0" smtClean="0"/>
              <a:t>Vertical Distribution Channel System.</a:t>
            </a:r>
          </a:p>
          <a:p>
            <a:pPr marL="571500" indent="-571500" algn="just">
              <a:buFont typeface="+mj-lt"/>
              <a:buAutoNum type="romanUcPeriod"/>
            </a:pPr>
            <a:r>
              <a:rPr lang="en-US" dirty="0" smtClean="0"/>
              <a:t>Horizontal Distribution Channel System.</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r>
              <a:rPr lang="en-US" dirty="0" smtClean="0"/>
              <a:t>TYPES OF VERTICALLY INTEGRATED DISTRIBUTION CHANNELS </a:t>
            </a:r>
            <a:endParaRPr lang="en-US" dirty="0"/>
          </a:p>
        </p:txBody>
      </p:sp>
      <p:sp>
        <p:nvSpPr>
          <p:cNvPr id="3" name="Content Placeholder 2"/>
          <p:cNvSpPr>
            <a:spLocks noGrp="1"/>
          </p:cNvSpPr>
          <p:nvPr>
            <p:ph idx="1"/>
          </p:nvPr>
        </p:nvSpPr>
        <p:spPr>
          <a:xfrm>
            <a:off x="457200" y="1524000"/>
            <a:ext cx="8229600" cy="4602163"/>
          </a:xfrm>
        </p:spPr>
        <p:txBody>
          <a:bodyPr>
            <a:normAutofit fontScale="70000" lnSpcReduction="20000"/>
          </a:bodyPr>
          <a:lstStyle/>
          <a:p>
            <a:pPr algn="just"/>
            <a:r>
              <a:rPr lang="en-US" u="sng" dirty="0" smtClean="0"/>
              <a:t>CORPORATE SYSTEM/CHANNEL</a:t>
            </a:r>
            <a:r>
              <a:rPr lang="en-US" dirty="0" smtClean="0"/>
              <a:t>:  In corporate vertical distribution system, a single firm owns both production and distribution facilities like Bata, Tata, Modi, Godrej, etc. with their own production units and retail outlets are the best examples of this system.</a:t>
            </a:r>
          </a:p>
          <a:p>
            <a:pPr algn="just"/>
            <a:r>
              <a:rPr lang="en-US" u="sng" dirty="0" smtClean="0"/>
              <a:t>ADMINISTRATED VERTICAL SYSTEM/CHANNEL</a:t>
            </a:r>
            <a:r>
              <a:rPr lang="en-US" dirty="0" smtClean="0"/>
              <a:t>:</a:t>
            </a:r>
          </a:p>
          <a:p>
            <a:pPr algn="just">
              <a:buNone/>
            </a:pPr>
            <a:r>
              <a:rPr lang="en-US" dirty="0" smtClean="0"/>
              <a:t>     In this, there is full coordination in all the functions of production and distribution by using well developed programme in one or more number of limited firms throughout the whole marketing system.</a:t>
            </a:r>
          </a:p>
          <a:p>
            <a:pPr algn="just"/>
            <a:r>
              <a:rPr lang="en-US" u="sng" dirty="0" smtClean="0"/>
              <a:t>CONTRACTUAL MARKETING SYSTEM/CHANNEL</a:t>
            </a:r>
            <a:r>
              <a:rPr lang="en-US" dirty="0" smtClean="0"/>
              <a:t>:</a:t>
            </a:r>
          </a:p>
          <a:p>
            <a:pPr algn="just">
              <a:buNone/>
            </a:pPr>
            <a:r>
              <a:rPr lang="en-US" dirty="0"/>
              <a:t> </a:t>
            </a:r>
            <a:r>
              <a:rPr lang="en-US" dirty="0" smtClean="0"/>
              <a:t>   </a:t>
            </a:r>
            <a:r>
              <a:rPr lang="en-US" dirty="0"/>
              <a:t>U</a:t>
            </a:r>
            <a:r>
              <a:rPr lang="en-US" dirty="0" smtClean="0"/>
              <a:t>nder this system, independent channel components manufacturer, wholesalers and retailers are employed on a voluntary basis to develop a more efficient system on a contractual basis, so as to obtain economies of scale and increase market impact.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HORIZONTAL DISTRIBUTION CHANNEL/SYSTEM</a:t>
            </a:r>
            <a:endParaRPr lang="en-US" dirty="0"/>
          </a:p>
        </p:txBody>
      </p:sp>
      <p:sp>
        <p:nvSpPr>
          <p:cNvPr id="3" name="Content Placeholder 2"/>
          <p:cNvSpPr>
            <a:spLocks noGrp="1"/>
          </p:cNvSpPr>
          <p:nvPr>
            <p:ph idx="1"/>
          </p:nvPr>
        </p:nvSpPr>
        <p:spPr>
          <a:xfrm>
            <a:off x="457200" y="1905000"/>
            <a:ext cx="8229600" cy="4221163"/>
          </a:xfrm>
        </p:spPr>
        <p:txBody>
          <a:bodyPr>
            <a:normAutofit fontScale="77500" lnSpcReduction="20000"/>
          </a:bodyPr>
          <a:lstStyle/>
          <a:p>
            <a:pPr algn="just"/>
            <a:r>
              <a:rPr lang="en-US" dirty="0" smtClean="0"/>
              <a:t>It is a new trend in distribution channel  in which one or more companies join hands to exploits a marketing opportunity either by themselves or by creating an independent unit.</a:t>
            </a:r>
          </a:p>
          <a:p>
            <a:pPr algn="just"/>
            <a:r>
              <a:rPr lang="en-US" dirty="0" smtClean="0"/>
              <a:t>The reasons for horizontal integration are the ever changing markets, cut throat competition, changing pace of technology, excess capacity, cyclical and seasonal changes in consumer demand and the incapacity to take financial risks single handed and so on.</a:t>
            </a:r>
          </a:p>
          <a:p>
            <a:pPr algn="just"/>
            <a:r>
              <a:rPr lang="en-US" dirty="0" smtClean="0"/>
              <a:t>Some examples of this kind of system are Maruti Udyog and HDFC Bank, Associated Cement Company, etc</a:t>
            </a:r>
            <a:r>
              <a:rPr lang="en-US" dirty="0"/>
              <a:t>.</a:t>
            </a:r>
            <a:r>
              <a:rPr lang="en-US" dirty="0" smtClean="0"/>
              <a:t>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6">
                    <a:lumMod val="50000"/>
                  </a:schemeClr>
                </a:solidFill>
                <a:effectLst>
                  <a:outerShdw blurRad="38100" dist="38100" dir="2700000" algn="tl">
                    <a:srgbClr val="000000">
                      <a:alpha val="43137"/>
                    </a:srgbClr>
                  </a:outerShdw>
                </a:effectLst>
              </a:rPr>
              <a:t>Factors Affecting Channel Choice</a:t>
            </a:r>
            <a:endParaRPr lang="en-US" dirty="0"/>
          </a:p>
        </p:txBody>
      </p:sp>
      <p:pic>
        <p:nvPicPr>
          <p:cNvPr id="4" name="Content Placeholder 3">
            <a:extLst>
              <a:ext uri="{FF2B5EF4-FFF2-40B4-BE49-F238E27FC236}">
                <a16:creationId xmlns:a16="http://schemas.microsoft.com/office/drawing/2014/main" xmlns="" id="{62598E7E-CA90-49B8-80C7-23207E1DD27A}"/>
              </a:ext>
            </a:extLst>
          </p:cNvPr>
          <p:cNvPicPr>
            <a:picLocks noGrp="1" noChangeAspect="1"/>
          </p:cNvPicPr>
          <p:nvPr>
            <p:ph idx="1"/>
          </p:nvPr>
        </p:nvPicPr>
        <p:blipFill>
          <a:blip r:embed="rId2"/>
          <a:stretch>
            <a:fillRect/>
          </a:stretch>
        </p:blipFill>
        <p:spPr>
          <a:xfrm>
            <a:off x="1295400" y="1828800"/>
            <a:ext cx="2743200" cy="4525963"/>
          </a:xfrm>
          <a:prstGeom prst="rect">
            <a:avLst/>
          </a:prstGeom>
        </p:spPr>
      </p:pic>
      <p:pic>
        <p:nvPicPr>
          <p:cNvPr id="5" name="Picture 4">
            <a:extLst>
              <a:ext uri="{FF2B5EF4-FFF2-40B4-BE49-F238E27FC236}">
                <a16:creationId xmlns:a16="http://schemas.microsoft.com/office/drawing/2014/main" xmlns="" id="{C4806540-C7E5-4113-AE91-8DA13A15D161}"/>
              </a:ext>
            </a:extLst>
          </p:cNvPr>
          <p:cNvPicPr>
            <a:picLocks noChangeAspect="1"/>
          </p:cNvPicPr>
          <p:nvPr/>
        </p:nvPicPr>
        <p:blipFill>
          <a:blip r:embed="rId3"/>
          <a:stretch>
            <a:fillRect/>
          </a:stretch>
        </p:blipFill>
        <p:spPr>
          <a:xfrm>
            <a:off x="4800600" y="1752600"/>
            <a:ext cx="2819400" cy="46482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accent6">
                    <a:lumMod val="50000"/>
                  </a:schemeClr>
                </a:solidFill>
                <a:effectLst>
                  <a:outerShdw blurRad="38100" dist="38100" dir="2700000" algn="tl">
                    <a:srgbClr val="000000">
                      <a:alpha val="43137"/>
                    </a:srgbClr>
                  </a:outerShdw>
                </a:effectLst>
              </a:rPr>
              <a:t>Factors Affecting Channel Choice</a:t>
            </a:r>
            <a:endParaRPr lang="en-US" dirty="0"/>
          </a:p>
        </p:txBody>
      </p:sp>
      <p:sp>
        <p:nvSpPr>
          <p:cNvPr id="4" name="Content Placeholder 3">
            <a:extLst>
              <a:ext uri="{FF2B5EF4-FFF2-40B4-BE49-F238E27FC236}">
                <a16:creationId xmlns:a16="http://schemas.microsoft.com/office/drawing/2014/main" xmlns="" id="{0145C8A6-154F-4C3C-9D64-A97DDD758928}"/>
              </a:ext>
            </a:extLst>
          </p:cNvPr>
          <p:cNvSpPr txBox="1">
            <a:spLocks noGrp="1"/>
          </p:cNvSpPr>
          <p:nvPr>
            <p:ph idx="1"/>
          </p:nvPr>
        </p:nvSpPr>
        <p:spPr>
          <a:xfrm>
            <a:off x="457200" y="1600200"/>
            <a:ext cx="4114800" cy="3564053"/>
          </a:xfrm>
          <a:prstGeom prst="rect">
            <a:avLst/>
          </a:prstGeom>
          <a:solidFill>
            <a:schemeClr val="accent6">
              <a:lumMod val="60000"/>
              <a:lumOff val="40000"/>
            </a:schemeClr>
          </a:solidFill>
        </p:spPr>
        <p:txBody>
          <a:bodyPr wrap="square" rtlCol="0">
            <a:spAutoFit/>
          </a:bodyPr>
          <a:lstStyle/>
          <a:p>
            <a:pPr marL="342900" indent="-342900">
              <a:buNone/>
            </a:pPr>
            <a:r>
              <a:rPr lang="en-IN" sz="2400" b="1" dirty="0"/>
              <a:t>COMPANY </a:t>
            </a:r>
            <a:r>
              <a:rPr lang="en-IN" sz="2400" b="1" dirty="0" smtClean="0"/>
              <a:t>Considerations</a:t>
            </a:r>
          </a:p>
          <a:p>
            <a:pPr marL="342900" indent="-342900">
              <a:buNone/>
            </a:pPr>
            <a:endParaRPr lang="en-IN" sz="2400" b="1" dirty="0"/>
          </a:p>
          <a:p>
            <a:pPr marL="342900" indent="-342900">
              <a:buFont typeface="Wingdings" panose="05000000000000000000" pitchFamily="2" charset="2"/>
              <a:buChar char="v"/>
            </a:pPr>
            <a:r>
              <a:rPr lang="en-IN" sz="2400" b="1" dirty="0"/>
              <a:t>Financial strength</a:t>
            </a:r>
          </a:p>
          <a:p>
            <a:pPr marL="342900" indent="-342900">
              <a:buFont typeface="Wingdings" panose="05000000000000000000" pitchFamily="2" charset="2"/>
              <a:buChar char="v"/>
            </a:pPr>
            <a:r>
              <a:rPr lang="en-IN" sz="2400" b="1" dirty="0"/>
              <a:t>Size of the Company</a:t>
            </a:r>
          </a:p>
          <a:p>
            <a:pPr marL="342900" indent="-342900">
              <a:buFont typeface="Wingdings" panose="05000000000000000000" pitchFamily="2" charset="2"/>
              <a:buChar char="v"/>
            </a:pPr>
            <a:r>
              <a:rPr lang="en-IN" sz="2400" b="1" dirty="0"/>
              <a:t>Past channel experience</a:t>
            </a:r>
          </a:p>
          <a:p>
            <a:pPr marL="342900" indent="-342900">
              <a:buFont typeface="Wingdings" panose="05000000000000000000" pitchFamily="2" charset="2"/>
              <a:buChar char="v"/>
            </a:pPr>
            <a:r>
              <a:rPr lang="en-IN" sz="2400" b="1" dirty="0"/>
              <a:t>Reputation of the company</a:t>
            </a:r>
          </a:p>
          <a:p>
            <a:pPr marL="342900" indent="-342900">
              <a:buFont typeface="Wingdings" panose="05000000000000000000" pitchFamily="2" charset="2"/>
              <a:buChar char="v"/>
            </a:pPr>
            <a:r>
              <a:rPr lang="en-IN" sz="2400" b="1" dirty="0"/>
              <a:t>Product Mix</a:t>
            </a:r>
          </a:p>
          <a:p>
            <a:pPr marL="342900" indent="-342900">
              <a:buFont typeface="Wingdings" panose="05000000000000000000" pitchFamily="2" charset="2"/>
              <a:buChar char="v"/>
            </a:pPr>
            <a:r>
              <a:rPr lang="en-IN" sz="2400" b="1" dirty="0"/>
              <a:t>Marketing experience</a:t>
            </a:r>
            <a:endParaRPr lang="en-IN" sz="2400" dirty="0"/>
          </a:p>
        </p:txBody>
      </p:sp>
      <p:sp>
        <p:nvSpPr>
          <p:cNvPr id="5" name="TextBox 4">
            <a:extLst>
              <a:ext uri="{FF2B5EF4-FFF2-40B4-BE49-F238E27FC236}">
                <a16:creationId xmlns:a16="http://schemas.microsoft.com/office/drawing/2014/main" xmlns="" id="{1F98F08B-B936-4287-BC64-FD6B2C2C9F33}"/>
              </a:ext>
            </a:extLst>
          </p:cNvPr>
          <p:cNvSpPr txBox="1"/>
          <p:nvPr/>
        </p:nvSpPr>
        <p:spPr>
          <a:xfrm>
            <a:off x="5029200" y="1524000"/>
            <a:ext cx="3581400" cy="4154984"/>
          </a:xfrm>
          <a:prstGeom prst="rect">
            <a:avLst/>
          </a:prstGeom>
          <a:solidFill>
            <a:schemeClr val="accent6">
              <a:lumMod val="60000"/>
              <a:lumOff val="40000"/>
            </a:schemeClr>
          </a:solidFill>
        </p:spPr>
        <p:txBody>
          <a:bodyPr wrap="square" rtlCol="0">
            <a:spAutoFit/>
          </a:bodyPr>
          <a:lstStyle/>
          <a:p>
            <a:r>
              <a:rPr lang="en-IN" sz="2400" b="1" dirty="0"/>
              <a:t>MIDDLEMEN Considerations</a:t>
            </a:r>
          </a:p>
          <a:p>
            <a:endParaRPr lang="en-IN" sz="2400" b="1" dirty="0"/>
          </a:p>
          <a:p>
            <a:pPr marL="342900" indent="-342900">
              <a:buFont typeface="Wingdings" panose="05000000000000000000" pitchFamily="2" charset="2"/>
              <a:buChar char="v"/>
            </a:pPr>
            <a:r>
              <a:rPr lang="en-IN" sz="2400" b="1" dirty="0"/>
              <a:t>Availability of middlemen</a:t>
            </a:r>
          </a:p>
          <a:p>
            <a:pPr marL="342900" indent="-342900">
              <a:buFont typeface="Wingdings" panose="05000000000000000000" pitchFamily="2" charset="2"/>
              <a:buChar char="v"/>
            </a:pPr>
            <a:r>
              <a:rPr lang="en-IN" sz="2400" b="1" dirty="0"/>
              <a:t>Attitude of middlemen</a:t>
            </a:r>
          </a:p>
          <a:p>
            <a:pPr marL="342900" indent="-342900">
              <a:buFont typeface="Wingdings" panose="05000000000000000000" pitchFamily="2" charset="2"/>
              <a:buChar char="v"/>
            </a:pPr>
            <a:r>
              <a:rPr lang="en-IN" sz="2400" b="1" dirty="0"/>
              <a:t>Services provided by middlemen</a:t>
            </a:r>
          </a:p>
          <a:p>
            <a:pPr marL="342900" indent="-342900">
              <a:buFont typeface="Wingdings" panose="05000000000000000000" pitchFamily="2" charset="2"/>
              <a:buChar char="v"/>
            </a:pPr>
            <a:r>
              <a:rPr lang="en-IN" sz="2400" b="1" dirty="0"/>
              <a:t>Cost of Channel</a:t>
            </a:r>
          </a:p>
          <a:p>
            <a:pPr marL="342900" indent="-342900">
              <a:buFont typeface="Wingdings" panose="05000000000000000000" pitchFamily="2" charset="2"/>
              <a:buChar char="v"/>
            </a:pPr>
            <a:r>
              <a:rPr lang="en-IN" sz="2400" b="1" dirty="0"/>
              <a:t>Sales volume potentials</a:t>
            </a:r>
          </a:p>
          <a:p>
            <a:pPr marL="342900" indent="-342900">
              <a:buFont typeface="Wingdings" panose="05000000000000000000" pitchFamily="2" charset="2"/>
              <a:buChar char="v"/>
            </a:pPr>
            <a:r>
              <a:rPr lang="en-IN" sz="2400" b="1" dirty="0"/>
              <a:t>Financial </a:t>
            </a:r>
            <a:r>
              <a:rPr lang="en-IN" sz="2400" b="1" dirty="0" smtClean="0"/>
              <a:t>ability</a:t>
            </a:r>
            <a:endParaRPr lang="en-IN"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838200"/>
            <a:ext cx="8229600" cy="5287963"/>
          </a:xfrm>
        </p:spPr>
        <p:txBody>
          <a:bodyPr/>
          <a:lstStyle/>
          <a:p>
            <a:endParaRPr lang="en-US" dirty="0"/>
          </a:p>
        </p:txBody>
      </p:sp>
      <p:sp>
        <p:nvSpPr>
          <p:cNvPr id="4" name="Rectangle 3"/>
          <p:cNvSpPr/>
          <p:nvPr/>
        </p:nvSpPr>
        <p:spPr>
          <a:xfrm>
            <a:off x="1905000" y="2133600"/>
            <a:ext cx="5181600" cy="3416320"/>
          </a:xfrm>
          <a:prstGeom prst="rect">
            <a:avLst/>
          </a:prstGeom>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n-US" sz="72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THANK YOU</a:t>
            </a:r>
          </a:p>
          <a:p>
            <a:pPr algn="ctr"/>
            <a:r>
              <a:rPr lang="en-US"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&amp; </a:t>
            </a:r>
          </a:p>
          <a:p>
            <a:pPr algn="ctr"/>
            <a:r>
              <a:rPr lang="en-US"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STAY SAFE</a:t>
            </a:r>
            <a:endParaRPr lang="en-US" sz="7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DISTRIBUTION CHANNELS</a:t>
            </a:r>
            <a:endParaRPr lang="en-US" b="1" dirty="0"/>
          </a:p>
        </p:txBody>
      </p:sp>
      <p:sp>
        <p:nvSpPr>
          <p:cNvPr id="3" name="Content Placeholder 2"/>
          <p:cNvSpPr>
            <a:spLocks noGrp="1"/>
          </p:cNvSpPr>
          <p:nvPr>
            <p:ph idx="1"/>
          </p:nvPr>
        </p:nvSpPr>
        <p:spPr/>
        <p:txBody>
          <a:bodyPr>
            <a:normAutofit fontScale="70000" lnSpcReduction="20000"/>
          </a:bodyPr>
          <a:lstStyle/>
          <a:p>
            <a:pPr>
              <a:buNone/>
            </a:pPr>
            <a:r>
              <a:rPr lang="en-US" b="1" u="sng" dirty="0" smtClean="0"/>
              <a:t>DEFINITION:</a:t>
            </a:r>
          </a:p>
          <a:p>
            <a:pPr>
              <a:buNone/>
            </a:pPr>
            <a:endParaRPr lang="en-US" dirty="0"/>
          </a:p>
          <a:p>
            <a:pPr algn="just">
              <a:buNone/>
            </a:pPr>
            <a:r>
              <a:rPr lang="en-US" dirty="0" smtClean="0"/>
              <a:t>  “Every producer seeks to link together the set of marketing intermediaries that best fulfill the firm’s objectives. The set of marketing intermediaries is called the marketing channel or trade channel or distribution channel.” </a:t>
            </a:r>
          </a:p>
          <a:p>
            <a:pPr algn="just">
              <a:buNone/>
            </a:pPr>
            <a:r>
              <a:rPr lang="en-US" dirty="0"/>
              <a:t> </a:t>
            </a:r>
            <a:r>
              <a:rPr lang="en-US" dirty="0" smtClean="0"/>
              <a:t>                                                                                              - Philip Kotler  </a:t>
            </a:r>
          </a:p>
          <a:p>
            <a:pPr algn="just">
              <a:buNone/>
            </a:pPr>
            <a:endParaRPr lang="en-US" dirty="0" smtClean="0"/>
          </a:p>
          <a:p>
            <a:pPr algn="just">
              <a:buNone/>
            </a:pPr>
            <a:r>
              <a:rPr lang="en-US" dirty="0" smtClean="0"/>
              <a:t>“Channel of distribution is the structure of intra company organization units and extra company agents and dealers, wholesale and retail, through which a commodity, a product or service is marketed.”</a:t>
            </a:r>
          </a:p>
          <a:p>
            <a:pPr algn="just">
              <a:buNone/>
            </a:pPr>
            <a:endParaRPr lang="en-US" dirty="0"/>
          </a:p>
          <a:p>
            <a:pPr algn="just">
              <a:buNone/>
            </a:pPr>
            <a:r>
              <a:rPr lang="en-US" dirty="0" smtClean="0"/>
              <a:t>                                                                  -American Marketing Association </a:t>
            </a:r>
          </a:p>
          <a:p>
            <a:pPr algn="just">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DISTRIBUTION CHANNEL</a:t>
            </a:r>
            <a:endParaRPr lang="en-US" dirty="0"/>
          </a:p>
        </p:txBody>
      </p:sp>
      <p:sp>
        <p:nvSpPr>
          <p:cNvPr id="3" name="Content Placeholder 2"/>
          <p:cNvSpPr>
            <a:spLocks noGrp="1"/>
          </p:cNvSpPr>
          <p:nvPr>
            <p:ph idx="1"/>
          </p:nvPr>
        </p:nvSpPr>
        <p:spPr>
          <a:xfrm>
            <a:off x="457200" y="1905000"/>
            <a:ext cx="8229600" cy="4221163"/>
          </a:xfrm>
        </p:spPr>
        <p:txBody>
          <a:bodyPr>
            <a:normAutofit/>
          </a:bodyPr>
          <a:lstStyle/>
          <a:p>
            <a:r>
              <a:rPr lang="en-US" dirty="0" smtClean="0"/>
              <a:t>Route or Pathway</a:t>
            </a:r>
          </a:p>
          <a:p>
            <a:r>
              <a:rPr lang="en-US" dirty="0" smtClean="0"/>
              <a:t>Flow of Goods</a:t>
            </a:r>
          </a:p>
          <a:p>
            <a:r>
              <a:rPr lang="en-US" dirty="0" smtClean="0"/>
              <a:t>Functions</a:t>
            </a:r>
          </a:p>
          <a:p>
            <a:r>
              <a:rPr lang="en-US" dirty="0" smtClean="0"/>
              <a:t>Merchantile  Agents</a:t>
            </a:r>
          </a:p>
          <a:p>
            <a:r>
              <a:rPr lang="en-US" dirty="0" smtClean="0"/>
              <a:t>Composition</a:t>
            </a:r>
          </a:p>
          <a:p>
            <a:r>
              <a:rPr lang="en-US" dirty="0" smtClean="0"/>
              <a:t>Remuneration</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smtClean="0"/>
              <a:t>ROLE OF DISTRIBUTION CHANNELS</a:t>
            </a:r>
            <a:endParaRPr lang="en-US" dirty="0"/>
          </a:p>
        </p:txBody>
      </p:sp>
      <p:sp>
        <p:nvSpPr>
          <p:cNvPr id="3" name="Content Placeholder 2"/>
          <p:cNvSpPr>
            <a:spLocks noGrp="1"/>
          </p:cNvSpPr>
          <p:nvPr>
            <p:ph idx="1"/>
          </p:nvPr>
        </p:nvSpPr>
        <p:spPr>
          <a:xfrm>
            <a:off x="457200" y="1447800"/>
            <a:ext cx="8229600" cy="4800600"/>
          </a:xfrm>
        </p:spPr>
        <p:txBody>
          <a:bodyPr>
            <a:normAutofit fontScale="85000" lnSpcReduction="10000"/>
          </a:bodyPr>
          <a:lstStyle/>
          <a:p>
            <a:pPr>
              <a:buFont typeface="Wingdings" pitchFamily="2" charset="2"/>
              <a:buChar char="§"/>
            </a:pPr>
            <a:endParaRPr lang="en-US" dirty="0" smtClean="0"/>
          </a:p>
          <a:p>
            <a:pPr algn="just">
              <a:buFont typeface="Wingdings" pitchFamily="2" charset="2"/>
              <a:buChar char="§"/>
            </a:pPr>
            <a:r>
              <a:rPr lang="en-US" dirty="0" smtClean="0"/>
              <a:t>Distribution channels reduces the cost of any transaction by making the route of purchasing decision.</a:t>
            </a:r>
          </a:p>
          <a:p>
            <a:pPr algn="just">
              <a:buFont typeface="Wingdings" pitchFamily="2" charset="2"/>
              <a:buChar char="§"/>
            </a:pPr>
            <a:r>
              <a:rPr lang="en-US" dirty="0" smtClean="0"/>
              <a:t>Distribution channel act as communication agent often guided the consumers in the right direction to fulfill their wants.</a:t>
            </a:r>
          </a:p>
          <a:p>
            <a:pPr algn="just">
              <a:buFont typeface="Wingdings" pitchFamily="2" charset="2"/>
              <a:buChar char="§"/>
            </a:pPr>
            <a:r>
              <a:rPr lang="en-US" dirty="0" smtClean="0"/>
              <a:t>Persuading and influencing the prospective buyers to favor a certain product and its manufacturer.</a:t>
            </a:r>
          </a:p>
          <a:p>
            <a:pPr algn="just">
              <a:buFont typeface="Wingdings" pitchFamily="2" charset="2"/>
              <a:buChar char="§"/>
            </a:pPr>
            <a:r>
              <a:rPr lang="en-US" dirty="0" smtClean="0"/>
              <a:t>Participating actively in the creation and establishment of market for a new product .</a:t>
            </a:r>
          </a:p>
          <a:p>
            <a:pPr>
              <a:buNone/>
            </a:pPr>
            <a:endParaRPr lang="en-US" dirty="0" smtClean="0"/>
          </a:p>
          <a:p>
            <a:pPr>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a:bodyPr>
          <a:lstStyle/>
          <a:p>
            <a:pPr algn="just">
              <a:buFont typeface="Wingdings" pitchFamily="2" charset="2"/>
              <a:buChar char="§"/>
            </a:pPr>
            <a:r>
              <a:rPr lang="en-US" dirty="0" smtClean="0"/>
              <a:t>Looking after all physical distribution functions.</a:t>
            </a:r>
          </a:p>
          <a:p>
            <a:pPr algn="just">
              <a:buFont typeface="Wingdings" pitchFamily="2" charset="2"/>
              <a:buChar char="§"/>
            </a:pPr>
            <a:r>
              <a:rPr lang="en-US" dirty="0" smtClean="0"/>
              <a:t>Transferring of new technology to the users along with the supply of products and playing the role of change agents.</a:t>
            </a:r>
          </a:p>
          <a:p>
            <a:pPr algn="just">
              <a:buFont typeface="Wingdings" pitchFamily="2" charset="2"/>
              <a:buChar char="§"/>
            </a:pPr>
            <a:r>
              <a:rPr lang="en-US" dirty="0" smtClean="0"/>
              <a:t> Offering pre-sale and after sale services to consumers</a:t>
            </a:r>
          </a:p>
          <a:p>
            <a:pPr algn="just">
              <a:buFont typeface="Wingdings" pitchFamily="2" charset="2"/>
              <a:buChar char="§"/>
            </a:pPr>
            <a:r>
              <a:rPr lang="en-US" dirty="0" smtClean="0"/>
              <a:t>Providing  feedback information , marketing intelligence and sale forecasting services for their regions to their manufacturers.</a:t>
            </a:r>
          </a:p>
          <a:p>
            <a:pPr>
              <a:buFont typeface="Wingdings" pitchFamily="2" charset="2"/>
              <a:buChar char="§"/>
            </a:pPr>
            <a:endParaRPr lang="en-US" dirty="0" smtClean="0"/>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DITRIBUTION CHANNELS</a:t>
            </a:r>
            <a:endParaRPr lang="en-US" dirty="0"/>
          </a:p>
        </p:txBody>
      </p:sp>
      <p:sp>
        <p:nvSpPr>
          <p:cNvPr id="3" name="Content Placeholder 2"/>
          <p:cNvSpPr>
            <a:spLocks noGrp="1"/>
          </p:cNvSpPr>
          <p:nvPr>
            <p:ph idx="1"/>
          </p:nvPr>
        </p:nvSpPr>
        <p:spPr/>
        <p:txBody>
          <a:bodyPr>
            <a:normAutofit lnSpcReduction="10000"/>
          </a:bodyPr>
          <a:lstStyle/>
          <a:p>
            <a:pPr algn="just">
              <a:buFont typeface="Wingdings" pitchFamily="2" charset="2"/>
              <a:buChar char="q"/>
            </a:pPr>
            <a:r>
              <a:rPr lang="en-US" dirty="0" smtClean="0"/>
              <a:t> Contact between Producer and Consumers.</a:t>
            </a:r>
          </a:p>
          <a:p>
            <a:pPr algn="just">
              <a:buFont typeface="Wingdings" pitchFamily="2" charset="2"/>
              <a:buChar char="q"/>
            </a:pPr>
            <a:r>
              <a:rPr lang="en-US" dirty="0" smtClean="0"/>
              <a:t>Transferring the title.</a:t>
            </a:r>
          </a:p>
          <a:p>
            <a:pPr algn="just">
              <a:buFont typeface="Wingdings" pitchFamily="2" charset="2"/>
              <a:buChar char="q"/>
            </a:pPr>
            <a:r>
              <a:rPr lang="en-US" dirty="0" smtClean="0"/>
              <a:t>Satisfaction to the consumers.</a:t>
            </a:r>
          </a:p>
          <a:p>
            <a:pPr algn="just">
              <a:buFont typeface="Wingdings" pitchFamily="2" charset="2"/>
              <a:buChar char="q"/>
            </a:pPr>
            <a:r>
              <a:rPr lang="en-US" dirty="0" smtClean="0"/>
              <a:t>Performing promotional activities.</a:t>
            </a:r>
          </a:p>
          <a:p>
            <a:pPr algn="just">
              <a:buFont typeface="Wingdings" pitchFamily="2" charset="2"/>
              <a:buChar char="q"/>
            </a:pPr>
            <a:r>
              <a:rPr lang="en-US" dirty="0" smtClean="0"/>
              <a:t>Creating time and place utilities.  </a:t>
            </a:r>
          </a:p>
          <a:p>
            <a:pPr algn="just">
              <a:buFont typeface="Wingdings" pitchFamily="2" charset="2"/>
              <a:buChar char="q"/>
            </a:pPr>
            <a:r>
              <a:rPr lang="en-US" dirty="0" smtClean="0"/>
              <a:t>Fixing prices.</a:t>
            </a:r>
          </a:p>
          <a:p>
            <a:pPr algn="just">
              <a:buFont typeface="Wingdings" pitchFamily="2" charset="2"/>
              <a:buChar char="q"/>
            </a:pPr>
            <a:r>
              <a:rPr lang="en-US" dirty="0" smtClean="0"/>
              <a:t>Function of communication information.</a:t>
            </a:r>
          </a:p>
          <a:p>
            <a:pPr algn="just">
              <a:buFont typeface="Wingdings" pitchFamily="2" charset="2"/>
              <a:buChar char="q"/>
            </a:pPr>
            <a:r>
              <a:rPr lang="en-US" dirty="0" smtClean="0"/>
              <a:t>Help in production function.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DISTRIBUTION CHANNELS</a:t>
            </a:r>
            <a:endParaRPr lang="en-US" dirty="0"/>
          </a:p>
        </p:txBody>
      </p:sp>
      <p:sp>
        <p:nvSpPr>
          <p:cNvPr id="5" name="Content Placeholder 4"/>
          <p:cNvSpPr>
            <a:spLocks noGrp="1"/>
          </p:cNvSpPr>
          <p:nvPr>
            <p:ph idx="1"/>
          </p:nvPr>
        </p:nvSpPr>
        <p:spPr/>
        <p:txBody>
          <a:bodyPr/>
          <a:lstStyle/>
          <a:p>
            <a:pPr marL="571500" indent="-571500">
              <a:buFont typeface="+mj-lt"/>
              <a:buAutoNum type="arabicPeriod"/>
            </a:pPr>
            <a:r>
              <a:rPr lang="en-US" dirty="0" smtClean="0"/>
              <a:t>CONVENTIONAL DISTRIBUTION CHANNELS</a:t>
            </a:r>
          </a:p>
          <a:p>
            <a:pPr marL="571500" indent="-571500">
              <a:buNone/>
            </a:pPr>
            <a:r>
              <a:rPr lang="en-US" dirty="0" smtClean="0"/>
              <a:t>             ↓                                    ↓</a:t>
            </a:r>
          </a:p>
          <a:p>
            <a:pPr marL="571500" indent="-571500">
              <a:buNone/>
            </a:pPr>
            <a:r>
              <a:rPr lang="en-US" dirty="0" smtClean="0"/>
              <a:t>       DIRECT                           INDIRECT</a:t>
            </a:r>
          </a:p>
          <a:p>
            <a:pPr marL="571500" indent="-571500">
              <a:buNone/>
            </a:pPr>
            <a:r>
              <a:rPr lang="en-US" dirty="0" smtClean="0"/>
              <a:t>                                                     ↓                                                      </a:t>
            </a:r>
          </a:p>
          <a:p>
            <a:pPr marL="514350" indent="-514350">
              <a:buNone/>
            </a:pPr>
            <a:r>
              <a:rPr lang="en-US" dirty="0" smtClean="0"/>
              <a:t>                                            (i) One level.</a:t>
            </a:r>
          </a:p>
          <a:p>
            <a:pPr marL="514350" indent="-514350">
              <a:buNone/>
            </a:pPr>
            <a:r>
              <a:rPr lang="en-US" dirty="0" smtClean="0"/>
              <a:t>                                            (ii) Two level.</a:t>
            </a:r>
          </a:p>
          <a:p>
            <a:pPr marL="514350" indent="-514350">
              <a:buNone/>
            </a:pPr>
            <a:r>
              <a:rPr lang="en-US" dirty="0" smtClean="0"/>
              <a:t>                                            (iii) Multi-level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DISTRIBUTION CHANNELS</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startAt="2"/>
            </a:pPr>
            <a:r>
              <a:rPr lang="en-US" dirty="0" smtClean="0"/>
              <a:t>NON-CONVENTIONAL DISTRIBUTION CHANNELS</a:t>
            </a:r>
          </a:p>
          <a:p>
            <a:pPr marL="514350" indent="-514350">
              <a:buNone/>
            </a:pPr>
            <a:r>
              <a:rPr lang="en-US" dirty="0" smtClean="0"/>
              <a:t>          ↓                                            ↓                             </a:t>
            </a:r>
          </a:p>
          <a:p>
            <a:pPr marL="514350" indent="-514350">
              <a:buNone/>
            </a:pPr>
            <a:r>
              <a:rPr lang="en-US" dirty="0" smtClean="0"/>
              <a:t>    VERTICAL                                  HORIZONTAL </a:t>
            </a:r>
          </a:p>
          <a:p>
            <a:pPr marL="514350" indent="-514350">
              <a:buNone/>
            </a:pPr>
            <a:r>
              <a:rPr lang="en-US" dirty="0" smtClean="0"/>
              <a:t>         ↓ </a:t>
            </a:r>
          </a:p>
          <a:p>
            <a:pPr marL="514350" indent="-514350">
              <a:buNone/>
            </a:pPr>
            <a:r>
              <a:rPr lang="en-US" dirty="0" smtClean="0"/>
              <a:t> (i) Corporate.</a:t>
            </a:r>
          </a:p>
          <a:p>
            <a:pPr marL="514350" indent="-514350">
              <a:buNone/>
            </a:pPr>
            <a:r>
              <a:rPr lang="en-US" dirty="0" smtClean="0"/>
              <a:t> (ii) Administrated.</a:t>
            </a:r>
          </a:p>
          <a:p>
            <a:pPr marL="514350" indent="-514350">
              <a:buNone/>
            </a:pPr>
            <a:r>
              <a:rPr lang="en-US" dirty="0" smtClean="0"/>
              <a:t> (iii) Contractual.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346</TotalTime>
  <Words>1395</Words>
  <Application>Microsoft Office PowerPoint</Application>
  <PresentationFormat>On-screen Show (4:3)</PresentationFormat>
  <Paragraphs>187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INTRODUCTION</vt:lpstr>
      <vt:lpstr>DISTRIBUTION CHANNELS</vt:lpstr>
      <vt:lpstr>CHARACTERISTICS OF DISTRIBUTION CHANNEL</vt:lpstr>
      <vt:lpstr>ROLE OF DISTRIBUTION CHANNELS</vt:lpstr>
      <vt:lpstr>CONTINUED…</vt:lpstr>
      <vt:lpstr>FUNCTIONS OF DITRIBUTION CHANNELS</vt:lpstr>
      <vt:lpstr>TYPES  OF DISTRIBUTION CHANNELS</vt:lpstr>
      <vt:lpstr>TYPES OF DISTRIBUTION CHANNELS</vt:lpstr>
      <vt:lpstr>CONVENTIONAL DISTRIBUTION CHANNELS</vt:lpstr>
      <vt:lpstr>CONVENTIONAL CHANNELS FOR CONSUMER PRODUCTS</vt:lpstr>
      <vt:lpstr>DIRECT DISTRIBUTION CHANNEL</vt:lpstr>
      <vt:lpstr>ADVANTAGES OF DIRECT DISTRIBUTION CHANNEL</vt:lpstr>
      <vt:lpstr>DISADVANTAGES OF DIRECT DISTRIBUTION CHANNEL</vt:lpstr>
      <vt:lpstr>INDIRECT DISTRIBUTION CHANNELS</vt:lpstr>
      <vt:lpstr>ONE LEVEL CHANNEL OF DISTRIBUTION</vt:lpstr>
      <vt:lpstr>TWO LEVEL CHANNEL OF DISTRIBUTION</vt:lpstr>
      <vt:lpstr>MULTI-LEVEL CHANNEL OF DISTRIBUTION</vt:lpstr>
      <vt:lpstr>VERTICAL DISTRIBUTION CHANNEL SYSTEM</vt:lpstr>
      <vt:lpstr>NON-CONVENTIONAL CHANNELS OF DISTRIBUTION</vt:lpstr>
      <vt:lpstr>TYPES OF VERTICALLY INTEGRATED DISTRIBUTION CHANNELS </vt:lpstr>
      <vt:lpstr>HORIZONTAL DISTRIBUTION CHANNEL/SYSTEM</vt:lpstr>
      <vt:lpstr>Factors Affecting Channel Choice</vt:lpstr>
      <vt:lpstr>Factors Affecting Channel Choice</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DISTRIBUTION CHANNELS</dc:title>
  <dc:creator>manchester united</dc:creator>
  <cp:lastModifiedBy>Dell1N</cp:lastModifiedBy>
  <cp:revision>66</cp:revision>
  <dcterms:created xsi:type="dcterms:W3CDTF">2006-08-16T00:00:00Z</dcterms:created>
  <dcterms:modified xsi:type="dcterms:W3CDTF">2020-04-17T11:47:22Z</dcterms:modified>
</cp:coreProperties>
</file>