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2"/>
  </p:notesMasterIdLst>
  <p:sldIdLst>
    <p:sldId id="406" r:id="rId2"/>
    <p:sldId id="407" r:id="rId3"/>
    <p:sldId id="408" r:id="rId4"/>
    <p:sldId id="409" r:id="rId5"/>
    <p:sldId id="410" r:id="rId6"/>
    <p:sldId id="411" r:id="rId7"/>
    <p:sldId id="412" r:id="rId8"/>
    <p:sldId id="413" r:id="rId9"/>
    <p:sldId id="414" r:id="rId10"/>
    <p:sldId id="415" r:id="rId11"/>
    <p:sldId id="416" r:id="rId12"/>
    <p:sldId id="417" r:id="rId13"/>
    <p:sldId id="418" r:id="rId14"/>
    <p:sldId id="419" r:id="rId15"/>
    <p:sldId id="420" r:id="rId16"/>
    <p:sldId id="421" r:id="rId17"/>
    <p:sldId id="422" r:id="rId18"/>
    <p:sldId id="423" r:id="rId19"/>
    <p:sldId id="424" r:id="rId20"/>
    <p:sldId id="425"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2426" autoAdjust="0"/>
    <p:restoredTop sz="82616" autoAdjust="0"/>
  </p:normalViewPr>
  <p:slideViewPr>
    <p:cSldViewPr>
      <p:cViewPr varScale="1">
        <p:scale>
          <a:sx n="60" d="100"/>
          <a:sy n="60" d="100"/>
        </p:scale>
        <p:origin x="-1782"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63"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1048764"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9AFCFF-891F-4B3D-A061-35DB95E5911D}" type="datetimeFigureOut">
              <a:rPr lang="en-US" smtClean="0"/>
              <a:pPr/>
              <a:t>17-Apr-20</a:t>
            </a:fld>
            <a:endParaRPr lang="en-US" dirty="0"/>
          </a:p>
        </p:txBody>
      </p:sp>
      <p:sp>
        <p:nvSpPr>
          <p:cNvPr id="1048765"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1048766"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767"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1048768"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DFA50C-9D69-4F5C-902C-7A21765B928C}"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0" name="Slide Image Placeholder 1"/>
          <p:cNvSpPr>
            <a:spLocks noGrp="1" noRot="1" noChangeAspect="1"/>
          </p:cNvSpPr>
          <p:nvPr>
            <p:ph type="sldImg"/>
          </p:nvPr>
        </p:nvSpPr>
        <p:spPr/>
      </p:sp>
      <p:sp>
        <p:nvSpPr>
          <p:cNvPr id="1048621" name="Notes Placeholder 2"/>
          <p:cNvSpPr>
            <a:spLocks noGrp="1"/>
          </p:cNvSpPr>
          <p:nvPr>
            <p:ph type="body" idx="1"/>
          </p:nvPr>
        </p:nvSpPr>
        <p:spPr/>
        <p:txBody>
          <a:bodyPr>
            <a:normAutofit/>
          </a:bodyPr>
          <a:lstStyle/>
          <a:p>
            <a:endParaRPr lang="en-US" dirty="0"/>
          </a:p>
        </p:txBody>
      </p:sp>
      <p:sp>
        <p:nvSpPr>
          <p:cNvPr id="1048622" name="Slide Number Placeholder 3"/>
          <p:cNvSpPr>
            <a:spLocks noGrp="1"/>
          </p:cNvSpPr>
          <p:nvPr>
            <p:ph type="sldNum" sz="quarter" idx="10"/>
          </p:nvPr>
        </p:nvSpPr>
        <p:spPr/>
        <p:txBody>
          <a:bodyPr/>
          <a:lstStyle/>
          <a:p>
            <a:fld id="{E6DFA50C-9D69-4F5C-902C-7A21765B928C}"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Slide Image Placeholder 1"/>
          <p:cNvSpPr>
            <a:spLocks noGrp="1" noRot="1" noChangeAspect="1"/>
          </p:cNvSpPr>
          <p:nvPr>
            <p:ph type="sldImg"/>
          </p:nvPr>
        </p:nvSpPr>
        <p:spPr/>
      </p:sp>
      <p:sp>
        <p:nvSpPr>
          <p:cNvPr id="1048684" name="Notes Placeholder 2"/>
          <p:cNvSpPr>
            <a:spLocks noGrp="1"/>
          </p:cNvSpPr>
          <p:nvPr>
            <p:ph type="body" idx="1"/>
          </p:nvPr>
        </p:nvSpPr>
        <p:spPr/>
        <p:txBody>
          <a:bodyPr>
            <a:normAutofit/>
          </a:bodyPr>
          <a:lstStyle/>
          <a:p>
            <a:endParaRPr lang="en-US" dirty="0"/>
          </a:p>
        </p:txBody>
      </p:sp>
      <p:sp>
        <p:nvSpPr>
          <p:cNvPr id="1048685" name="Slide Number Placeholder 3"/>
          <p:cNvSpPr>
            <a:spLocks noGrp="1"/>
          </p:cNvSpPr>
          <p:nvPr>
            <p:ph type="sldNum" sz="quarter" idx="10"/>
          </p:nvPr>
        </p:nvSpPr>
        <p:spPr/>
        <p:txBody>
          <a:bodyPr/>
          <a:lstStyle/>
          <a:p>
            <a:fld id="{E6DFA50C-9D69-4F5C-902C-7A21765B928C}" type="slidenum">
              <a:rPr lang="en-US" smtClean="0"/>
              <a:pPr/>
              <a:t>15</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4" name="Slide Image Placeholder 1"/>
          <p:cNvSpPr>
            <a:spLocks noGrp="1" noRot="1" noChangeAspect="1"/>
          </p:cNvSpPr>
          <p:nvPr>
            <p:ph type="sldImg"/>
          </p:nvPr>
        </p:nvSpPr>
        <p:spPr/>
      </p:sp>
      <p:sp>
        <p:nvSpPr>
          <p:cNvPr id="1048695" name="Notes Placeholder 2"/>
          <p:cNvSpPr>
            <a:spLocks noGrp="1"/>
          </p:cNvSpPr>
          <p:nvPr>
            <p:ph type="body" idx="1"/>
          </p:nvPr>
        </p:nvSpPr>
        <p:spPr/>
        <p:txBody>
          <a:bodyPr>
            <a:normAutofit/>
          </a:bodyPr>
          <a:lstStyle/>
          <a:p>
            <a:endParaRPr lang="en-US" dirty="0"/>
          </a:p>
        </p:txBody>
      </p:sp>
      <p:sp>
        <p:nvSpPr>
          <p:cNvPr id="1048696" name="Slide Number Placeholder 3"/>
          <p:cNvSpPr>
            <a:spLocks noGrp="1"/>
          </p:cNvSpPr>
          <p:nvPr>
            <p:ph type="sldNum" sz="quarter" idx="10"/>
          </p:nvPr>
        </p:nvSpPr>
        <p:spPr/>
        <p:txBody>
          <a:bodyPr/>
          <a:lstStyle/>
          <a:p>
            <a:fld id="{E6DFA50C-9D69-4F5C-902C-7A21765B928C}" type="slidenum">
              <a:rPr lang="en-US" smtClean="0"/>
              <a:pPr/>
              <a:t>16</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Slide Image Placeholder 1"/>
          <p:cNvSpPr>
            <a:spLocks noGrp="1" noRot="1" noChangeAspect="1"/>
          </p:cNvSpPr>
          <p:nvPr>
            <p:ph type="sldImg"/>
          </p:nvPr>
        </p:nvSpPr>
        <p:spPr/>
      </p:sp>
      <p:sp>
        <p:nvSpPr>
          <p:cNvPr id="1048616" name="Notes Placeholder 2"/>
          <p:cNvSpPr>
            <a:spLocks noGrp="1"/>
          </p:cNvSpPr>
          <p:nvPr>
            <p:ph type="body" idx="1"/>
          </p:nvPr>
        </p:nvSpPr>
        <p:spPr/>
        <p:txBody>
          <a:bodyPr>
            <a:normAutofit/>
          </a:bodyPr>
          <a:lstStyle/>
          <a:p>
            <a:endParaRPr lang="en-US" dirty="0"/>
          </a:p>
        </p:txBody>
      </p:sp>
      <p:sp>
        <p:nvSpPr>
          <p:cNvPr id="1048617" name="Slide Number Placeholder 3"/>
          <p:cNvSpPr>
            <a:spLocks noGrp="1"/>
          </p:cNvSpPr>
          <p:nvPr>
            <p:ph type="sldNum" sz="quarter" idx="10"/>
          </p:nvPr>
        </p:nvSpPr>
        <p:spPr/>
        <p:txBody>
          <a:bodyPr/>
          <a:lstStyle/>
          <a:p>
            <a:fld id="{E6DFA50C-9D69-4F5C-902C-7A21765B928C}" type="slidenum">
              <a:rPr lang="en-US" smtClean="0"/>
              <a:pPr/>
              <a:t>17</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Slide Image Placeholder 1"/>
          <p:cNvSpPr>
            <a:spLocks noGrp="1" noRot="1" noChangeAspect="1"/>
          </p:cNvSpPr>
          <p:nvPr>
            <p:ph type="sldImg"/>
          </p:nvPr>
        </p:nvSpPr>
        <p:spPr/>
      </p:sp>
      <p:sp>
        <p:nvSpPr>
          <p:cNvPr id="1048601" name="Notes Placeholder 2"/>
          <p:cNvSpPr>
            <a:spLocks noGrp="1"/>
          </p:cNvSpPr>
          <p:nvPr>
            <p:ph type="body" idx="1"/>
          </p:nvPr>
        </p:nvSpPr>
        <p:spPr/>
        <p:txBody>
          <a:bodyPr>
            <a:normAutofit/>
          </a:bodyPr>
          <a:lstStyle/>
          <a:p>
            <a:endParaRPr lang="en-US" dirty="0"/>
          </a:p>
        </p:txBody>
      </p:sp>
      <p:sp>
        <p:nvSpPr>
          <p:cNvPr id="1048602" name="Slide Number Placeholder 3"/>
          <p:cNvSpPr>
            <a:spLocks noGrp="1"/>
          </p:cNvSpPr>
          <p:nvPr>
            <p:ph type="sldNum" sz="quarter" idx="10"/>
          </p:nvPr>
        </p:nvSpPr>
        <p:spPr/>
        <p:txBody>
          <a:bodyPr/>
          <a:lstStyle/>
          <a:p>
            <a:fld id="{E6DFA50C-9D69-4F5C-902C-7A21765B928C}" type="slidenum">
              <a:rPr lang="en-US" smtClean="0"/>
              <a:pPr/>
              <a:t>19</a:t>
            </a:fld>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Slide Image Placeholder 1"/>
          <p:cNvSpPr>
            <a:spLocks noGrp="1" noRot="1" noChangeAspect="1"/>
          </p:cNvSpPr>
          <p:nvPr>
            <p:ph type="sldImg"/>
          </p:nvPr>
        </p:nvSpPr>
        <p:spPr/>
      </p:sp>
      <p:sp>
        <p:nvSpPr>
          <p:cNvPr id="1048591" name="Notes Placeholder 2"/>
          <p:cNvSpPr>
            <a:spLocks noGrp="1"/>
          </p:cNvSpPr>
          <p:nvPr>
            <p:ph type="body" idx="1"/>
          </p:nvPr>
        </p:nvSpPr>
        <p:spPr/>
        <p:txBody>
          <a:bodyPr>
            <a:normAutofit/>
          </a:bodyPr>
          <a:lstStyle/>
          <a:p>
            <a:endParaRPr lang="en-US" dirty="0"/>
          </a:p>
        </p:txBody>
      </p:sp>
      <p:sp>
        <p:nvSpPr>
          <p:cNvPr id="1048592" name="Slide Number Placeholder 3"/>
          <p:cNvSpPr>
            <a:spLocks noGrp="1"/>
          </p:cNvSpPr>
          <p:nvPr>
            <p:ph type="sldNum" sz="quarter" idx="10"/>
          </p:nvPr>
        </p:nvSpPr>
        <p:spPr/>
        <p:txBody>
          <a:bodyPr/>
          <a:lstStyle/>
          <a:p>
            <a:fld id="{E6DFA50C-9D69-4F5C-902C-7A21765B928C}" type="slidenum">
              <a:rPr lang="en-US" smtClean="0"/>
              <a:pPr/>
              <a:t>20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p:sp>
      <p:sp>
        <p:nvSpPr>
          <p:cNvPr id="1048627" name="Notes Placeholder 2"/>
          <p:cNvSpPr>
            <a:spLocks noGrp="1"/>
          </p:cNvSpPr>
          <p:nvPr>
            <p:ph type="body" idx="1"/>
          </p:nvPr>
        </p:nvSpPr>
        <p:spPr/>
        <p:txBody>
          <a:bodyPr>
            <a:normAutofit/>
          </a:bodyPr>
          <a:lstStyle/>
          <a:p>
            <a:endParaRPr lang="en-US" dirty="0"/>
          </a:p>
        </p:txBody>
      </p:sp>
      <p:sp>
        <p:nvSpPr>
          <p:cNvPr id="1048628" name="Slide Number Placeholder 3"/>
          <p:cNvSpPr>
            <a:spLocks noGrp="1"/>
          </p:cNvSpPr>
          <p:nvPr>
            <p:ph type="sldNum" sz="quarter" idx="10"/>
          </p:nvPr>
        </p:nvSpPr>
        <p:spPr/>
        <p:txBody>
          <a:bodyPr/>
          <a:lstStyle/>
          <a:p>
            <a:fld id="{E6DFA50C-9D69-4F5C-902C-7A21765B928C}"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normAutofit/>
          </a:bodyPr>
          <a:lstStyle/>
          <a:p>
            <a:endParaRPr lang="en-US" dirty="0"/>
          </a:p>
        </p:txBody>
      </p:sp>
      <p:sp>
        <p:nvSpPr>
          <p:cNvPr id="1048633" name="Slide Number Placeholder 3"/>
          <p:cNvSpPr>
            <a:spLocks noGrp="1"/>
          </p:cNvSpPr>
          <p:nvPr>
            <p:ph type="sldNum" sz="quarter" idx="10"/>
          </p:nvPr>
        </p:nvSpPr>
        <p:spPr/>
        <p:txBody>
          <a:bodyPr/>
          <a:lstStyle/>
          <a:p>
            <a:fld id="{E6DFA50C-9D69-4F5C-902C-7A21765B928C}"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3" name="Slide Image Placeholder 1"/>
          <p:cNvSpPr>
            <a:spLocks noGrp="1" noRot="1" noChangeAspect="1"/>
          </p:cNvSpPr>
          <p:nvPr>
            <p:ph type="sldImg"/>
          </p:nvPr>
        </p:nvSpPr>
        <p:spPr/>
      </p:sp>
      <p:sp>
        <p:nvSpPr>
          <p:cNvPr id="1048644" name="Notes Placeholder 2"/>
          <p:cNvSpPr>
            <a:spLocks noGrp="1"/>
          </p:cNvSpPr>
          <p:nvPr>
            <p:ph type="body" idx="1"/>
          </p:nvPr>
        </p:nvSpPr>
        <p:spPr/>
        <p:txBody>
          <a:bodyPr>
            <a:normAutofit/>
          </a:bodyPr>
          <a:lstStyle/>
          <a:p>
            <a:endParaRPr lang="en-US" dirty="0"/>
          </a:p>
        </p:txBody>
      </p:sp>
      <p:sp>
        <p:nvSpPr>
          <p:cNvPr id="1048645" name="Slide Number Placeholder 3"/>
          <p:cNvSpPr>
            <a:spLocks noGrp="1"/>
          </p:cNvSpPr>
          <p:nvPr>
            <p:ph type="sldNum" sz="quarter" idx="10"/>
          </p:nvPr>
        </p:nvSpPr>
        <p:spPr/>
        <p:txBody>
          <a:bodyPr/>
          <a:lstStyle/>
          <a:p>
            <a:fld id="{E6DFA50C-9D69-4F5C-902C-7A21765B928C}"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Slide Image Placeholder 1"/>
          <p:cNvSpPr>
            <a:spLocks noGrp="1" noRot="1" noChangeAspect="1"/>
          </p:cNvSpPr>
          <p:nvPr>
            <p:ph type="sldImg"/>
          </p:nvPr>
        </p:nvSpPr>
        <p:spPr/>
      </p:sp>
      <p:sp>
        <p:nvSpPr>
          <p:cNvPr id="1048651" name="Notes Placeholder 2"/>
          <p:cNvSpPr>
            <a:spLocks noGrp="1"/>
          </p:cNvSpPr>
          <p:nvPr>
            <p:ph type="body" idx="1"/>
          </p:nvPr>
        </p:nvSpPr>
        <p:spPr/>
        <p:txBody>
          <a:bodyPr>
            <a:normAutofit/>
          </a:bodyPr>
          <a:lstStyle/>
          <a:p>
            <a:endParaRPr lang="en-US" dirty="0"/>
          </a:p>
        </p:txBody>
      </p:sp>
      <p:sp>
        <p:nvSpPr>
          <p:cNvPr id="1048652" name="Slide Number Placeholder 3"/>
          <p:cNvSpPr>
            <a:spLocks noGrp="1"/>
          </p:cNvSpPr>
          <p:nvPr>
            <p:ph type="sldNum" sz="quarter" idx="10"/>
          </p:nvPr>
        </p:nvSpPr>
        <p:spPr/>
        <p:txBody>
          <a:bodyPr/>
          <a:lstStyle/>
          <a:p>
            <a:fld id="{E6DFA50C-9D69-4F5C-902C-7A21765B928C}"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Slide Image Placeholder 1"/>
          <p:cNvSpPr>
            <a:spLocks noGrp="1" noRot="1" noChangeAspect="1"/>
          </p:cNvSpPr>
          <p:nvPr>
            <p:ph type="sldImg"/>
          </p:nvPr>
        </p:nvSpPr>
        <p:spPr/>
      </p:sp>
      <p:sp>
        <p:nvSpPr>
          <p:cNvPr id="1048658" name="Notes Placeholder 2"/>
          <p:cNvSpPr>
            <a:spLocks noGrp="1"/>
          </p:cNvSpPr>
          <p:nvPr>
            <p:ph type="body" idx="1"/>
          </p:nvPr>
        </p:nvSpPr>
        <p:spPr/>
        <p:txBody>
          <a:bodyPr>
            <a:normAutofit/>
          </a:bodyPr>
          <a:lstStyle/>
          <a:p>
            <a:endParaRPr lang="en-US" dirty="0"/>
          </a:p>
        </p:txBody>
      </p:sp>
      <p:sp>
        <p:nvSpPr>
          <p:cNvPr id="1048659" name="Slide Number Placeholder 3"/>
          <p:cNvSpPr>
            <a:spLocks noGrp="1"/>
          </p:cNvSpPr>
          <p:nvPr>
            <p:ph type="sldNum" sz="quarter" idx="10"/>
          </p:nvPr>
        </p:nvSpPr>
        <p:spPr/>
        <p:txBody>
          <a:bodyPr/>
          <a:lstStyle/>
          <a:p>
            <a:fld id="{E6DFA50C-9D69-4F5C-902C-7A21765B928C}"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2" name="Slide Image Placeholder 1"/>
          <p:cNvSpPr>
            <a:spLocks noGrp="1" noRot="1" noChangeAspect="1"/>
          </p:cNvSpPr>
          <p:nvPr>
            <p:ph type="sldImg"/>
          </p:nvPr>
        </p:nvSpPr>
        <p:spPr/>
      </p:sp>
      <p:sp>
        <p:nvSpPr>
          <p:cNvPr id="1048663" name="Notes Placeholder 2"/>
          <p:cNvSpPr>
            <a:spLocks noGrp="1"/>
          </p:cNvSpPr>
          <p:nvPr>
            <p:ph type="body" idx="1"/>
          </p:nvPr>
        </p:nvSpPr>
        <p:spPr/>
        <p:txBody>
          <a:bodyPr>
            <a:normAutofit/>
          </a:bodyPr>
          <a:lstStyle/>
          <a:p>
            <a:endParaRPr lang="en-US" dirty="0"/>
          </a:p>
        </p:txBody>
      </p:sp>
      <p:sp>
        <p:nvSpPr>
          <p:cNvPr id="1048664" name="Slide Number Placeholder 3"/>
          <p:cNvSpPr>
            <a:spLocks noGrp="1"/>
          </p:cNvSpPr>
          <p:nvPr>
            <p:ph type="sldNum" sz="quarter" idx="10"/>
          </p:nvPr>
        </p:nvSpPr>
        <p:spPr/>
        <p:txBody>
          <a:bodyPr/>
          <a:lstStyle/>
          <a:p>
            <a:fld id="{E6DFA50C-9D69-4F5C-902C-7A21765B928C}"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Slide Image Placeholder 1"/>
          <p:cNvSpPr>
            <a:spLocks noGrp="1" noRot="1" noChangeAspect="1"/>
          </p:cNvSpPr>
          <p:nvPr>
            <p:ph type="sldImg"/>
          </p:nvPr>
        </p:nvSpPr>
        <p:spPr/>
      </p:sp>
      <p:sp>
        <p:nvSpPr>
          <p:cNvPr id="1048674" name="Notes Placeholder 2"/>
          <p:cNvSpPr>
            <a:spLocks noGrp="1"/>
          </p:cNvSpPr>
          <p:nvPr>
            <p:ph type="body" idx="1"/>
          </p:nvPr>
        </p:nvSpPr>
        <p:spPr/>
        <p:txBody>
          <a:bodyPr>
            <a:normAutofit/>
          </a:bodyPr>
          <a:lstStyle/>
          <a:p>
            <a:endParaRPr lang="en-US" dirty="0"/>
          </a:p>
        </p:txBody>
      </p:sp>
      <p:sp>
        <p:nvSpPr>
          <p:cNvPr id="1048675" name="Slide Number Placeholder 3"/>
          <p:cNvSpPr>
            <a:spLocks noGrp="1"/>
          </p:cNvSpPr>
          <p:nvPr>
            <p:ph type="sldNum" sz="quarter" idx="10"/>
          </p:nvPr>
        </p:nvSpPr>
        <p:spPr/>
        <p:txBody>
          <a:bodyPr/>
          <a:lstStyle/>
          <a:p>
            <a:fld id="{E6DFA50C-9D69-4F5C-902C-7A21765B928C}" type="slidenum">
              <a:rPr lang="en-US" smtClean="0"/>
              <a:pPr/>
              <a:t>13</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8" name="Slide Image Placeholder 1"/>
          <p:cNvSpPr>
            <a:spLocks noGrp="1" noRot="1" noChangeAspect="1"/>
          </p:cNvSpPr>
          <p:nvPr>
            <p:ph type="sldImg"/>
          </p:nvPr>
        </p:nvSpPr>
        <p:spPr/>
      </p:sp>
      <p:sp>
        <p:nvSpPr>
          <p:cNvPr id="1048679" name="Notes Placeholder 2"/>
          <p:cNvSpPr>
            <a:spLocks noGrp="1"/>
          </p:cNvSpPr>
          <p:nvPr>
            <p:ph type="body" idx="1"/>
          </p:nvPr>
        </p:nvSpPr>
        <p:spPr/>
        <p:txBody>
          <a:bodyPr>
            <a:normAutofit/>
          </a:bodyPr>
          <a:lstStyle/>
          <a:p>
            <a:endParaRPr lang="en-US" dirty="0"/>
          </a:p>
        </p:txBody>
      </p:sp>
      <p:sp>
        <p:nvSpPr>
          <p:cNvPr id="1048680" name="Slide Number Placeholder 3"/>
          <p:cNvSpPr>
            <a:spLocks noGrp="1"/>
          </p:cNvSpPr>
          <p:nvPr>
            <p:ph type="sldNum" sz="quarter" idx="10"/>
          </p:nvPr>
        </p:nvSpPr>
        <p:spPr/>
        <p:txBody>
          <a:bodyPr/>
          <a:lstStyle/>
          <a:p>
            <a:fld id="{E6DFA50C-9D69-4F5C-902C-7A21765B928C}" type="slidenum">
              <a:rPr lang="en-US" smtClean="0"/>
              <a:pPr/>
              <a:t>14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48697"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1048698"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699" name="Date Placeholder 27"/>
          <p:cNvSpPr>
            <a:spLocks noGrp="1"/>
          </p:cNvSpPr>
          <p:nvPr>
            <p:ph type="dt" sz="half" idx="10"/>
          </p:nvPr>
        </p:nvSpPr>
        <p:spPr>
          <a:xfrm>
            <a:off x="6400800" y="6355080"/>
            <a:ext cx="2286000" cy="365760"/>
          </a:xfrm>
        </p:spPr>
        <p:txBody>
          <a:bodyPr/>
          <a:lstStyle>
            <a:lvl1pPr>
              <a:defRPr sz="1400"/>
            </a:lvl1pPr>
          </a:lstStyle>
          <a:p>
            <a:fld id="{1D8BD707-D9CF-40AE-B4C6-C98DA3205C09}" type="datetimeFigureOut">
              <a:rPr lang="en-US" smtClean="0"/>
              <a:pPr/>
              <a:t>17-Apr-20</a:t>
            </a:fld>
            <a:endParaRPr lang="en-US" dirty="0"/>
          </a:p>
        </p:txBody>
      </p:sp>
      <p:sp>
        <p:nvSpPr>
          <p:cNvPr id="1048700" name="Footer Placeholder 16"/>
          <p:cNvSpPr>
            <a:spLocks noGrp="1"/>
          </p:cNvSpPr>
          <p:nvPr>
            <p:ph type="ftr" sz="quarter" idx="11"/>
          </p:nvPr>
        </p:nvSpPr>
        <p:spPr>
          <a:xfrm>
            <a:off x="2898648" y="6355080"/>
            <a:ext cx="3474720" cy="365760"/>
          </a:xfrm>
        </p:spPr>
        <p:txBody>
          <a:bodyPr/>
          <a:lstStyle/>
          <a:p>
            <a:endParaRPr lang="en-US" dirty="0"/>
          </a:p>
        </p:txBody>
      </p:sp>
      <p:sp>
        <p:nvSpPr>
          <p:cNvPr id="1048701" name="Slide Number Placeholder 28"/>
          <p:cNvSpPr>
            <a:spLocks noGrp="1"/>
          </p:cNvSpPr>
          <p:nvPr>
            <p:ph type="sldNum" sz="quarter" idx="12"/>
          </p:nvPr>
        </p:nvSpPr>
        <p:spPr>
          <a:xfrm>
            <a:off x="1216152" y="6355080"/>
            <a:ext cx="1219200" cy="365760"/>
          </a:xfrm>
        </p:spPr>
        <p:txBody>
          <a:bodyPr/>
          <a:lstStyle/>
          <a:p>
            <a:fld id="{B6F15528-21DE-4FAA-801E-634DDDAF4B2B}" type="slidenum">
              <a:rPr lang="en-US" smtClean="0"/>
              <a:pPr/>
              <a:t>‹#›</a:t>
            </a:fld>
            <a:endParaRPr lang="en-US" dirty="0"/>
          </a:p>
        </p:txBody>
      </p:sp>
      <p:sp>
        <p:nvSpPr>
          <p:cNvPr id="1048702"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0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04"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05"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23" name="Title 1"/>
          <p:cNvSpPr>
            <a:spLocks noGrp="1"/>
          </p:cNvSpPr>
          <p:nvPr>
            <p:ph type="title"/>
          </p:nvPr>
        </p:nvSpPr>
        <p:spPr/>
        <p:txBody>
          <a:bodyPr/>
          <a:lstStyle/>
          <a:p>
            <a:r>
              <a:rPr kumimoji="0" lang="en-US" smtClean="0"/>
              <a:t>Click to edit Master title style</a:t>
            </a:r>
            <a:endParaRPr kumimoji="0" lang="en-US"/>
          </a:p>
        </p:txBody>
      </p:sp>
      <p:sp>
        <p:nvSpPr>
          <p:cNvPr id="1048724"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25"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726" name="Footer Placeholder 4"/>
          <p:cNvSpPr>
            <a:spLocks noGrp="1"/>
          </p:cNvSpPr>
          <p:nvPr>
            <p:ph type="ftr" sz="quarter" idx="11"/>
          </p:nvPr>
        </p:nvSpPr>
        <p:spPr/>
        <p:txBody>
          <a:bodyPr/>
          <a:lstStyle/>
          <a:p>
            <a:endParaRPr lang="en-US" dirty="0"/>
          </a:p>
        </p:txBody>
      </p:sp>
      <p:sp>
        <p:nvSpPr>
          <p:cNvPr id="1048727"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48706"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1048707"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08"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709" name="Footer Placeholder 4"/>
          <p:cNvSpPr>
            <a:spLocks noGrp="1"/>
          </p:cNvSpPr>
          <p:nvPr>
            <p:ph type="ftr" sz="quarter" idx="11"/>
          </p:nvPr>
        </p:nvSpPr>
        <p:spPr/>
        <p:txBody>
          <a:bodyPr/>
          <a:lstStyle/>
          <a:p>
            <a:endParaRPr lang="en-US" dirty="0"/>
          </a:p>
        </p:txBody>
      </p:sp>
      <p:sp>
        <p:nvSpPr>
          <p:cNvPr id="1048710"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711"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712"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13"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593" name="Title 1"/>
          <p:cNvSpPr>
            <a:spLocks noGrp="1"/>
          </p:cNvSpPr>
          <p:nvPr>
            <p:ph type="title"/>
          </p:nvPr>
        </p:nvSpPr>
        <p:spPr/>
        <p:txBody>
          <a:bodyPr/>
          <a:lstStyle/>
          <a:p>
            <a:r>
              <a:rPr kumimoji="0" lang="en-US" smtClean="0"/>
              <a:t>Click to edit Master title style</a:t>
            </a:r>
            <a:endParaRPr kumimoji="0" lang="en-US"/>
          </a:p>
        </p:txBody>
      </p:sp>
      <p:sp>
        <p:nvSpPr>
          <p:cNvPr id="1048594" name="Date Placeholder 3"/>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595" name="Footer Placeholder 4"/>
          <p:cNvSpPr>
            <a:spLocks noGrp="1"/>
          </p:cNvSpPr>
          <p:nvPr>
            <p:ph type="ftr" sz="quarter" idx="11"/>
          </p:nvPr>
        </p:nvSpPr>
        <p:spPr/>
        <p:txBody>
          <a:bodyPr/>
          <a:lstStyle/>
          <a:p>
            <a:endParaRPr lang="en-US" dirty="0"/>
          </a:p>
        </p:txBody>
      </p:sp>
      <p:sp>
        <p:nvSpPr>
          <p:cNvPr id="104859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597"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048728"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1048729"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730" name="Date Placeholder 3"/>
          <p:cNvSpPr>
            <a:spLocks noGrp="1"/>
          </p:cNvSpPr>
          <p:nvPr>
            <p:ph type="dt" sz="half" idx="10"/>
          </p:nvPr>
        </p:nvSpPr>
        <p:spPr>
          <a:xfrm>
            <a:off x="6400800" y="6355080"/>
            <a:ext cx="2286000" cy="365760"/>
          </a:xfrm>
        </p:spPr>
        <p:txBody>
          <a:bodyPr/>
          <a:lstStyle/>
          <a:p>
            <a:fld id="{1D8BD707-D9CF-40AE-B4C6-C98DA3205C09}" type="datetimeFigureOut">
              <a:rPr lang="en-US" smtClean="0"/>
              <a:pPr/>
              <a:t>17-Apr-20</a:t>
            </a:fld>
            <a:endParaRPr lang="en-US" dirty="0"/>
          </a:p>
        </p:txBody>
      </p:sp>
      <p:sp>
        <p:nvSpPr>
          <p:cNvPr id="1048731" name="Footer Placeholder 4"/>
          <p:cNvSpPr>
            <a:spLocks noGrp="1"/>
          </p:cNvSpPr>
          <p:nvPr>
            <p:ph type="ftr" sz="quarter" idx="11"/>
          </p:nvPr>
        </p:nvSpPr>
        <p:spPr>
          <a:xfrm>
            <a:off x="2898648" y="6355080"/>
            <a:ext cx="3474720" cy="365760"/>
          </a:xfrm>
        </p:spPr>
        <p:txBody>
          <a:bodyPr/>
          <a:lstStyle/>
          <a:p>
            <a:endParaRPr lang="en-US" dirty="0"/>
          </a:p>
        </p:txBody>
      </p:sp>
      <p:sp>
        <p:nvSpPr>
          <p:cNvPr id="1048732" name="Slide Number Placeholder 5"/>
          <p:cNvSpPr>
            <a:spLocks noGrp="1"/>
          </p:cNvSpPr>
          <p:nvPr>
            <p:ph type="sldNum" sz="quarter" idx="12"/>
          </p:nvPr>
        </p:nvSpPr>
        <p:spPr>
          <a:xfrm>
            <a:off x="1069848" y="6355080"/>
            <a:ext cx="1520952" cy="365760"/>
          </a:xfrm>
        </p:spPr>
        <p:txBody>
          <a:bodyPr/>
          <a:lstStyle/>
          <a:p>
            <a:fld id="{B6F15528-21DE-4FAA-801E-634DDDAF4B2B}" type="slidenum">
              <a:rPr lang="en-US" smtClean="0"/>
              <a:pPr/>
              <a:t>‹#›</a:t>
            </a:fld>
            <a:endParaRPr lang="en-US" dirty="0"/>
          </a:p>
        </p:txBody>
      </p:sp>
      <p:sp>
        <p:nvSpPr>
          <p:cNvPr id="1048733"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34"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35"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1048736"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737" name="Footer Placeholder 5"/>
          <p:cNvSpPr>
            <a:spLocks noGrp="1"/>
          </p:cNvSpPr>
          <p:nvPr>
            <p:ph type="ftr" sz="quarter" idx="11"/>
          </p:nvPr>
        </p:nvSpPr>
        <p:spPr/>
        <p:txBody>
          <a:bodyPr/>
          <a:lstStyle/>
          <a:p>
            <a:endParaRPr lang="en-US" dirty="0"/>
          </a:p>
        </p:txBody>
      </p:sp>
      <p:sp>
        <p:nvSpPr>
          <p:cNvPr id="1048738"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73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40"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41" name="Title 1"/>
          <p:cNvSpPr>
            <a:spLocks noGrp="1"/>
          </p:cNvSpPr>
          <p:nvPr>
            <p:ph type="title"/>
          </p:nvPr>
        </p:nvSpPr>
        <p:spPr>
          <a:xfrm>
            <a:off x="457200" y="228600"/>
            <a:ext cx="8229600" cy="914400"/>
          </a:xfrm>
        </p:spPr>
        <p:txBody>
          <a:bodyPr anchor="ctr"/>
          <a:lstStyle/>
          <a:p>
            <a:r>
              <a:rPr kumimoji="0" lang="en-US" smtClean="0"/>
              <a:t>Click to edit Master title style</a:t>
            </a:r>
            <a:endParaRPr kumimoji="0" lang="en-US"/>
          </a:p>
        </p:txBody>
      </p:sp>
      <p:sp>
        <p:nvSpPr>
          <p:cNvPr id="1048742"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743"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744" name="Date Placeholder 6"/>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745" name="Footer Placeholder 7"/>
          <p:cNvSpPr>
            <a:spLocks noGrp="1"/>
          </p:cNvSpPr>
          <p:nvPr>
            <p:ph type="ftr" sz="quarter" idx="11"/>
          </p:nvPr>
        </p:nvSpPr>
        <p:spPr/>
        <p:txBody>
          <a:bodyPr/>
          <a:lstStyle/>
          <a:p>
            <a:endParaRPr lang="en-US" dirty="0"/>
          </a:p>
        </p:txBody>
      </p:sp>
      <p:sp>
        <p:nvSpPr>
          <p:cNvPr id="1048746"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747"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48"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584"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1048585" name="Date Placeholder 2"/>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586" name="Footer Placeholder 3"/>
          <p:cNvSpPr>
            <a:spLocks noGrp="1"/>
          </p:cNvSpPr>
          <p:nvPr>
            <p:ph type="ftr" sz="quarter" idx="11"/>
          </p:nvPr>
        </p:nvSpPr>
        <p:spPr/>
        <p:txBody>
          <a:bodyPr/>
          <a:lstStyle/>
          <a:p>
            <a:endParaRPr lang="en-US" dirty="0"/>
          </a:p>
        </p:txBody>
      </p:sp>
      <p:sp>
        <p:nvSpPr>
          <p:cNvPr id="1048587"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588"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48749" name="Date Placeholder 1"/>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750" name="Footer Placeholder 2"/>
          <p:cNvSpPr>
            <a:spLocks noGrp="1"/>
          </p:cNvSpPr>
          <p:nvPr>
            <p:ph type="ftr" sz="quarter" idx="11"/>
          </p:nvPr>
        </p:nvSpPr>
        <p:spPr/>
        <p:txBody>
          <a:bodyPr/>
          <a:lstStyle/>
          <a:p>
            <a:endParaRPr lang="en-US" dirty="0"/>
          </a:p>
        </p:txBody>
      </p:sp>
      <p:sp>
        <p:nvSpPr>
          <p:cNvPr id="1048751"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752"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753"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48754"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1048755"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048756"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757" name="Footer Placeholder 5"/>
          <p:cNvSpPr>
            <a:spLocks noGrp="1"/>
          </p:cNvSpPr>
          <p:nvPr>
            <p:ph type="ftr" sz="quarter" idx="11"/>
          </p:nvPr>
        </p:nvSpPr>
        <p:spPr/>
        <p:txBody>
          <a:bodyPr/>
          <a:lstStyle/>
          <a:p>
            <a:endParaRPr lang="en-US" dirty="0"/>
          </a:p>
        </p:txBody>
      </p:sp>
      <p:sp>
        <p:nvSpPr>
          <p:cNvPr id="1048758"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759"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76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1048761"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6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1048714"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1048715"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1048716"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717" name="Date Placeholder 4"/>
          <p:cNvSpPr>
            <a:spLocks noGrp="1"/>
          </p:cNvSpPr>
          <p:nvPr>
            <p:ph type="dt" sz="half" idx="10"/>
          </p:nvPr>
        </p:nvSpPr>
        <p:spPr/>
        <p:txBody>
          <a:bodyPr/>
          <a:lstStyle/>
          <a:p>
            <a:fld id="{1D8BD707-D9CF-40AE-B4C6-C98DA3205C09}" type="datetimeFigureOut">
              <a:rPr lang="en-US" smtClean="0"/>
              <a:pPr/>
              <a:t>17-Apr-20</a:t>
            </a:fld>
            <a:endParaRPr lang="en-US" dirty="0"/>
          </a:p>
        </p:txBody>
      </p:sp>
      <p:sp>
        <p:nvSpPr>
          <p:cNvPr id="1048718" name="Footer Placeholder 5"/>
          <p:cNvSpPr>
            <a:spLocks noGrp="1"/>
          </p:cNvSpPr>
          <p:nvPr>
            <p:ph type="ftr" sz="quarter" idx="11"/>
          </p:nvPr>
        </p:nvSpPr>
        <p:spPr/>
        <p:txBody>
          <a:bodyPr/>
          <a:lstStyle/>
          <a:p>
            <a:endParaRPr lang="en-US" dirty="0"/>
          </a:p>
        </p:txBody>
      </p:sp>
      <p:sp>
        <p:nvSpPr>
          <p:cNvPr id="1048719"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
        <p:nvSpPr>
          <p:cNvPr id="1048720"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721"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48722"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048577"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78"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1D8BD707-D9CF-40AE-B4C6-C98DA3205C09}" type="datetimeFigureOut">
              <a:rPr lang="en-US" smtClean="0"/>
              <a:pPr/>
              <a:t>17-Apr-20</a:t>
            </a:fld>
            <a:endParaRPr lang="en-US" dirty="0"/>
          </a:p>
        </p:txBody>
      </p:sp>
      <p:sp>
        <p:nvSpPr>
          <p:cNvPr id="1048579"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dirty="0"/>
          </a:p>
        </p:txBody>
      </p:sp>
      <p:sp>
        <p:nvSpPr>
          <p:cNvPr id="1048580"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6F15528-21DE-4FAA-801E-634DDDAF4B2B}" type="slidenum">
              <a:rPr lang="en-US" smtClean="0"/>
              <a:pPr/>
              <a:t>‹#›</a:t>
            </a:fld>
            <a:endParaRPr lang="en-US" dirty="0"/>
          </a:p>
        </p:txBody>
      </p:sp>
      <p:sp>
        <p:nvSpPr>
          <p:cNvPr id="1048581"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582"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48583"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Title 2"/>
          <p:cNvSpPr>
            <a:spLocks noGrp="1"/>
          </p:cNvSpPr>
          <p:nvPr>
            <p:ph type="title"/>
          </p:nvPr>
        </p:nvSpPr>
        <p:spPr>
          <a:xfrm>
            <a:off x="990600" y="4800600"/>
            <a:ext cx="7498080" cy="1630362"/>
          </a:xfrm>
        </p:spPr>
        <p:txBody>
          <a:bodyPr>
            <a:normAutofit/>
          </a:bodyPr>
          <a:lstStyle/>
          <a:p>
            <a:pPr algn="ctr"/>
            <a:r>
              <a:rPr lang="en-US" sz="3600" b="1" dirty="0" smtClean="0">
                <a:solidFill>
                  <a:schemeClr val="tx1">
                    <a:lumMod val="95000"/>
                    <a:lumOff val="5000"/>
                  </a:schemeClr>
                </a:solidFill>
                <a:latin typeface="Times New Roman" pitchFamily="18" charset="0"/>
                <a:cs typeface="Times New Roman" pitchFamily="18" charset="0"/>
              </a:rPr>
              <a:t>I.B.(PG)COLLEGE, PANIPAT</a:t>
            </a:r>
            <a:r>
              <a:rPr lang="en-US" sz="3200" b="1" dirty="0" smtClean="0">
                <a:solidFill>
                  <a:schemeClr val="tx1">
                    <a:lumMod val="95000"/>
                    <a:lumOff val="5000"/>
                  </a:schemeClr>
                </a:solidFill>
                <a:latin typeface="Times New Roman" pitchFamily="18" charset="0"/>
                <a:cs typeface="Times New Roman" pitchFamily="18" charset="0"/>
              </a:rPr>
              <a:t/>
            </a:r>
            <a:br>
              <a:rPr lang="en-US" sz="3200" b="1" dirty="0" smtClean="0">
                <a:solidFill>
                  <a:schemeClr val="tx1">
                    <a:lumMod val="95000"/>
                    <a:lumOff val="5000"/>
                  </a:schemeClr>
                </a:solidFill>
                <a:latin typeface="Times New Roman" pitchFamily="18" charset="0"/>
                <a:cs typeface="Times New Roman" pitchFamily="18" charset="0"/>
              </a:rPr>
            </a:br>
            <a:r>
              <a:rPr lang="en-US" sz="2400" b="1" dirty="0" smtClean="0">
                <a:solidFill>
                  <a:schemeClr val="tx1">
                    <a:lumMod val="95000"/>
                    <a:lumOff val="5000"/>
                  </a:schemeClr>
                </a:solidFill>
                <a:latin typeface="Times New Roman" pitchFamily="18" charset="0"/>
                <a:cs typeface="Times New Roman" pitchFamily="18" charset="0"/>
              </a:rPr>
              <a:t>(AFFILIATED TO KURUKSHETRA UNIVERSITY, KURUKSHETRA)</a:t>
            </a:r>
            <a:endParaRPr lang="en-US" sz="2400" b="1" dirty="0">
              <a:solidFill>
                <a:schemeClr val="tx1">
                  <a:lumMod val="95000"/>
                  <a:lumOff val="5000"/>
                </a:schemeClr>
              </a:solidFill>
              <a:latin typeface="Times New Roman" pitchFamily="18" charset="0"/>
              <a:cs typeface="Times New Roman" pitchFamily="18" charset="0"/>
            </a:endParaRPr>
          </a:p>
        </p:txBody>
      </p:sp>
      <p:sp>
        <p:nvSpPr>
          <p:cNvPr id="1048619" name="Content Placeholder 4"/>
          <p:cNvSpPr>
            <a:spLocks noGrp="1"/>
          </p:cNvSpPr>
          <p:nvPr>
            <p:ph sz="quarter" idx="1"/>
          </p:nvPr>
        </p:nvSpPr>
        <p:spPr>
          <a:xfrm>
            <a:off x="838200" y="381000"/>
            <a:ext cx="7498080" cy="2667000"/>
          </a:xfrm>
        </p:spPr>
        <p:txBody>
          <a:bodyPr>
            <a:normAutofit fontScale="88929"/>
          </a:bodyPr>
          <a:lstStyle/>
          <a:p>
            <a:pPr>
              <a:buNone/>
            </a:pPr>
            <a:endParaRPr lang="en-US" sz="3400" b="1" dirty="0" smtClean="0">
              <a:latin typeface="Times New Roman" pitchFamily="18" charset="0"/>
              <a:cs typeface="Times New Roman" pitchFamily="18" charset="0"/>
            </a:endParaRPr>
          </a:p>
          <a:p>
            <a:pPr>
              <a:buNone/>
            </a:pPr>
            <a:r>
              <a:rPr lang="en-US" sz="3400" b="1" dirty="0" smtClean="0">
                <a:latin typeface="Times New Roman" pitchFamily="18" charset="0"/>
                <a:cs typeface="Times New Roman" pitchFamily="18" charset="0"/>
              </a:rPr>
              <a:t>  </a:t>
            </a:r>
          </a:p>
          <a:p>
            <a:pPr>
              <a:buNone/>
            </a:pPr>
            <a:endParaRPr lang="en-US"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a:t>
            </a:r>
          </a:p>
          <a:p>
            <a:pPr>
              <a:buNone/>
            </a:pPr>
            <a:endParaRPr lang="en-US" sz="2800" b="1" dirty="0" smtClean="0">
              <a:latin typeface="Times New Roman" pitchFamily="18" charset="0"/>
              <a:cs typeface="Times New Roman" pitchFamily="18" charset="0"/>
            </a:endParaRPr>
          </a:p>
          <a:p>
            <a:pPr>
              <a:buNone/>
            </a:pPr>
            <a:r>
              <a:rPr lang="en-US" sz="2800" b="1" dirty="0" smtClean="0">
                <a:latin typeface="Times New Roman" pitchFamily="18" charset="0"/>
                <a:cs typeface="Times New Roman" pitchFamily="18" charset="0"/>
              </a:rPr>
              <a:t>                          </a:t>
            </a:r>
          </a:p>
        </p:txBody>
      </p:sp>
      <p:graphicFrame>
        <p:nvGraphicFramePr>
          <p:cNvPr id="4194304" name="Table 3"/>
          <p:cNvGraphicFramePr>
            <a:graphicFrameLocks noGrp="1"/>
          </p:cNvGraphicFramePr>
          <p:nvPr/>
        </p:nvGraphicFramePr>
        <p:xfrm>
          <a:off x="228600" y="228600"/>
          <a:ext cx="8686800" cy="4565724"/>
        </p:xfrm>
        <a:graphic>
          <a:graphicData uri="http://schemas.openxmlformats.org/drawingml/2006/table">
            <a:tbl>
              <a:tblPr firstRow="1" bandRow="1">
                <a:tableStyleId>{5C22544A-7EE6-4342-B048-85BDC9FD1C3A}</a:tableStyleId>
              </a:tblPr>
              <a:tblGrid>
                <a:gridCol w="4343400"/>
                <a:gridCol w="4343400"/>
              </a:tblGrid>
              <a:tr h="784151">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CLASS</a:t>
                      </a:r>
                      <a:endParaRPr lang="en-US" sz="1700" b="1" dirty="0">
                        <a:latin typeface="Times New Roman" pitchFamily="18" charset="0"/>
                        <a:cs typeface="Times New Roman" pitchFamily="18" charset="0"/>
                      </a:endParaRPr>
                    </a:p>
                  </a:txBody>
                  <a:tcPr/>
                </a:tc>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BBA-III (VI</a:t>
                      </a:r>
                      <a:r>
                        <a:rPr lang="en-US" sz="1700" b="1" baseline="0" dirty="0" smtClean="0">
                          <a:latin typeface="Times New Roman" pitchFamily="18" charset="0"/>
                          <a:cs typeface="Times New Roman" pitchFamily="18" charset="0"/>
                        </a:rPr>
                        <a:t> SEMESTER)</a:t>
                      </a:r>
                      <a:endParaRPr lang="en-US" sz="1700" b="1" dirty="0">
                        <a:latin typeface="Times New Roman" pitchFamily="18" charset="0"/>
                        <a:cs typeface="Times New Roman" pitchFamily="18" charset="0"/>
                      </a:endParaRPr>
                    </a:p>
                  </a:txBody>
                  <a:tcPr/>
                </a:tc>
              </a:tr>
              <a:tr h="811827">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SUBJECT</a:t>
                      </a:r>
                      <a:endParaRPr lang="en-US" sz="1700" b="1" dirty="0">
                        <a:latin typeface="Times New Roman" pitchFamily="18" charset="0"/>
                        <a:cs typeface="Times New Roman" pitchFamily="18" charset="0"/>
                      </a:endParaRPr>
                    </a:p>
                  </a:txBody>
                  <a:tcPr/>
                </a:tc>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ENTREPRENEURSHIP</a:t>
                      </a:r>
                      <a:r>
                        <a:rPr lang="en-US" sz="1700" b="1" baseline="0" dirty="0" smtClean="0">
                          <a:latin typeface="Times New Roman" pitchFamily="18" charset="0"/>
                          <a:cs typeface="Times New Roman" pitchFamily="18" charset="0"/>
                        </a:rPr>
                        <a:t> DEVELOPMENT</a:t>
                      </a:r>
                      <a:endParaRPr lang="en-US" sz="1700" b="1" dirty="0">
                        <a:latin typeface="Times New Roman" pitchFamily="18" charset="0"/>
                        <a:cs typeface="Times New Roman" pitchFamily="18" charset="0"/>
                      </a:endParaRPr>
                    </a:p>
                  </a:txBody>
                  <a:tcPr/>
                </a:tc>
              </a:tr>
              <a:tr h="1057835">
                <a:tc>
                  <a:txBody>
                    <a:bodyPr/>
                    <a:lstStyle/>
                    <a:p>
                      <a:pPr algn="ctr"/>
                      <a:r>
                        <a:rPr lang="en-US" sz="1700" b="1" baseline="0" dirty="0" smtClean="0">
                          <a:latin typeface="Times New Roman" pitchFamily="18" charset="0"/>
                          <a:cs typeface="Times New Roman" pitchFamily="18" charset="0"/>
                        </a:rPr>
                        <a:t>        </a:t>
                      </a:r>
                    </a:p>
                    <a:p>
                      <a:pPr algn="ctr"/>
                      <a:r>
                        <a:rPr lang="en-US" sz="1700" b="1" baseline="0" dirty="0" smtClean="0">
                          <a:latin typeface="Times New Roman" pitchFamily="18" charset="0"/>
                          <a:cs typeface="Times New Roman" pitchFamily="18" charset="0"/>
                        </a:rPr>
                        <a:t> TOPIC</a:t>
                      </a:r>
                      <a:endParaRPr lang="en-US" sz="1700" b="1" dirty="0">
                        <a:latin typeface="Times New Roman" pitchFamily="18" charset="0"/>
                        <a:cs typeface="Times New Roman" pitchFamily="18" charset="0"/>
                      </a:endParaRPr>
                    </a:p>
                  </a:txBody>
                  <a:tcPr/>
                </a:tc>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 BUSINESS</a:t>
                      </a:r>
                      <a:r>
                        <a:rPr lang="en-US" sz="1700" b="1" baseline="0" dirty="0" smtClean="0">
                          <a:latin typeface="Times New Roman" pitchFamily="18" charset="0"/>
                          <a:cs typeface="Times New Roman" pitchFamily="18" charset="0"/>
                        </a:rPr>
                        <a:t> PLAN </a:t>
                      </a:r>
                    </a:p>
                    <a:p>
                      <a:pPr algn="ctr"/>
                      <a:r>
                        <a:rPr lang="en-US" sz="1700" b="1" baseline="0" dirty="0" smtClean="0">
                          <a:latin typeface="Times New Roman" pitchFamily="18" charset="0"/>
                          <a:cs typeface="Times New Roman" pitchFamily="18" charset="0"/>
                        </a:rPr>
                        <a:t>&amp; </a:t>
                      </a:r>
                    </a:p>
                    <a:p>
                      <a:pPr algn="ctr"/>
                      <a:r>
                        <a:rPr lang="en-US" sz="1700" b="1" baseline="0" dirty="0" smtClean="0">
                          <a:latin typeface="Times New Roman" pitchFamily="18" charset="0"/>
                          <a:cs typeface="Times New Roman" pitchFamily="18" charset="0"/>
                        </a:rPr>
                        <a:t>ENTREPRENEURIAL STRATEGIES</a:t>
                      </a:r>
                      <a:endParaRPr lang="en-US" sz="1700" b="1" dirty="0">
                        <a:latin typeface="Times New Roman" pitchFamily="18" charset="0"/>
                        <a:cs typeface="Times New Roman" pitchFamily="18" charset="0"/>
                      </a:endParaRPr>
                    </a:p>
                  </a:txBody>
                  <a:tcPr/>
                </a:tc>
              </a:tr>
              <a:tr h="1057835">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PREPARED BY</a:t>
                      </a:r>
                      <a:endParaRPr lang="en-US" sz="1700" b="1" dirty="0">
                        <a:latin typeface="Times New Roman" pitchFamily="18" charset="0"/>
                        <a:cs typeface="Times New Roman" pitchFamily="18" charset="0"/>
                      </a:endParaRPr>
                    </a:p>
                  </a:txBody>
                  <a:tcPr/>
                </a:tc>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Ms. NISHA ( ASSISTANT PROFESSOR)</a:t>
                      </a:r>
                      <a:endParaRPr lang="en-US" sz="1700" b="1" dirty="0">
                        <a:latin typeface="Times New Roman" pitchFamily="18" charset="0"/>
                        <a:cs typeface="Times New Roman" pitchFamily="18" charset="0"/>
                      </a:endParaRPr>
                    </a:p>
                  </a:txBody>
                  <a:tcPr/>
                </a:tc>
              </a:tr>
              <a:tr h="784151">
                <a:tc>
                  <a:txBody>
                    <a:bodyPr/>
                    <a:lstStyle/>
                    <a:p>
                      <a:pPr algn="ctr"/>
                      <a:r>
                        <a:rPr lang="en-US" sz="1700" b="1" dirty="0" smtClean="0">
                          <a:latin typeface="Times New Roman" pitchFamily="18" charset="0"/>
                          <a:cs typeface="Times New Roman" pitchFamily="18" charset="0"/>
                        </a:rPr>
                        <a:t>    </a:t>
                      </a:r>
                    </a:p>
                    <a:p>
                      <a:pPr algn="ctr"/>
                      <a:r>
                        <a:rPr lang="en-US" sz="1700" b="1" dirty="0" smtClean="0">
                          <a:latin typeface="Times New Roman" pitchFamily="18" charset="0"/>
                          <a:cs typeface="Times New Roman" pitchFamily="18" charset="0"/>
                        </a:rPr>
                        <a:t>  DEPARTMENT</a:t>
                      </a:r>
                      <a:endParaRPr lang="en-US" sz="1700" b="1" dirty="0">
                        <a:latin typeface="Times New Roman" pitchFamily="18" charset="0"/>
                        <a:cs typeface="Times New Roman" pitchFamily="18" charset="0"/>
                      </a:endParaRPr>
                    </a:p>
                  </a:txBody>
                  <a:tcPr/>
                </a:tc>
                <a:tc>
                  <a:txBody>
                    <a:bodyPr/>
                    <a:lstStyle/>
                    <a:p>
                      <a:pPr algn="ctr"/>
                      <a:endParaRPr lang="en-US" sz="1700" b="1" dirty="0" smtClean="0">
                        <a:latin typeface="Times New Roman" pitchFamily="18" charset="0"/>
                        <a:cs typeface="Times New Roman" pitchFamily="18" charset="0"/>
                      </a:endParaRPr>
                    </a:p>
                    <a:p>
                      <a:pPr algn="ctr"/>
                      <a:r>
                        <a:rPr lang="en-US" sz="1700" b="1" dirty="0" smtClean="0">
                          <a:latin typeface="Times New Roman" pitchFamily="18" charset="0"/>
                          <a:cs typeface="Times New Roman" pitchFamily="18" charset="0"/>
                        </a:rPr>
                        <a:t>COMMERCE</a:t>
                      </a:r>
                      <a:r>
                        <a:rPr lang="en-US" sz="1700" b="1" baseline="0" dirty="0" smtClean="0">
                          <a:latin typeface="Times New Roman" pitchFamily="18" charset="0"/>
                          <a:cs typeface="Times New Roman" pitchFamily="18" charset="0"/>
                        </a:rPr>
                        <a:t> &amp; MANAGEMENT</a:t>
                      </a:r>
                      <a:endParaRPr lang="en-US" sz="1700" b="1" dirty="0">
                        <a:latin typeface="Times New Roman" pitchFamily="18" charset="0"/>
                        <a:cs typeface="Times New Roman" pitchFamily="18" charset="0"/>
                      </a:endParaRPr>
                    </a:p>
                  </a:txBody>
                  <a:tcPr/>
                </a:tc>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5"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
        <p:nvSpPr>
          <p:cNvPr id="1048666" name="Content Placeholder 2"/>
          <p:cNvSpPr>
            <a:spLocks noGrp="1"/>
          </p:cNvSpPr>
          <p:nvPr>
            <p:ph sz="quarter" idx="1"/>
          </p:nvPr>
        </p:nvSpPr>
        <p:spPr>
          <a:xfrm>
            <a:off x="457200" y="1066800"/>
            <a:ext cx="8305800" cy="5562600"/>
          </a:xfrm>
        </p:spPr>
        <p:txBody>
          <a:bodyPr>
            <a:normAutofit fontScale="25000" lnSpcReduction="20000"/>
          </a:bodyPr>
          <a:lstStyle/>
          <a:p>
            <a:endParaRPr lang="en-US" sz="2800" dirty="0" smtClean="0">
              <a:latin typeface="Times New Roman" pitchFamily="18" charset="0"/>
              <a:cs typeface="Times New Roman" pitchFamily="18" charset="0"/>
            </a:endParaRPr>
          </a:p>
          <a:p>
            <a:pPr algn="just">
              <a:buNone/>
            </a:pPr>
            <a:r>
              <a:rPr lang="en-US" sz="6800" dirty="0" smtClean="0">
                <a:latin typeface="Times New Roman" pitchFamily="18" charset="0"/>
                <a:cs typeface="Times New Roman" pitchFamily="18" charset="0"/>
              </a:rPr>
              <a:t>4</a:t>
            </a:r>
            <a:r>
              <a:rPr lang="en-US" sz="8800" dirty="0" smtClean="0">
                <a:latin typeface="Times New Roman" pitchFamily="18" charset="0"/>
                <a:cs typeface="Times New Roman" pitchFamily="18" charset="0"/>
              </a:rPr>
              <a:t>.) </a:t>
            </a:r>
            <a:r>
              <a:rPr lang="en-US" sz="8800" u="sng" dirty="0" smtClean="0">
                <a:latin typeface="Times New Roman" pitchFamily="18" charset="0"/>
                <a:cs typeface="Times New Roman" pitchFamily="18" charset="0"/>
              </a:rPr>
              <a:t>Projects the financial Future</a:t>
            </a:r>
            <a:r>
              <a:rPr lang="en-US" sz="8800" dirty="0" smtClean="0">
                <a:latin typeface="Times New Roman" pitchFamily="18" charset="0"/>
                <a:cs typeface="Times New Roman" pitchFamily="18" charset="0"/>
              </a:rPr>
              <a:t>:</a:t>
            </a:r>
          </a:p>
          <a:p>
            <a:pPr algn="just">
              <a:buNone/>
            </a:pPr>
            <a:r>
              <a:rPr lang="en-US" sz="8800" dirty="0" smtClean="0">
                <a:latin typeface="Times New Roman" pitchFamily="18" charset="0"/>
                <a:cs typeface="Times New Roman" pitchFamily="18" charset="0"/>
              </a:rPr>
              <a:t>     The main items of interest in the business plan, for many    people, is a picture of the financial future. The plan projects the future economic situation and financial performance of the company, for owners, investors, and potential investors.</a:t>
            </a:r>
          </a:p>
          <a:p>
            <a:pPr algn="just">
              <a:buNone/>
            </a:pPr>
            <a:r>
              <a:rPr lang="en-US" sz="8800" dirty="0" smtClean="0">
                <a:latin typeface="Times New Roman" pitchFamily="18" charset="0"/>
                <a:cs typeface="Times New Roman" pitchFamily="18" charset="0"/>
              </a:rPr>
              <a:t> </a:t>
            </a:r>
          </a:p>
          <a:p>
            <a:pPr algn="just">
              <a:buNone/>
            </a:pPr>
            <a:r>
              <a:rPr lang="en-US" sz="8800" dirty="0" smtClean="0">
                <a:latin typeface="Times New Roman" pitchFamily="18" charset="0"/>
                <a:cs typeface="Times New Roman" pitchFamily="18" charset="0"/>
              </a:rPr>
              <a:t>5.) </a:t>
            </a:r>
            <a:r>
              <a:rPr lang="en-US" sz="8800" u="sng" dirty="0" smtClean="0">
                <a:latin typeface="Times New Roman" pitchFamily="18" charset="0"/>
                <a:cs typeface="Times New Roman" pitchFamily="18" charset="0"/>
              </a:rPr>
              <a:t>Identifies and Measures Risk:</a:t>
            </a:r>
          </a:p>
          <a:p>
            <a:pPr algn="just">
              <a:buNone/>
            </a:pPr>
            <a:r>
              <a:rPr lang="en-US" sz="8800" dirty="0" smtClean="0">
                <a:latin typeface="Times New Roman" pitchFamily="18" charset="0"/>
                <a:cs typeface="Times New Roman" pitchFamily="18" charset="0"/>
              </a:rPr>
              <a:t>     An in- depth business plan identifies and measures significant risks for the business. These are events that would lead to different financial situations and financial performance results. The document must therefore also present strategies for dealing with threats and managing risks.</a:t>
            </a:r>
          </a:p>
          <a:p>
            <a:pPr algn="just">
              <a:buNone/>
            </a:pPr>
            <a:endParaRPr lang="en-US" sz="8800" dirty="0" smtClean="0">
              <a:latin typeface="Times New Roman" pitchFamily="18" charset="0"/>
              <a:cs typeface="Times New Roman" pitchFamily="18" charset="0"/>
            </a:endParaRPr>
          </a:p>
          <a:p>
            <a:pPr algn="just">
              <a:buNone/>
            </a:pPr>
            <a:r>
              <a:rPr lang="en-US" sz="8800" dirty="0" smtClean="0">
                <a:latin typeface="Times New Roman" pitchFamily="18" charset="0"/>
                <a:cs typeface="Times New Roman" pitchFamily="18" charset="0"/>
              </a:rPr>
              <a:t>6.</a:t>
            </a:r>
            <a:r>
              <a:rPr lang="en-US" sz="8800" u="sng" dirty="0" smtClean="0">
                <a:latin typeface="Times New Roman" pitchFamily="18" charset="0"/>
                <a:cs typeface="Times New Roman" pitchFamily="18" charset="0"/>
              </a:rPr>
              <a:t>Business plan act as a guide in decision making: </a:t>
            </a:r>
            <a:r>
              <a:rPr lang="en-US" sz="8800" dirty="0" smtClean="0">
                <a:latin typeface="Times New Roman" pitchFamily="18" charset="0"/>
                <a:cs typeface="Times New Roman" pitchFamily="18" charset="0"/>
              </a:rPr>
              <a:t>Business plan provide important information regarding proposed plan which helps in taking various decision in future.</a:t>
            </a:r>
          </a:p>
          <a:p>
            <a:pPr algn="just">
              <a:buNone/>
            </a:pPr>
            <a:endParaRPr lang="en-US" sz="8800" dirty="0" smtClean="0">
              <a:latin typeface="Times New Roman" pitchFamily="18" charset="0"/>
              <a:cs typeface="Times New Roman" pitchFamily="18" charset="0"/>
            </a:endParaRPr>
          </a:p>
          <a:p>
            <a:pPr algn="just">
              <a:buNone/>
            </a:pPr>
            <a:r>
              <a:rPr lang="en-US" sz="8800" dirty="0" smtClean="0">
                <a:latin typeface="Times New Roman" pitchFamily="18" charset="0"/>
                <a:cs typeface="Times New Roman" pitchFamily="18" charset="0"/>
              </a:rPr>
              <a:t> </a:t>
            </a:r>
          </a:p>
          <a:p>
            <a:pPr algn="just"/>
            <a:endParaRPr lang="en-US" sz="6200" u="sng"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7"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
        <p:nvSpPr>
          <p:cNvPr id="1048668" name="Content Placeholder 2"/>
          <p:cNvSpPr>
            <a:spLocks noGrp="1"/>
          </p:cNvSpPr>
          <p:nvPr>
            <p:ph sz="quarter" idx="1"/>
          </p:nvPr>
        </p:nvSpPr>
        <p:spPr/>
        <p:txBody>
          <a:bodyPr>
            <a:normAutofit/>
          </a:bodyPr>
          <a:lstStyle/>
          <a:p>
            <a:pPr algn="just">
              <a:buNone/>
            </a:pPr>
            <a:r>
              <a:rPr lang="en-US" sz="2200" dirty="0" smtClean="0">
                <a:latin typeface="Times New Roman" pitchFamily="18" charset="0"/>
                <a:cs typeface="Times New Roman" pitchFamily="18" charset="0"/>
              </a:rPr>
              <a:t>7.) </a:t>
            </a:r>
            <a:r>
              <a:rPr lang="en-US" sz="2200" u="sng" dirty="0" smtClean="0">
                <a:latin typeface="Times New Roman" pitchFamily="18" charset="0"/>
                <a:cs typeface="Times New Roman" pitchFamily="18" charset="0"/>
              </a:rPr>
              <a:t>Serves as a Resource for Business Case Analysis:</a:t>
            </a:r>
          </a:p>
          <a:p>
            <a:pPr algn="just">
              <a:buNone/>
            </a:pPr>
            <a:r>
              <a:rPr lang="en-US" sz="2200" dirty="0" smtClean="0">
                <a:latin typeface="Times New Roman" pitchFamily="18" charset="0"/>
                <a:cs typeface="Times New Roman" pitchFamily="18" charset="0"/>
              </a:rPr>
              <a:t>   The business plan is critical resource for those building or evaluating business case analyses.  Business Case Analysis is central for instance, for supporting capital acquisitions, investments, product or marketing decisions, and project proposals.</a:t>
            </a:r>
          </a:p>
          <a:p>
            <a:pPr algn="just">
              <a:buNone/>
            </a:pP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8.) </a:t>
            </a:r>
            <a:r>
              <a:rPr lang="en-US" sz="2200" u="sng" dirty="0" smtClean="0">
                <a:latin typeface="Times New Roman" pitchFamily="18" charset="0"/>
                <a:cs typeface="Times New Roman" pitchFamily="18" charset="0"/>
              </a:rPr>
              <a:t>Help in identifying key assumptions: </a:t>
            </a:r>
            <a:r>
              <a:rPr lang="en-US" sz="2200" dirty="0" smtClean="0">
                <a:latin typeface="Times New Roman" pitchFamily="18" charset="0"/>
                <a:cs typeface="Times New Roman" pitchFamily="18" charset="0"/>
              </a:rPr>
              <a:t>A complete business plan identifies assumptions and trends underlying future financial results for the company.</a:t>
            </a:r>
          </a:p>
          <a:p>
            <a:pPr algn="just">
              <a:buNone/>
            </a:pPr>
            <a:endParaRPr lang="en-US" sz="2200" dirty="0" smtClean="0">
              <a:latin typeface="Times New Roman" pitchFamily="18" charset="0"/>
              <a:cs typeface="Times New Roman" pitchFamily="18" charset="0"/>
            </a:endParaRPr>
          </a:p>
          <a:p>
            <a:endParaRPr lang="en-US" sz="3500" u="sng" dirty="0" smtClean="0">
              <a:latin typeface="Times New Roman" pitchFamily="18" charset="0"/>
              <a:cs typeface="Times New Roman" pitchFamily="18" charset="0"/>
            </a:endParaRPr>
          </a:p>
          <a:p>
            <a:pPr>
              <a:buNone/>
            </a:pPr>
            <a:endParaRPr lang="en-US" sz="2800" u="sng" dirty="0" smtClean="0">
              <a:latin typeface="Times New Roman" pitchFamily="18" charset="0"/>
              <a:cs typeface="Times New Roman" pitchFamily="18" charset="0"/>
            </a:endParaRPr>
          </a:p>
          <a:p>
            <a:endParaRPr lang="en-US" sz="2800" u="sng" dirty="0" smtClean="0">
              <a:latin typeface="Times New Roman" pitchFamily="18" charset="0"/>
              <a:cs typeface="Times New Roman" pitchFamily="18" charset="0"/>
            </a:endParaRPr>
          </a:p>
          <a:p>
            <a:pPr>
              <a:buNone/>
            </a:pPr>
            <a:endParaRPr lang="en-US" sz="2800" u="sng" dirty="0" smtClean="0">
              <a:latin typeface="Times New Roman" pitchFamily="18" charset="0"/>
              <a:cs typeface="Times New Roman" pitchFamily="18" charset="0"/>
            </a:endParaRPr>
          </a:p>
          <a:p>
            <a:pPr>
              <a:buNone/>
            </a:pPr>
            <a:endParaRPr lang="en-US" sz="2800" u="sng" dirty="0" smtClean="0">
              <a:latin typeface="Times New Roman" pitchFamily="18" charset="0"/>
              <a:cs typeface="Times New Roman" pitchFamily="18" charset="0"/>
            </a:endParaRPr>
          </a:p>
          <a:p>
            <a:endParaRPr lang="en-US" sz="2800" dirty="0" smtClean="0"/>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9"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OBJECTIVES OF BUSINESS PLAN</a:t>
            </a:r>
            <a:endParaRPr lang="en-US" sz="3600" dirty="0">
              <a:latin typeface="Times New Roman" pitchFamily="18" charset="0"/>
              <a:cs typeface="Times New Roman" pitchFamily="18" charset="0"/>
            </a:endParaRPr>
          </a:p>
        </p:txBody>
      </p:sp>
      <p:sp>
        <p:nvSpPr>
          <p:cNvPr id="1048670" name="Content Placeholder 2"/>
          <p:cNvSpPr>
            <a:spLocks noGrp="1"/>
          </p:cNvSpPr>
          <p:nvPr>
            <p:ph sz="quarter" idx="1"/>
          </p:nvPr>
        </p:nvSpPr>
        <p:spPr/>
        <p:txBody>
          <a:bodyPr>
            <a:normAutofit/>
          </a:bodyPr>
          <a:lstStyle/>
          <a:p>
            <a:r>
              <a:rPr lang="en-US" sz="2200" dirty="0" smtClean="0">
                <a:latin typeface="Times New Roman" pitchFamily="18" charset="0"/>
                <a:cs typeface="Times New Roman" pitchFamily="18" charset="0"/>
              </a:rPr>
              <a:t>To give directions to the vision of an entrepreneur</a:t>
            </a:r>
          </a:p>
          <a:p>
            <a:r>
              <a:rPr lang="en-US" sz="2200" dirty="0" smtClean="0">
                <a:latin typeface="Times New Roman" pitchFamily="18" charset="0"/>
                <a:cs typeface="Times New Roman" pitchFamily="18" charset="0"/>
              </a:rPr>
              <a:t>To seek loans from financial institutions</a:t>
            </a:r>
          </a:p>
          <a:p>
            <a:r>
              <a:rPr lang="en-US" sz="2200" dirty="0" smtClean="0">
                <a:latin typeface="Times New Roman" pitchFamily="18" charset="0"/>
                <a:cs typeface="Times New Roman" pitchFamily="18" charset="0"/>
              </a:rPr>
              <a:t>To facilitate the decision making</a:t>
            </a:r>
          </a:p>
          <a:p>
            <a:r>
              <a:rPr lang="en-US" sz="2200" dirty="0" smtClean="0">
                <a:latin typeface="Times New Roman" pitchFamily="18" charset="0"/>
                <a:cs typeface="Times New Roman" pitchFamily="18" charset="0"/>
              </a:rPr>
              <a:t>To persuade others to join the business</a:t>
            </a:r>
          </a:p>
          <a:p>
            <a:r>
              <a:rPr lang="en-US" sz="2200" dirty="0" smtClean="0">
                <a:latin typeface="Times New Roman" pitchFamily="18" charset="0"/>
                <a:cs typeface="Times New Roman" pitchFamily="18" charset="0"/>
              </a:rPr>
              <a:t>To assess the feasibility of the business</a:t>
            </a:r>
          </a:p>
          <a:p>
            <a:r>
              <a:rPr lang="en-US" sz="2200" dirty="0" smtClean="0">
                <a:latin typeface="Times New Roman" pitchFamily="18" charset="0"/>
                <a:cs typeface="Times New Roman" pitchFamily="18" charset="0"/>
              </a:rPr>
              <a:t>To identify the strength and weakness present in the internal environment</a:t>
            </a:r>
          </a:p>
          <a:p>
            <a:r>
              <a:rPr lang="en-US" sz="2200" dirty="0" smtClean="0">
                <a:latin typeface="Times New Roman" pitchFamily="18" charset="0"/>
                <a:cs typeface="Times New Roman" pitchFamily="18" charset="0"/>
              </a:rPr>
              <a:t>To identify opportunities and threats in the external environment</a:t>
            </a:r>
          </a:p>
          <a:p>
            <a:r>
              <a:rPr lang="en-US" sz="2200" dirty="0" smtClean="0">
                <a:latin typeface="Times New Roman" pitchFamily="18" charset="0"/>
                <a:cs typeface="Times New Roman" pitchFamily="18" charset="0"/>
              </a:rPr>
              <a:t> To monitor the progress after implementation of the plan</a:t>
            </a:r>
          </a:p>
          <a:p>
            <a:endParaRPr/>
          </a:p>
          <a:p>
            <a:endParaRPr lang="en-US" sz="2200" dirty="0" smtClean="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Title 1"/>
          <p:cNvSpPr>
            <a:spLocks noGrp="1"/>
          </p:cNvSpPr>
          <p:nvPr>
            <p:ph type="title"/>
          </p:nvPr>
        </p:nvSpPr>
        <p:spPr/>
        <p:txBody>
          <a:bodyPr>
            <a:normAutofit/>
          </a:bodyPr>
          <a:lstStyle/>
          <a:p>
            <a:pPr algn="ctr"/>
            <a:r>
              <a:rPr lang="en-US" sz="3600" dirty="0" smtClean="0">
                <a:latin typeface="Times New Roman" pitchFamily="18" charset="0"/>
                <a:cs typeface="Times New Roman" pitchFamily="18" charset="0"/>
              </a:rPr>
              <a:t>DO’S OF BUSINESS PLAN</a:t>
            </a:r>
            <a:endParaRPr lang="en-US" sz="3600" dirty="0">
              <a:latin typeface="Times New Roman" pitchFamily="18" charset="0"/>
              <a:cs typeface="Times New Roman" pitchFamily="18" charset="0"/>
            </a:endParaRPr>
          </a:p>
        </p:txBody>
      </p:sp>
      <p:sp>
        <p:nvSpPr>
          <p:cNvPr id="1048672" name="Content Placeholder 2"/>
          <p:cNvSpPr>
            <a:spLocks noGrp="1"/>
          </p:cNvSpPr>
          <p:nvPr>
            <p:ph sz="quarter" idx="1"/>
          </p:nvPr>
        </p:nvSpPr>
        <p:spPr>
          <a:xfrm>
            <a:off x="457200" y="1447800"/>
            <a:ext cx="8229600" cy="4953000"/>
          </a:xfrm>
        </p:spPr>
        <p:txBody>
          <a:bodyPr>
            <a:normAutofit fontScale="95833" lnSpcReduction="20000"/>
          </a:bodyPr>
          <a:lstStyle/>
          <a:p>
            <a:pPr algn="just"/>
            <a:r>
              <a:rPr lang="en-US" sz="2400" dirty="0" smtClean="0">
                <a:latin typeface="Times New Roman" pitchFamily="18" charset="0"/>
                <a:cs typeface="Times New Roman" pitchFamily="18" charset="0"/>
              </a:rPr>
              <a:t>Prepare a complete business plan</a:t>
            </a:r>
          </a:p>
          <a:p>
            <a:pPr algn="just"/>
            <a:r>
              <a:rPr lang="en-US" sz="2400" dirty="0" smtClean="0">
                <a:latin typeface="Times New Roman" pitchFamily="18" charset="0"/>
                <a:cs typeface="Times New Roman" pitchFamily="18" charset="0"/>
              </a:rPr>
              <a:t>Use the business plan templates</a:t>
            </a:r>
          </a:p>
          <a:p>
            <a:pPr algn="just"/>
            <a:r>
              <a:rPr lang="en-US" sz="2400" dirty="0" smtClean="0">
                <a:latin typeface="Times New Roman" pitchFamily="18" charset="0"/>
                <a:cs typeface="Times New Roman" pitchFamily="18" charset="0"/>
              </a:rPr>
              <a:t>Complete sections of business plan as you proceed through the course</a:t>
            </a:r>
          </a:p>
          <a:p>
            <a:pPr algn="just"/>
            <a:r>
              <a:rPr lang="en-US" sz="2400" dirty="0" smtClean="0">
                <a:latin typeface="Times New Roman" pitchFamily="18" charset="0"/>
                <a:cs typeface="Times New Roman" pitchFamily="18" charset="0"/>
              </a:rPr>
              <a:t>Research to find out the business plan of other entrepreneurs</a:t>
            </a:r>
          </a:p>
          <a:p>
            <a:pPr algn="just"/>
            <a:r>
              <a:rPr lang="en-US" sz="2400" dirty="0" smtClean="0">
                <a:latin typeface="Times New Roman" pitchFamily="18" charset="0"/>
                <a:cs typeface="Times New Roman" pitchFamily="18" charset="0"/>
              </a:rPr>
              <a:t>Package your business plan as selling kit</a:t>
            </a:r>
          </a:p>
          <a:p>
            <a:pPr algn="just"/>
            <a:r>
              <a:rPr lang="en-US" sz="2400" dirty="0" smtClean="0">
                <a:latin typeface="Times New Roman" pitchFamily="18" charset="0"/>
                <a:cs typeface="Times New Roman" pitchFamily="18" charset="0"/>
              </a:rPr>
              <a:t>Submit your business plan to expert like C.A etc.</a:t>
            </a:r>
          </a:p>
          <a:p>
            <a:pPr algn="just"/>
            <a:r>
              <a:rPr lang="en-US" sz="2400" dirty="0" smtClean="0">
                <a:latin typeface="Times New Roman" pitchFamily="18" charset="0"/>
                <a:cs typeface="Times New Roman" pitchFamily="18" charset="0"/>
              </a:rPr>
              <a:t>Spell out the strength and weakness  of management team</a:t>
            </a:r>
          </a:p>
          <a:p>
            <a:pPr algn="just"/>
            <a:r>
              <a:rPr lang="en-US" sz="2400" dirty="0" smtClean="0">
                <a:latin typeface="Times New Roman" pitchFamily="18" charset="0"/>
                <a:cs typeface="Times New Roman" pitchFamily="18" charset="0"/>
              </a:rPr>
              <a:t>Includes your monthly one year cash flow projection</a:t>
            </a:r>
          </a:p>
          <a:p>
            <a:pPr algn="just"/>
            <a:r>
              <a:rPr lang="en-US" sz="2400" dirty="0" smtClean="0">
                <a:latin typeface="Times New Roman" pitchFamily="18" charset="0"/>
                <a:cs typeface="Times New Roman" pitchFamily="18" charset="0"/>
              </a:rPr>
              <a:t>Freely and frequently modify your business plan to account for changing conditions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Title 1"/>
          <p:cNvSpPr>
            <a:spLocks noGrp="1"/>
          </p:cNvSpPr>
          <p:nvPr>
            <p:ph type="title"/>
          </p:nvPr>
        </p:nvSpPr>
        <p:spPr/>
        <p:txBody>
          <a:bodyPr>
            <a:normAutofit/>
          </a:bodyPr>
          <a:lstStyle/>
          <a:p>
            <a:pPr algn="ctr"/>
            <a:r>
              <a:rPr lang="en-US" sz="3600" dirty="0" smtClean="0">
                <a:latin typeface="Times New Roman" pitchFamily="18" charset="0"/>
                <a:cs typeface="Times New Roman" pitchFamily="18" charset="0"/>
              </a:rPr>
              <a:t>DONT’S OF BUSINESS PLAN</a:t>
            </a:r>
            <a:endParaRPr lang="en-US" sz="3600" dirty="0">
              <a:latin typeface="Times New Roman" pitchFamily="18" charset="0"/>
              <a:cs typeface="Times New Roman" pitchFamily="18" charset="0"/>
            </a:endParaRPr>
          </a:p>
        </p:txBody>
      </p:sp>
      <p:sp>
        <p:nvSpPr>
          <p:cNvPr id="1048677" name="Content Placeholder 2"/>
          <p:cNvSpPr>
            <a:spLocks noGrp="1"/>
          </p:cNvSpPr>
          <p:nvPr>
            <p:ph sz="quarter" idx="1"/>
          </p:nvPr>
        </p:nvSpPr>
        <p:spPr>
          <a:xfrm>
            <a:off x="457200" y="1143000"/>
            <a:ext cx="8229600" cy="5257800"/>
          </a:xfrm>
        </p:spPr>
        <p:txBody>
          <a:bodyPr>
            <a:normAutofit/>
          </a:bodyPr>
          <a:lstStyle/>
          <a:p>
            <a:pPr algn="just">
              <a:buFont typeface="Wingdings" pitchFamily="2" charset="2"/>
              <a:buChar char="q"/>
            </a:pPr>
            <a:r>
              <a:rPr lang="en-US" sz="2200" dirty="0" smtClean="0">
                <a:latin typeface="Times New Roman" pitchFamily="18" charset="0"/>
                <a:cs typeface="Times New Roman" pitchFamily="18" charset="0"/>
              </a:rPr>
              <a:t>Don’t disregard or discount weakness in your business plan. Spell it out</a:t>
            </a:r>
          </a:p>
          <a:p>
            <a:pPr algn="just">
              <a:buFont typeface="Wingdings" pitchFamily="2" charset="2"/>
              <a:buChar char="q"/>
            </a:pPr>
            <a:r>
              <a:rPr lang="en-US" sz="2200" dirty="0" smtClean="0">
                <a:latin typeface="Times New Roman" pitchFamily="18" charset="0"/>
                <a:cs typeface="Times New Roman" pitchFamily="18" charset="0"/>
              </a:rPr>
              <a:t>Don’t stress on long term projections. Stress on short term projections</a:t>
            </a:r>
          </a:p>
          <a:p>
            <a:pPr algn="just">
              <a:buFont typeface="Wingdings" pitchFamily="2" charset="2"/>
              <a:buChar char="q"/>
            </a:pPr>
            <a:r>
              <a:rPr lang="en-US" sz="2200" dirty="0" smtClean="0">
                <a:latin typeface="Times New Roman" pitchFamily="18" charset="0"/>
                <a:cs typeface="Times New Roman" pitchFamily="18" charset="0"/>
              </a:rPr>
              <a:t>Don’t be optimistic (on high side)  in estimating future sales.</a:t>
            </a:r>
          </a:p>
          <a:p>
            <a:pPr algn="just">
              <a:buFont typeface="Wingdings" pitchFamily="2" charset="2"/>
              <a:buChar char="q"/>
            </a:pPr>
            <a:r>
              <a:rPr lang="en-US" sz="2200" dirty="0" smtClean="0">
                <a:latin typeface="Times New Roman" pitchFamily="18" charset="0"/>
                <a:cs typeface="Times New Roman" pitchFamily="18" charset="0"/>
              </a:rPr>
              <a:t>Don’t be pessimistic (on low side) in estimating future sales.</a:t>
            </a:r>
          </a:p>
          <a:p>
            <a:pPr algn="just">
              <a:buFont typeface="Wingdings" pitchFamily="2" charset="2"/>
              <a:buChar char="q"/>
            </a:pPr>
            <a:r>
              <a:rPr lang="en-US" sz="2200" dirty="0" smtClean="0">
                <a:latin typeface="Times New Roman" pitchFamily="18" charset="0"/>
                <a:cs typeface="Times New Roman" pitchFamily="18" charset="0"/>
              </a:rPr>
              <a:t>Don’t project  yourself as someone you are not.</a:t>
            </a:r>
          </a:p>
          <a:p>
            <a:pPr algn="just">
              <a:buFont typeface="Wingdings" pitchFamily="2" charset="2"/>
              <a:buChar char="q"/>
            </a:pPr>
            <a:r>
              <a:rPr lang="en-US" sz="2200" dirty="0" smtClean="0">
                <a:latin typeface="Times New Roman" pitchFamily="18" charset="0"/>
                <a:cs typeface="Times New Roman" pitchFamily="18" charset="0"/>
              </a:rPr>
              <a:t>Never skip the step of preparation of business plan.</a:t>
            </a:r>
          </a:p>
          <a:p>
            <a:pPr algn="just">
              <a:buFont typeface="Wingdings" pitchFamily="2" charset="2"/>
              <a:buChar char="q"/>
            </a:pPr>
            <a:r>
              <a:rPr lang="en-US" sz="2200" dirty="0" smtClean="0">
                <a:latin typeface="Times New Roman" pitchFamily="18" charset="0"/>
                <a:cs typeface="Times New Roman" pitchFamily="18" charset="0"/>
              </a:rPr>
              <a:t>Don’t depend entirely on the uniqueness of your business idea and invention.</a:t>
            </a:r>
          </a:p>
          <a:p>
            <a:pPr algn="just">
              <a:buFont typeface="Wingdings" pitchFamily="2" charset="2"/>
              <a:buChar char="q"/>
            </a:pPr>
            <a:r>
              <a:rPr lang="en-US" sz="2200" dirty="0" smtClean="0">
                <a:latin typeface="Times New Roman" pitchFamily="18" charset="0"/>
                <a:cs typeface="Times New Roman" pitchFamily="18" charset="0"/>
              </a:rPr>
              <a:t>Don’t proceed without adequate information</a:t>
            </a:r>
          </a:p>
          <a:p>
            <a:pPr algn="just">
              <a:buFont typeface="Wingdings" pitchFamily="2" charset="2"/>
              <a:buChar char="q"/>
            </a:pPr>
            <a:endParaRPr lang="en-US" sz="2200" dirty="0" smtClean="0">
              <a:latin typeface="Times New Roman" pitchFamily="18" charset="0"/>
              <a:cs typeface="Times New Roman" pitchFamily="18" charset="0"/>
            </a:endParaRPr>
          </a:p>
          <a:p>
            <a:pPr algn="just">
              <a:buNone/>
            </a:pPr>
            <a:endParaRPr lang="en-US" sz="2200" dirty="0" smtClean="0">
              <a:latin typeface="Times New Roman" pitchFamily="18" charset="0"/>
              <a:cs typeface="Times New Roman" pitchFamily="18" charset="0"/>
            </a:endParaRPr>
          </a:p>
          <a:p>
            <a:pPr algn="just">
              <a:buFont typeface="Wingdings" pitchFamily="2" charset="2"/>
              <a:buChar char="q"/>
            </a:pPr>
            <a:endParaRPr lang="en-US" sz="2200" dirty="0" smtClean="0">
              <a:latin typeface="Times New Roman" pitchFamily="18" charset="0"/>
              <a:cs typeface="Times New Roman" pitchFamily="18" charset="0"/>
            </a:endParaRP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Title 1"/>
          <p:cNvSpPr>
            <a:spLocks noGrp="1"/>
          </p:cNvSpPr>
          <p:nvPr>
            <p:ph type="title"/>
          </p:nvPr>
        </p:nvSpPr>
        <p:spPr/>
        <p:txBody>
          <a:bodyPr>
            <a:noAutofit/>
          </a:bodyPr>
          <a:lstStyle/>
          <a:p>
            <a:pPr algn="ctr"/>
            <a:r>
              <a:rPr lang="en-US" sz="3600" dirty="0" smtClean="0">
                <a:latin typeface="Times New Roman" pitchFamily="18" charset="0"/>
                <a:cs typeface="Times New Roman" pitchFamily="18" charset="0"/>
              </a:rPr>
              <a:t>COMPONENTS /CONTENT  OF BUSINESS PLAN</a:t>
            </a:r>
            <a:endParaRPr lang="en-US" sz="3600" dirty="0">
              <a:latin typeface="Times New Roman" pitchFamily="18" charset="0"/>
              <a:cs typeface="Times New Roman" pitchFamily="18" charset="0"/>
            </a:endParaRPr>
          </a:p>
        </p:txBody>
      </p:sp>
      <p:sp>
        <p:nvSpPr>
          <p:cNvPr id="1048682" name="Content Placeholder 2"/>
          <p:cNvSpPr>
            <a:spLocks noGrp="1"/>
          </p:cNvSpPr>
          <p:nvPr>
            <p:ph sz="quarter" idx="1"/>
          </p:nvPr>
        </p:nvSpPr>
        <p:spPr>
          <a:xfrm>
            <a:off x="533400" y="1219200"/>
            <a:ext cx="8153400" cy="5181600"/>
          </a:xfrm>
        </p:spPr>
        <p:txBody>
          <a:bodyPr>
            <a:normAutofit/>
          </a:bodyPr>
          <a:lstStyle/>
          <a:p>
            <a:pPr algn="just">
              <a:buFont typeface="Wingdings" pitchFamily="2" charset="2"/>
              <a:buChar char="q"/>
            </a:pPr>
            <a:endParaRPr lang="en-US" sz="2400" dirty="0" smtClean="0">
              <a:latin typeface="Times New Roman" pitchFamily="18" charset="0"/>
              <a:cs typeface="Times New Roman" pitchFamily="18" charset="0"/>
            </a:endParaRPr>
          </a:p>
          <a:p>
            <a:pPr algn="just">
              <a:buFont typeface="Wingdings" pitchFamily="2" charset="2"/>
              <a:buChar char="q"/>
            </a:pPr>
            <a:endParaRPr lang="en-US" sz="2400" dirty="0" smtClean="0">
              <a:latin typeface="Times New Roman" pitchFamily="18" charset="0"/>
              <a:cs typeface="Times New Roman" pitchFamily="18" charset="0"/>
            </a:endParaRPr>
          </a:p>
          <a:p>
            <a:pPr algn="just">
              <a:buFont typeface="Wingdings" pitchFamily="2" charset="2"/>
              <a:buChar char="q"/>
            </a:pPr>
            <a:endParaRPr lang="en-US" sz="2400" dirty="0" smtClean="0">
              <a:latin typeface="Times New Roman" pitchFamily="18" charset="0"/>
              <a:cs typeface="Times New Roman" pitchFamily="18" charset="0"/>
            </a:endParaRPr>
          </a:p>
          <a:p>
            <a:pPr algn="just">
              <a:buNone/>
            </a:pPr>
            <a:endParaRPr lang="en-US" sz="2400" dirty="0" smtClean="0">
              <a:latin typeface="Times New Roman" pitchFamily="18" charset="0"/>
              <a:cs typeface="Times New Roman" pitchFamily="18" charset="0"/>
            </a:endParaRPr>
          </a:p>
          <a:p>
            <a:pPr algn="just">
              <a:buFont typeface="Wingdings" pitchFamily="2" charset="2"/>
              <a:buChar char="q"/>
            </a:pPr>
            <a:endParaRPr lang="en-US" sz="2400" dirty="0" smtClean="0">
              <a:latin typeface="Times New Roman" pitchFamily="18" charset="0"/>
              <a:cs typeface="Times New Roman" pitchFamily="18" charset="0"/>
            </a:endParaRPr>
          </a:p>
          <a:p>
            <a:pPr algn="just">
              <a:buNone/>
            </a:pPr>
            <a:endParaRPr lang="en-US" sz="2400" u="sng" dirty="0" smtClean="0">
              <a:latin typeface="Times New Roman" pitchFamily="18" charset="0"/>
              <a:cs typeface="Times New Roman" pitchFamily="18" charset="0"/>
            </a:endParaRPr>
          </a:p>
          <a:p>
            <a:pPr algn="just">
              <a:buFont typeface="Wingdings" pitchFamily="2" charset="2"/>
              <a:buChar char="q"/>
            </a:pPr>
            <a:endParaRPr lang="en-US" sz="2400" u="sng" dirty="0" smtClean="0">
              <a:latin typeface="Times New Roman" pitchFamily="18" charset="0"/>
              <a:cs typeface="Times New Roman" pitchFamily="18" charset="0"/>
            </a:endParaRPr>
          </a:p>
          <a:p>
            <a:pPr algn="just">
              <a:buNone/>
            </a:pPr>
            <a:endParaRPr lang="en-US" sz="1800" u="sng" dirty="0" smtClean="0">
              <a:latin typeface="Times New Roman" pitchFamily="18" charset="0"/>
              <a:cs typeface="Times New Roman" pitchFamily="18" charset="0"/>
            </a:endParaRPr>
          </a:p>
          <a:p>
            <a:pPr algn="just">
              <a:buNone/>
            </a:pPr>
            <a:endParaRPr lang="en-US" sz="2400" u="sng" dirty="0" smtClean="0">
              <a:latin typeface="Times New Roman" pitchFamily="18" charset="0"/>
              <a:cs typeface="Times New Roman" pitchFamily="18" charset="0"/>
            </a:endParaRPr>
          </a:p>
        </p:txBody>
      </p:sp>
      <p:graphicFrame>
        <p:nvGraphicFramePr>
          <p:cNvPr id="4194305" name="Table 3"/>
          <p:cNvGraphicFramePr>
            <a:graphicFrameLocks noGrp="1"/>
          </p:cNvGraphicFramePr>
          <p:nvPr/>
        </p:nvGraphicFramePr>
        <p:xfrm>
          <a:off x="1600200" y="1295400"/>
          <a:ext cx="5334000" cy="5290668"/>
        </p:xfrm>
        <a:graphic>
          <a:graphicData uri="http://schemas.openxmlformats.org/drawingml/2006/table">
            <a:tbl>
              <a:tblPr firstRow="1" bandRow="1">
                <a:tableStyleId>{5C22544A-7EE6-4342-B048-85BDC9FD1C3A}</a:tableStyleId>
              </a:tblPr>
              <a:tblGrid>
                <a:gridCol w="5334000"/>
              </a:tblGrid>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lt1"/>
                          </a:solidFill>
                          <a:latin typeface="Times New Roman" pitchFamily="18" charset="0"/>
                          <a:ea typeface="+mn-ea"/>
                          <a:cs typeface="Times New Roman" pitchFamily="18" charset="0"/>
                        </a:rPr>
                        <a:t>1. Executive Summary</a:t>
                      </a:r>
                    </a:p>
                  </a:txBody>
                  <a:tcPr/>
                </a:tc>
              </a:tr>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2. The Industry, Target Customers and Competitors</a:t>
                      </a:r>
                    </a:p>
                  </a:txBody>
                  <a:tcPr/>
                </a:tc>
              </a:tr>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3. The Company</a:t>
                      </a:r>
                    </a:p>
                  </a:txBody>
                  <a:tcPr/>
                </a:tc>
              </a:tr>
              <a:tr h="378612">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4. The Marketing Plan</a:t>
                      </a:r>
                    </a:p>
                    <a:p>
                      <a:pPr marL="0" marR="0" indent="0" algn="l" defTabSz="914400" rtl="0" eaLnBrk="1" fontAlgn="auto" latinLnBrk="0" hangingPunct="1">
                        <a:lnSpc>
                          <a:spcPct val="100000"/>
                        </a:lnSpc>
                        <a:spcBef>
                          <a:spcPts val="0"/>
                        </a:spcBef>
                        <a:spcAft>
                          <a:spcPts val="0"/>
                        </a:spcAft>
                        <a:buClrTx/>
                        <a:buSzTx/>
                        <a:buFontTx/>
                        <a:buNone/>
                      </a:pPr>
                      <a:endParaRPr kumimoji="0" lang="en-US" sz="1800" b="1" kern="1200" dirty="0" smtClean="0">
                        <a:solidFill>
                          <a:schemeClr val="dk1"/>
                        </a:solidFill>
                        <a:latin typeface="Times New Roman" pitchFamily="18" charset="0"/>
                        <a:ea typeface="+mn-ea"/>
                        <a:cs typeface="Times New Roman" pitchFamily="18" charset="0"/>
                      </a:endParaRPr>
                    </a:p>
                  </a:txBody>
                  <a:tcPr/>
                </a:tc>
              </a:tr>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5. The Operations Plan</a:t>
                      </a:r>
                    </a:p>
                  </a:txBody>
                  <a:tcPr/>
                </a:tc>
              </a:tr>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6. The Development Plan</a:t>
                      </a:r>
                    </a:p>
                  </a:txBody>
                  <a:tcPr/>
                </a:tc>
              </a:tr>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7. The Growth Plan</a:t>
                      </a:r>
                    </a:p>
                  </a:txBody>
                  <a:tcPr/>
                </a:tc>
              </a:tr>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8. The Team</a:t>
                      </a:r>
                    </a:p>
                  </a:txBody>
                  <a:tcPr/>
                </a:tc>
              </a:tr>
              <a:tr h="533997">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9. The Financial Plan</a:t>
                      </a:r>
                    </a:p>
                  </a:txBody>
                  <a:tcPr/>
                </a:tc>
              </a:tr>
              <a:tr h="378612">
                <a:tc>
                  <a:txBody>
                    <a:bodyPr/>
                    <a:lstStyle/>
                    <a:p>
                      <a:pPr marL="0" marR="0" indent="0" algn="l" defTabSz="914400" rtl="0" eaLnBrk="1" fontAlgn="auto" latinLnBrk="0" hangingPunct="1">
                        <a:lnSpc>
                          <a:spcPct val="100000"/>
                        </a:lnSpc>
                        <a:spcBef>
                          <a:spcPts val="0"/>
                        </a:spcBef>
                        <a:spcAft>
                          <a:spcPts val="0"/>
                        </a:spcAft>
                        <a:buClrTx/>
                        <a:buSzTx/>
                        <a:buFontTx/>
                        <a:buNone/>
                      </a:pPr>
                      <a:r>
                        <a:rPr kumimoji="0" lang="en-US" sz="1800" b="1" kern="1200" dirty="0" smtClean="0">
                          <a:solidFill>
                            <a:schemeClr val="dk1"/>
                          </a:solidFill>
                          <a:latin typeface="Times New Roman" pitchFamily="18" charset="0"/>
                          <a:ea typeface="+mn-ea"/>
                          <a:cs typeface="Times New Roman" pitchFamily="18" charset="0"/>
                        </a:rPr>
                        <a:t>10. Appendices</a:t>
                      </a:r>
                    </a:p>
                  </a:txBody>
                  <a:tcPr/>
                </a:tc>
              </a:tr>
            </a:tbl>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Title 1"/>
          <p:cNvSpPr>
            <a:spLocks noGrp="1"/>
          </p:cNvSpPr>
          <p:nvPr>
            <p:ph type="title"/>
          </p:nvPr>
        </p:nvSpPr>
        <p:spPr/>
        <p:txBody>
          <a:bodyPr>
            <a:noAutofit/>
          </a:bodyPr>
          <a:lstStyle/>
          <a:p>
            <a:pPr algn="ctr"/>
            <a:r>
              <a:rPr lang="en-US" sz="3600" dirty="0" smtClean="0">
                <a:latin typeface="Times New Roman" pitchFamily="18" charset="0"/>
                <a:cs typeface="Times New Roman" pitchFamily="18" charset="0"/>
              </a:rPr>
              <a:t>TYPES OF ENTREPRENEURIAL STRATEGIES OR PLAN</a:t>
            </a:r>
            <a:endParaRPr lang="en-US" sz="3600" dirty="0">
              <a:latin typeface="Times New Roman" pitchFamily="18" charset="0"/>
              <a:cs typeface="Times New Roman" pitchFamily="18" charset="0"/>
            </a:endParaRPr>
          </a:p>
        </p:txBody>
      </p:sp>
      <p:sp>
        <p:nvSpPr>
          <p:cNvPr id="1048687" name="Content Placeholder 2"/>
          <p:cNvSpPr>
            <a:spLocks noGrp="1"/>
          </p:cNvSpPr>
          <p:nvPr>
            <p:ph sz="quarter" idx="1"/>
          </p:nvPr>
        </p:nvSpPr>
        <p:spPr/>
        <p:txBody>
          <a:bodyPr>
            <a:normAutofit/>
          </a:bodyPr>
          <a:lstStyle/>
          <a:p>
            <a:pPr algn="just"/>
            <a:endParaRPr lang="en-US" sz="1800" dirty="0">
              <a:latin typeface="Times New Roman" pitchFamily="18" charset="0"/>
              <a:cs typeface="Times New Roman" pitchFamily="18" charset="0"/>
            </a:endParaRPr>
          </a:p>
        </p:txBody>
      </p:sp>
      <p:sp>
        <p:nvSpPr>
          <p:cNvPr id="1048688" name="Rectangle 3"/>
          <p:cNvSpPr/>
          <p:nvPr/>
        </p:nvSpPr>
        <p:spPr>
          <a:xfrm>
            <a:off x="1981200" y="1447800"/>
            <a:ext cx="609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TYPES OF ENTREPRENEURIAL STRATEGIES/ PLAN</a:t>
            </a:r>
            <a:endParaRPr lang="en-US" dirty="0"/>
          </a:p>
        </p:txBody>
      </p:sp>
      <p:cxnSp>
        <p:nvCxnSpPr>
          <p:cNvPr id="3145734" name="Straight Arrow Connector 7"/>
          <p:cNvCxnSpPr>
            <a:cxnSpLocks/>
          </p:cNvCxnSpPr>
          <p:nvPr/>
        </p:nvCxnSpPr>
        <p:spPr>
          <a:xfrm rot="10800000" flipV="1">
            <a:off x="1219200" y="2057400"/>
            <a:ext cx="40386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735" name="Straight Arrow Connector 9"/>
          <p:cNvCxnSpPr>
            <a:cxnSpLocks/>
          </p:cNvCxnSpPr>
          <p:nvPr/>
        </p:nvCxnSpPr>
        <p:spPr>
          <a:xfrm>
            <a:off x="5562600" y="2057400"/>
            <a:ext cx="3048000" cy="1143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8689" name="Rectangle 12"/>
          <p:cNvSpPr/>
          <p:nvPr/>
        </p:nvSpPr>
        <p:spPr>
          <a:xfrm>
            <a:off x="533400" y="3124200"/>
            <a:ext cx="26670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CORPORATE OPERATIONAL PLAN</a:t>
            </a:r>
            <a:endParaRPr lang="en-US" dirty="0"/>
          </a:p>
        </p:txBody>
      </p:sp>
      <p:sp>
        <p:nvSpPr>
          <p:cNvPr id="1048690" name="Rectangle 13"/>
          <p:cNvSpPr/>
          <p:nvPr/>
        </p:nvSpPr>
        <p:spPr>
          <a:xfrm>
            <a:off x="5943600" y="3276600"/>
            <a:ext cx="27432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CORPORATE DEVELOPMENT PLAN</a:t>
            </a:r>
            <a:endParaRPr lang="en-US" dirty="0"/>
          </a:p>
        </p:txBody>
      </p:sp>
      <p:cxnSp>
        <p:nvCxnSpPr>
          <p:cNvPr id="3145736" name="Straight Arrow Connector 15"/>
          <p:cNvCxnSpPr>
            <a:cxnSpLocks/>
          </p:cNvCxnSpPr>
          <p:nvPr/>
        </p:nvCxnSpPr>
        <p:spPr>
          <a:xfrm rot="5400000">
            <a:off x="1257300" y="4381500"/>
            <a:ext cx="9906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737" name="Straight Arrow Connector 19"/>
          <p:cNvCxnSpPr>
            <a:cxnSpLocks/>
            <a:endCxn id="1048692" idx="0"/>
          </p:cNvCxnSpPr>
          <p:nvPr/>
        </p:nvCxnSpPr>
        <p:spPr>
          <a:xfrm rot="10800000" flipV="1">
            <a:off x="4800600" y="4038600"/>
            <a:ext cx="18288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738" name="Straight Arrow Connector 21"/>
          <p:cNvCxnSpPr>
            <a:cxnSpLocks/>
          </p:cNvCxnSpPr>
          <p:nvPr/>
        </p:nvCxnSpPr>
        <p:spPr>
          <a:xfrm rot="16200000" flipH="1">
            <a:off x="7277100" y="4229100"/>
            <a:ext cx="12192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8691" name="Rectangle 24"/>
          <p:cNvSpPr/>
          <p:nvPr/>
        </p:nvSpPr>
        <p:spPr>
          <a:xfrm>
            <a:off x="990600" y="4953000"/>
            <a:ext cx="1371600"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t>DIVISIONAL BUSINESS PLAN</a:t>
            </a:r>
            <a:endParaRPr lang="en-US" sz="1600" dirty="0"/>
          </a:p>
        </p:txBody>
      </p:sp>
      <p:sp>
        <p:nvSpPr>
          <p:cNvPr id="1048692" name="Rectangle 26"/>
          <p:cNvSpPr/>
          <p:nvPr/>
        </p:nvSpPr>
        <p:spPr>
          <a:xfrm>
            <a:off x="3657600" y="52578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DIVERSIFICATION PLAN</a:t>
            </a:r>
            <a:endParaRPr lang="en-US" dirty="0"/>
          </a:p>
        </p:txBody>
      </p:sp>
      <p:sp>
        <p:nvSpPr>
          <p:cNvPr id="1048693" name="Rectangle 27"/>
          <p:cNvSpPr/>
          <p:nvPr/>
        </p:nvSpPr>
        <p:spPr>
          <a:xfrm>
            <a:off x="6400800" y="5257800"/>
            <a:ext cx="22860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CONSOLIDATION PLAN</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
        <p:nvSpPr>
          <p:cNvPr id="1048609" name="Content Placeholder 2"/>
          <p:cNvSpPr>
            <a:spLocks noGrp="1"/>
          </p:cNvSpPr>
          <p:nvPr>
            <p:ph sz="quarter" idx="1"/>
          </p:nvPr>
        </p:nvSpPr>
        <p:spPr/>
        <p:txBody>
          <a:bodyPr/>
          <a:lstStyle/>
          <a:p>
            <a:pPr>
              <a:buNone/>
            </a:pPr>
            <a:endParaRPr lang="en-US" dirty="0"/>
          </a:p>
        </p:txBody>
      </p:sp>
      <p:sp>
        <p:nvSpPr>
          <p:cNvPr id="1048610" name="Rectangle 3"/>
          <p:cNvSpPr/>
          <p:nvPr/>
        </p:nvSpPr>
        <p:spPr>
          <a:xfrm>
            <a:off x="3276600" y="1295400"/>
            <a:ext cx="2209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DIVISIONAL BUSINESS PLAN</a:t>
            </a:r>
            <a:endParaRPr lang="en-US" dirty="0"/>
          </a:p>
        </p:txBody>
      </p:sp>
      <p:cxnSp>
        <p:nvCxnSpPr>
          <p:cNvPr id="3145730" name="Straight Arrow Connector 10"/>
          <p:cNvCxnSpPr>
            <a:cxnSpLocks/>
          </p:cNvCxnSpPr>
          <p:nvPr/>
        </p:nvCxnSpPr>
        <p:spPr>
          <a:xfrm>
            <a:off x="4495800" y="2209800"/>
            <a:ext cx="2667000" cy="1676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8611" name="Rectangle 13"/>
          <p:cNvSpPr/>
          <p:nvPr/>
        </p:nvSpPr>
        <p:spPr>
          <a:xfrm>
            <a:off x="533400" y="3886200"/>
            <a:ext cx="16002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MARKETING</a:t>
            </a:r>
            <a:endParaRPr lang="en-US" dirty="0"/>
          </a:p>
        </p:txBody>
      </p:sp>
      <p:sp>
        <p:nvSpPr>
          <p:cNvPr id="1048612" name="Rectangle 14"/>
          <p:cNvSpPr/>
          <p:nvPr/>
        </p:nvSpPr>
        <p:spPr>
          <a:xfrm>
            <a:off x="2286000" y="3886200"/>
            <a:ext cx="1524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PERSONNEL</a:t>
            </a:r>
            <a:endParaRPr lang="en-US" dirty="0"/>
          </a:p>
        </p:txBody>
      </p:sp>
      <p:sp>
        <p:nvSpPr>
          <p:cNvPr id="1048613" name="Rectangle 15"/>
          <p:cNvSpPr/>
          <p:nvPr/>
        </p:nvSpPr>
        <p:spPr>
          <a:xfrm>
            <a:off x="6172200" y="3886200"/>
            <a:ext cx="2286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FINANCE</a:t>
            </a:r>
            <a:endParaRPr lang="en-US" dirty="0"/>
          </a:p>
        </p:txBody>
      </p:sp>
      <p:sp>
        <p:nvSpPr>
          <p:cNvPr id="1048614" name="Rectangle 16"/>
          <p:cNvSpPr/>
          <p:nvPr/>
        </p:nvSpPr>
        <p:spPr>
          <a:xfrm>
            <a:off x="4114800" y="3886200"/>
            <a:ext cx="17526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PRODUCTION</a:t>
            </a:r>
            <a:endParaRPr lang="en-US" dirty="0"/>
          </a:p>
        </p:txBody>
      </p:sp>
      <p:cxnSp>
        <p:nvCxnSpPr>
          <p:cNvPr id="3145731" name="Straight Arrow Connector 19"/>
          <p:cNvCxnSpPr>
            <a:cxnSpLocks/>
            <a:stCxn id="1048610" idx="2"/>
          </p:cNvCxnSpPr>
          <p:nvPr/>
        </p:nvCxnSpPr>
        <p:spPr>
          <a:xfrm rot="5400000">
            <a:off x="2076450" y="1581150"/>
            <a:ext cx="1676400" cy="29337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732" name="Straight Arrow Connector 21"/>
          <p:cNvCxnSpPr>
            <a:cxnSpLocks/>
            <a:stCxn id="1048610" idx="2"/>
            <a:endCxn id="1048612" idx="0"/>
          </p:cNvCxnSpPr>
          <p:nvPr/>
        </p:nvCxnSpPr>
        <p:spPr>
          <a:xfrm rot="5400000">
            <a:off x="2876550" y="2381250"/>
            <a:ext cx="1676400" cy="13335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733" name="Straight Arrow Connector 24"/>
          <p:cNvCxnSpPr>
            <a:cxnSpLocks/>
            <a:stCxn id="1048610" idx="2"/>
          </p:cNvCxnSpPr>
          <p:nvPr/>
        </p:nvCxnSpPr>
        <p:spPr>
          <a:xfrm rot="16200000" flipH="1">
            <a:off x="3981450" y="2609850"/>
            <a:ext cx="1600200" cy="8001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3"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
        <p:nvSpPr>
          <p:cNvPr id="1048604" name="Content Placeholder 2"/>
          <p:cNvSpPr>
            <a:spLocks noGrp="1"/>
          </p:cNvSpPr>
          <p:nvPr>
            <p:ph sz="quarter" idx="1"/>
          </p:nvPr>
        </p:nvSpPr>
        <p:spPr/>
        <p:txBody>
          <a:bodyPr>
            <a:normAutofit/>
          </a:bodyPr>
          <a:lstStyle/>
          <a:p>
            <a:endParaRPr lang="en-US" sz="2200" dirty="0">
              <a:latin typeface="Times New Roman" pitchFamily="18" charset="0"/>
              <a:cs typeface="Times New Roman" pitchFamily="18" charset="0"/>
            </a:endParaRPr>
          </a:p>
        </p:txBody>
      </p:sp>
      <p:sp>
        <p:nvSpPr>
          <p:cNvPr id="1048605" name="Rectangle 4"/>
          <p:cNvSpPr/>
          <p:nvPr/>
        </p:nvSpPr>
        <p:spPr>
          <a:xfrm>
            <a:off x="1905000" y="1295400"/>
            <a:ext cx="5257800" cy="1066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DIVERSIFICATION PLAN</a:t>
            </a:r>
            <a:endParaRPr lang="en-US" dirty="0"/>
          </a:p>
        </p:txBody>
      </p:sp>
      <p:cxnSp>
        <p:nvCxnSpPr>
          <p:cNvPr id="3145728" name="Straight Arrow Connector 6"/>
          <p:cNvCxnSpPr>
            <a:cxnSpLocks/>
          </p:cNvCxnSpPr>
          <p:nvPr/>
        </p:nvCxnSpPr>
        <p:spPr>
          <a:xfrm rot="10800000" flipV="1">
            <a:off x="1143000" y="2362200"/>
            <a:ext cx="3200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45729" name="Straight Arrow Connector 8"/>
          <p:cNvCxnSpPr>
            <a:cxnSpLocks/>
          </p:cNvCxnSpPr>
          <p:nvPr/>
        </p:nvCxnSpPr>
        <p:spPr>
          <a:xfrm>
            <a:off x="4419600" y="2362200"/>
            <a:ext cx="32004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48606" name="Rectangle 9"/>
          <p:cNvSpPr/>
          <p:nvPr/>
        </p:nvSpPr>
        <p:spPr>
          <a:xfrm>
            <a:off x="533400" y="3657600"/>
            <a:ext cx="2133600" cy="2514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Times New Roman" pitchFamily="18" charset="0"/>
                <a:cs typeface="Times New Roman" pitchFamily="18" charset="0"/>
              </a:rPr>
              <a:t>INTERNAL DEVELOPME</a:t>
            </a:r>
            <a:r>
              <a:rPr lang="en-US" sz="1600" dirty="0" smtClean="0">
                <a:solidFill>
                  <a:schemeClr val="lt1"/>
                </a:solidFill>
                <a:latin typeface="Times New Roman" pitchFamily="18" charset="0"/>
                <a:cs typeface="Times New Roman" pitchFamily="18" charset="0"/>
              </a:rPr>
              <a:t>N</a:t>
            </a:r>
            <a:r>
              <a:rPr lang="en-US" sz="1600" dirty="0" smtClean="0">
                <a:latin typeface="Times New Roman" pitchFamily="18" charset="0"/>
                <a:cs typeface="Times New Roman" pitchFamily="18" charset="0"/>
              </a:rPr>
              <a:t>T:</a:t>
            </a:r>
            <a:endParaRPr lang="zh-CN" altLang="en-US"/>
          </a:p>
          <a:p>
            <a:pPr algn="ctr"/>
            <a:r>
              <a:rPr lang="en-US" sz="1600" dirty="0" smtClean="0">
                <a:latin typeface="Times New Roman" pitchFamily="18" charset="0"/>
                <a:cs typeface="Times New Roman" pitchFamily="18" charset="0"/>
              </a:rPr>
              <a:t>1.) NEW PRO</a:t>
            </a:r>
            <a:r>
              <a:rPr lang="en-US" sz="1600" dirty="0" smtClean="0">
                <a:solidFill>
                  <a:schemeClr val="lt1"/>
                </a:solidFill>
                <a:latin typeface="Times New Roman" pitchFamily="18" charset="0"/>
                <a:cs typeface="Times New Roman" pitchFamily="18" charset="0"/>
              </a:rPr>
              <a:t>D</a:t>
            </a:r>
            <a:r>
              <a:rPr lang="en-US" sz="1600" dirty="0" smtClean="0">
                <a:latin typeface="Times New Roman" pitchFamily="18" charset="0"/>
                <a:cs typeface="Times New Roman" pitchFamily="18" charset="0"/>
              </a:rPr>
              <a:t>UCT</a:t>
            </a:r>
            <a:endParaRPr lang="zh-CN" altLang="en-US"/>
          </a:p>
          <a:p>
            <a:pPr algn="ctr"/>
            <a:endParaRPr lang="en-US" sz="1600" dirty="0" smtClean="0">
              <a:latin typeface="Times New Roman" pitchFamily="18" charset="0"/>
              <a:cs typeface="Times New Roman" pitchFamily="18" charset="0"/>
            </a:endParaRPr>
          </a:p>
          <a:p>
            <a:pPr algn="ctr"/>
            <a:r>
              <a:rPr lang="en-US" sz="1600" dirty="0" smtClean="0">
                <a:latin typeface="Times New Roman" pitchFamily="18" charset="0"/>
                <a:cs typeface="Times New Roman" pitchFamily="18" charset="0"/>
              </a:rPr>
              <a:t>2.) NEW MARKET</a:t>
            </a:r>
            <a:endParaRPr lang="en-US" sz="1600" dirty="0">
              <a:latin typeface="Times New Roman" pitchFamily="18" charset="0"/>
              <a:cs typeface="Times New Roman" pitchFamily="18" charset="0"/>
            </a:endParaRPr>
          </a:p>
        </p:txBody>
      </p:sp>
      <p:sp>
        <p:nvSpPr>
          <p:cNvPr id="1048607" name="Rectangle 10"/>
          <p:cNvSpPr/>
          <p:nvPr/>
        </p:nvSpPr>
        <p:spPr>
          <a:xfrm>
            <a:off x="6324600" y="3581400"/>
            <a:ext cx="2133600" cy="2590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latin typeface="Times New Roman" pitchFamily="18" charset="0"/>
                <a:cs typeface="Times New Roman" pitchFamily="18" charset="0"/>
              </a:rPr>
              <a:t>EXTERNAL DEVELOPMENT:</a:t>
            </a:r>
          </a:p>
          <a:p>
            <a:pPr algn="ctr"/>
            <a:r>
              <a:rPr lang="en-US" sz="1600" dirty="0" smtClean="0">
                <a:latin typeface="Times New Roman" pitchFamily="18" charset="0"/>
                <a:cs typeface="Times New Roman" pitchFamily="18" charset="0"/>
              </a:rPr>
              <a:t>1.) ACQUISITION</a:t>
            </a:r>
          </a:p>
          <a:p>
            <a:pPr algn="ctr"/>
            <a:r>
              <a:rPr lang="en-US" sz="1600" dirty="0" smtClean="0">
                <a:latin typeface="Times New Roman" pitchFamily="18" charset="0"/>
                <a:cs typeface="Times New Roman" pitchFamily="18" charset="0"/>
              </a:rPr>
              <a:t>2.)LICENSING</a:t>
            </a:r>
          </a:p>
          <a:p>
            <a:pPr algn="ctr"/>
            <a:r>
              <a:rPr lang="en-US" sz="1600" dirty="0" smtClean="0">
                <a:latin typeface="Times New Roman" pitchFamily="18" charset="0"/>
                <a:cs typeface="Times New Roman" pitchFamily="18" charset="0"/>
              </a:rPr>
              <a:t>3.)FRANCHISING</a:t>
            </a:r>
          </a:p>
          <a:p>
            <a:pPr algn="ctr"/>
            <a:r>
              <a:rPr lang="en-US" sz="1600" dirty="0" smtClean="0">
                <a:latin typeface="Times New Roman" pitchFamily="18" charset="0"/>
                <a:cs typeface="Times New Roman" pitchFamily="18" charset="0"/>
              </a:rPr>
              <a:t>4.) JOINT VENTURE</a:t>
            </a:r>
          </a:p>
          <a:p>
            <a:pPr algn="ctr"/>
            <a:r>
              <a:rPr lang="en-US" sz="1600" dirty="0" smtClean="0">
                <a:latin typeface="Times New Roman" pitchFamily="18" charset="0"/>
                <a:cs typeface="Times New Roman" pitchFamily="18" charset="0"/>
              </a:rPr>
              <a:t>5.) MERGER</a:t>
            </a:r>
            <a:endParaRPr lang="en-US" sz="1600" dirty="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CONCLUSION</a:t>
            </a:r>
            <a:endParaRPr lang="en-US" sz="3600" dirty="0">
              <a:latin typeface="Times New Roman" pitchFamily="18" charset="0"/>
              <a:cs typeface="Times New Roman" pitchFamily="18" charset="0"/>
            </a:endParaRPr>
          </a:p>
        </p:txBody>
      </p:sp>
      <p:sp>
        <p:nvSpPr>
          <p:cNvPr id="1048599" name="Content Placeholder 2"/>
          <p:cNvSpPr>
            <a:spLocks noGrp="1"/>
          </p:cNvSpPr>
          <p:nvPr>
            <p:ph sz="quarter" idx="1"/>
          </p:nvPr>
        </p:nvSpPr>
        <p:spPr/>
        <p:txBody>
          <a:bodyPr>
            <a:normAutofit/>
          </a:bodyPr>
          <a:lstStyle/>
          <a:p>
            <a:pPr algn="just">
              <a:buNone/>
            </a:pPr>
            <a:r>
              <a:rPr lang="en-US" sz="2200" dirty="0" smtClean="0">
                <a:latin typeface="Times New Roman" pitchFamily="18" charset="0"/>
                <a:cs typeface="Times New Roman" pitchFamily="18" charset="0"/>
              </a:rPr>
              <a:t> A business plan is a written document describing the nature of the business, the sales and marketing strategy , financial background and containing a projected profit and loss statement. </a:t>
            </a:r>
          </a:p>
          <a:p>
            <a:pPr algn="just">
              <a:buNone/>
            </a:pPr>
            <a:r>
              <a:rPr lang="en-US" sz="2200" dirty="0" smtClean="0">
                <a:latin typeface="Times New Roman" pitchFamily="18" charset="0"/>
                <a:cs typeface="Times New Roman" pitchFamily="18" charset="0"/>
              </a:rPr>
              <a:t>  A well- written business plan is  an important tool because it gives an entrepreneur the ability to lay out  their goals and track their progress as their business begins to grow. Business plan typically include detailed information that can improve the business’s chances of success. Business plan help business owners in taking decisions. whenever  business owners want to take loan from any financial institution, an attractive business plan act as a power fool tool.</a:t>
            </a:r>
            <a:endParaRPr lang="en-US" sz="2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3" name="Title 1"/>
          <p:cNvSpPr>
            <a:spLocks noGrp="1"/>
          </p:cNvSpPr>
          <p:nvPr>
            <p:ph type="title"/>
          </p:nvPr>
        </p:nvSpPr>
        <p:spPr/>
        <p:txBody>
          <a:bodyPr>
            <a:normAutofit/>
          </a:bodyPr>
          <a:lstStyle/>
          <a:p>
            <a:pPr algn="ctr"/>
            <a:r>
              <a:rPr lang="en-US" sz="3600" dirty="0" smtClean="0">
                <a:latin typeface="Times New Roman" pitchFamily="18" charset="0"/>
                <a:cs typeface="Times New Roman" pitchFamily="18" charset="0"/>
              </a:rPr>
              <a:t>INTRODUCTION</a:t>
            </a:r>
            <a:endParaRPr lang="en-US" sz="3600" dirty="0">
              <a:latin typeface="Times New Roman" pitchFamily="18" charset="0"/>
              <a:cs typeface="Times New Roman" pitchFamily="18" charset="0"/>
            </a:endParaRPr>
          </a:p>
        </p:txBody>
      </p:sp>
      <p:sp>
        <p:nvSpPr>
          <p:cNvPr id="1048624" name="Content Placeholder 2"/>
          <p:cNvSpPr>
            <a:spLocks noGrp="1"/>
          </p:cNvSpPr>
          <p:nvPr>
            <p:ph sz="quarter" idx="1"/>
          </p:nvPr>
        </p:nvSpPr>
        <p:spPr>
          <a:xfrm>
            <a:off x="533400" y="1371600"/>
            <a:ext cx="8153400" cy="5029200"/>
          </a:xfrm>
        </p:spPr>
        <p:txBody>
          <a:bodyPr>
            <a:normAutofit/>
          </a:bodyPr>
          <a:lstStyle/>
          <a:p>
            <a:pPr algn="just">
              <a:buNone/>
            </a:pPr>
            <a:r>
              <a:rPr lang="en-US" sz="24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Business plan is a comprehensive guidelines for a new venture. Business plan is formal written statement about an entrepreneur’s proposed plan. Business plan contains business goals, the methods on how these goals can  be attained and the time frame within which these goals  needs to be achieved.</a:t>
            </a:r>
          </a:p>
          <a:p>
            <a:pPr algn="just">
              <a:buNone/>
            </a:pPr>
            <a:r>
              <a:rPr lang="en-US" sz="2200" dirty="0" smtClean="0">
                <a:latin typeface="Times New Roman" pitchFamily="18" charset="0"/>
                <a:cs typeface="Times New Roman" pitchFamily="18" charset="0"/>
              </a:rPr>
              <a:t>    Along with above information, it also describe the nature of the business, company’ s history, its financial projections and the strategies which the company want to implement to achieve their targets.</a:t>
            </a:r>
            <a:endParaRPr lang="zh-CN" altLang="en-US"/>
          </a:p>
        </p:txBody>
      </p:sp>
      <p:sp>
        <p:nvSpPr>
          <p:cNvPr id="1048625" name="Rectangle 3"/>
          <p:cNvSpPr/>
          <p:nvPr/>
        </p:nvSpPr>
        <p:spPr>
          <a:xfrm>
            <a:off x="762000" y="5029200"/>
            <a:ext cx="8001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smtClean="0">
                <a:latin typeface="Times New Roman" pitchFamily="18" charset="0"/>
                <a:cs typeface="Times New Roman" pitchFamily="18" charset="0"/>
              </a:rPr>
              <a:t>BUSINESS PLAN IS A BLUE PRINT OF AN  ENTREPRENEUR’S  VISION </a:t>
            </a:r>
            <a:endParaRPr lang="en-US" sz="2200" dirty="0">
              <a:latin typeface="Times New Roman" pitchFamily="18" charset="0"/>
              <a:cs typeface="Times New Roman" pitchFamily="18"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9" name="Title 3"/>
          <p:cNvSpPr>
            <a:spLocks noGrp="1"/>
          </p:cNvSpPr>
          <p:nvPr>
            <p:ph type="title"/>
          </p:nvPr>
        </p:nvSpPr>
        <p:spPr>
          <a:xfrm>
            <a:off x="457200" y="2819400"/>
            <a:ext cx="8229600" cy="1143000"/>
          </a:xfrm>
        </p:spPr>
        <p:txBody>
          <a:bodyPr/>
          <a:lstStyle/>
          <a:p>
            <a:pPr algn="ctr"/>
            <a:r>
              <a:rPr lang="en-US" sz="3600" dirty="0" smtClean="0">
                <a:latin typeface="Times New Roman" pitchFamily="18" charset="0"/>
                <a:cs typeface="Times New Roman" pitchFamily="18" charset="0"/>
              </a:rPr>
              <a:t>THANKYOU</a:t>
            </a:r>
            <a:endParaRPr lang="en-US" sz="3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9" name="Title 1"/>
          <p:cNvSpPr>
            <a:spLocks noGrp="1"/>
          </p:cNvSpPr>
          <p:nvPr>
            <p:ph type="title"/>
          </p:nvPr>
        </p:nvSpPr>
        <p:spPr/>
        <p:txBody>
          <a:bodyPr>
            <a:noAutofit/>
          </a:bodyPr>
          <a:lstStyle/>
          <a:p>
            <a:pPr algn="ctr"/>
            <a:r>
              <a:rPr lang="en-US" sz="3600" dirty="0" smtClean="0">
                <a:latin typeface="Times New Roman" pitchFamily="18" charset="0"/>
                <a:cs typeface="Times New Roman" pitchFamily="18" charset="0"/>
              </a:rPr>
              <a:t>FEATURES/ESSENTIALS OF GOOD BUSINESS PLAN</a:t>
            </a:r>
            <a:endParaRPr lang="en-US" sz="3600" dirty="0">
              <a:latin typeface="Times New Roman" pitchFamily="18" charset="0"/>
              <a:cs typeface="Times New Roman" pitchFamily="18" charset="0"/>
            </a:endParaRPr>
          </a:p>
        </p:txBody>
      </p:sp>
      <p:sp>
        <p:nvSpPr>
          <p:cNvPr id="1048630" name="Content Placeholder 2"/>
          <p:cNvSpPr>
            <a:spLocks noGrp="1"/>
          </p:cNvSpPr>
          <p:nvPr>
            <p:ph sz="quarter" idx="1"/>
          </p:nvPr>
        </p:nvSpPr>
        <p:spPr>
          <a:xfrm>
            <a:off x="381000" y="1143000"/>
            <a:ext cx="8534400" cy="5715000"/>
          </a:xfrm>
        </p:spPr>
        <p:txBody>
          <a:bodyPr>
            <a:normAutofit/>
          </a:bodyPr>
          <a:lstStyle/>
          <a:p>
            <a:pPr marL="457200" indent="-457200" algn="just">
              <a:buNone/>
            </a:pPr>
            <a:r>
              <a:rPr lang="en-US" sz="2200" dirty="0" smtClean="0">
                <a:latin typeface="Times New Roman" pitchFamily="18" charset="0"/>
                <a:cs typeface="Times New Roman" pitchFamily="18" charset="0"/>
              </a:rPr>
              <a:t>1.) Business plan should be an honest plan with well supported information.</a:t>
            </a:r>
          </a:p>
          <a:p>
            <a:pPr marL="457200" indent="-457200" algn="just">
              <a:buNone/>
            </a:pPr>
            <a:r>
              <a:rPr lang="en-US" sz="2200" dirty="0" smtClean="0">
                <a:latin typeface="Times New Roman" pitchFamily="18" charset="0"/>
                <a:cs typeface="Times New Roman" pitchFamily="18" charset="0"/>
              </a:rPr>
              <a:t>2.)  It should be in simple language and must avoid use of jargon  </a:t>
            </a:r>
          </a:p>
          <a:p>
            <a:pPr marL="457200" indent="-457200" algn="just">
              <a:buNone/>
            </a:pPr>
            <a:r>
              <a:rPr lang="en-US" sz="2200" dirty="0" smtClean="0">
                <a:latin typeface="Times New Roman" pitchFamily="18" charset="0"/>
                <a:cs typeface="Times New Roman" pitchFamily="18" charset="0"/>
              </a:rPr>
              <a:t>3.)  It should contain information based on deep and proper study</a:t>
            </a:r>
          </a:p>
          <a:p>
            <a:pPr marL="457200" indent="-457200" algn="just">
              <a:buNone/>
            </a:pPr>
            <a:r>
              <a:rPr lang="en-US" sz="2200" dirty="0" smtClean="0">
                <a:latin typeface="Times New Roman" pitchFamily="18" charset="0"/>
                <a:cs typeface="Times New Roman" pitchFamily="18" charset="0"/>
              </a:rPr>
              <a:t>4.)  It should be easy to read</a:t>
            </a:r>
          </a:p>
          <a:p>
            <a:pPr marL="457200" indent="-457200" algn="just">
              <a:buNone/>
            </a:pPr>
            <a:r>
              <a:rPr lang="en-US" sz="2200" dirty="0" smtClean="0">
                <a:latin typeface="Times New Roman" pitchFamily="18" charset="0"/>
                <a:cs typeface="Times New Roman" pitchFamily="18" charset="0"/>
              </a:rPr>
              <a:t>5.)  It should be prepare in quality manner</a:t>
            </a:r>
          </a:p>
          <a:p>
            <a:pPr marL="457200" indent="-457200" algn="just">
              <a:buNone/>
            </a:pPr>
            <a:r>
              <a:rPr lang="en-US" sz="2200" dirty="0" smtClean="0">
                <a:latin typeface="Times New Roman" pitchFamily="18" charset="0"/>
                <a:cs typeface="Times New Roman" pitchFamily="18" charset="0"/>
              </a:rPr>
              <a:t>6.)  It  should make clear and realistic financial projections</a:t>
            </a:r>
          </a:p>
          <a:p>
            <a:pPr marL="457200" indent="-457200" algn="just">
              <a:buNone/>
            </a:pPr>
            <a:r>
              <a:rPr lang="en-US" sz="2200" dirty="0" smtClean="0">
                <a:latin typeface="Times New Roman" pitchFamily="18" charset="0"/>
                <a:cs typeface="Times New Roman" pitchFamily="18" charset="0"/>
              </a:rPr>
              <a:t>7.)  It should describe key decision makers</a:t>
            </a:r>
          </a:p>
          <a:p>
            <a:pPr marL="457200" indent="-457200" algn="just">
              <a:buNone/>
            </a:pPr>
            <a:r>
              <a:rPr lang="en-US" sz="2200" dirty="0" smtClean="0">
                <a:latin typeface="Times New Roman" pitchFamily="18" charset="0"/>
                <a:cs typeface="Times New Roman" pitchFamily="18" charset="0"/>
              </a:rPr>
              <a:t>8.)  It should describe the full description of product / service or markets to be served</a:t>
            </a:r>
          </a:p>
          <a:p>
            <a:pPr marL="457200" indent="-457200" algn="just">
              <a:buNone/>
            </a:pPr>
            <a:r>
              <a:rPr lang="en-US" sz="2200" dirty="0" smtClean="0">
                <a:latin typeface="Times New Roman" pitchFamily="18" charset="0"/>
                <a:cs typeface="Times New Roman" pitchFamily="18" charset="0"/>
              </a:rPr>
              <a:t>9.)   It should end up with thorough summary</a:t>
            </a:r>
          </a:p>
          <a:p>
            <a:pPr marL="457200" indent="-457200" algn="just">
              <a:buNone/>
            </a:pPr>
            <a:r>
              <a:rPr lang="en-US" sz="2200" dirty="0" smtClean="0">
                <a:latin typeface="Times New Roman" pitchFamily="18" charset="0"/>
                <a:cs typeface="Times New Roman" pitchFamily="18" charset="0"/>
              </a:rPr>
              <a:t>10.) Business plan should be brief, concise and clear</a:t>
            </a:r>
          </a:p>
          <a:p>
            <a:pPr marL="457200" indent="-457200" algn="just">
              <a:buNone/>
            </a:pPr>
            <a:r>
              <a:rPr lang="en-US" sz="2200" dirty="0" smtClean="0">
                <a:latin typeface="Times New Roman" pitchFamily="18" charset="0"/>
                <a:cs typeface="Times New Roman" pitchFamily="18" charset="0"/>
              </a:rPr>
              <a:t>11.)  It should contain vision and mission of an entrepreneur</a:t>
            </a:r>
          </a:p>
          <a:p>
            <a:pPr marL="457200" indent="-457200" algn="just">
              <a:buNone/>
            </a:pPr>
            <a:r>
              <a:rPr lang="en-US" sz="2200" dirty="0" smtClean="0">
                <a:latin typeface="Times New Roman" pitchFamily="18" charset="0"/>
                <a:cs typeface="Times New Roman" pitchFamily="18" charset="0"/>
              </a:rPr>
              <a:t>   </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4" name="Title 1"/>
          <p:cNvSpPr>
            <a:spLocks noGrp="1"/>
          </p:cNvSpPr>
          <p:nvPr>
            <p:ph type="title"/>
          </p:nvPr>
        </p:nvSpPr>
        <p:spPr>
          <a:xfrm>
            <a:off x="457200" y="0"/>
            <a:ext cx="8153400" cy="1143000"/>
          </a:xfrm>
        </p:spPr>
        <p:txBody>
          <a:bodyPr>
            <a:normAutofit fontScale="90000"/>
          </a:bodyPr>
          <a:lstStyle/>
          <a:p>
            <a:pPr algn="ct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PROCESS/STEPS IN PREPARATION OF BUSINESS PLAN</a:t>
            </a:r>
            <a:endParaRPr lang="en-US" sz="4000" dirty="0">
              <a:latin typeface="Times New Roman" pitchFamily="18" charset="0"/>
              <a:cs typeface="Times New Roman" pitchFamily="18" charset="0"/>
            </a:endParaRPr>
          </a:p>
        </p:txBody>
      </p:sp>
      <p:sp>
        <p:nvSpPr>
          <p:cNvPr id="1048635" name="Content Placeholder 2"/>
          <p:cNvSpPr>
            <a:spLocks noGrp="1"/>
          </p:cNvSpPr>
          <p:nvPr>
            <p:ph sz="quarter" idx="1"/>
          </p:nvPr>
        </p:nvSpPr>
        <p:spPr>
          <a:xfrm>
            <a:off x="457200" y="1066800"/>
            <a:ext cx="8305800" cy="5791200"/>
          </a:xfrm>
        </p:spPr>
        <p:txBody>
          <a:bodyPr>
            <a:normAutofit/>
          </a:bodyPr>
          <a:lstStyle/>
          <a:p>
            <a:pPr algn="just">
              <a:buNone/>
            </a:pPr>
            <a:r>
              <a:rPr lang="en-US" sz="2200" dirty="0" smtClean="0">
                <a:latin typeface="Times New Roman" pitchFamily="18" charset="0"/>
                <a:cs typeface="Times New Roman" pitchFamily="18" charset="0"/>
              </a:rPr>
              <a:t> </a:t>
            </a:r>
          </a:p>
        </p:txBody>
      </p:sp>
      <p:sp>
        <p:nvSpPr>
          <p:cNvPr id="1048636" name="Rectangle 3"/>
          <p:cNvSpPr/>
          <p:nvPr/>
        </p:nvSpPr>
        <p:spPr>
          <a:xfrm>
            <a:off x="762000" y="1295400"/>
            <a:ext cx="8001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SELF AUDIT</a:t>
            </a:r>
            <a:endParaRPr lang="en-US" dirty="0"/>
          </a:p>
        </p:txBody>
      </p:sp>
      <p:sp>
        <p:nvSpPr>
          <p:cNvPr id="1048637" name="Rectangle 4"/>
          <p:cNvSpPr/>
          <p:nvPr/>
        </p:nvSpPr>
        <p:spPr>
          <a:xfrm>
            <a:off x="762000" y="2133600"/>
            <a:ext cx="8001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IDEA GENERATION</a:t>
            </a:r>
            <a:endParaRPr lang="en-US" dirty="0"/>
          </a:p>
        </p:txBody>
      </p:sp>
      <p:sp>
        <p:nvSpPr>
          <p:cNvPr id="1048638" name="Rectangle 5"/>
          <p:cNvSpPr/>
          <p:nvPr/>
        </p:nvSpPr>
        <p:spPr>
          <a:xfrm>
            <a:off x="762000" y="2819400"/>
            <a:ext cx="8001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EVALUATION OF BUSINESS ENVIRONMENT</a:t>
            </a:r>
            <a:endParaRPr lang="en-US" dirty="0"/>
          </a:p>
        </p:txBody>
      </p:sp>
      <p:sp>
        <p:nvSpPr>
          <p:cNvPr id="1048639" name="Rectangle 6"/>
          <p:cNvSpPr/>
          <p:nvPr/>
        </p:nvSpPr>
        <p:spPr>
          <a:xfrm>
            <a:off x="762000" y="3581400"/>
            <a:ext cx="8001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FEASIBILITY ANALYSIS</a:t>
            </a:r>
            <a:endParaRPr lang="en-US" dirty="0"/>
          </a:p>
        </p:txBody>
      </p:sp>
      <p:sp>
        <p:nvSpPr>
          <p:cNvPr id="1048640" name="Rectangle 7"/>
          <p:cNvSpPr/>
          <p:nvPr/>
        </p:nvSpPr>
        <p:spPr>
          <a:xfrm>
            <a:off x="762000" y="4267200"/>
            <a:ext cx="80010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DRAWING FUNCTIONAL PLANS</a:t>
            </a:r>
            <a:endParaRPr lang="en-US" dirty="0"/>
          </a:p>
        </p:txBody>
      </p:sp>
      <p:sp>
        <p:nvSpPr>
          <p:cNvPr id="1048641" name="Rectangle 8"/>
          <p:cNvSpPr/>
          <p:nvPr/>
        </p:nvSpPr>
        <p:spPr>
          <a:xfrm>
            <a:off x="762000" y="5715000"/>
            <a:ext cx="8001000" cy="533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EVALUATION, REVIEW AND CONTROL</a:t>
            </a:r>
            <a:endParaRPr lang="en-US" dirty="0"/>
          </a:p>
        </p:txBody>
      </p:sp>
      <p:sp>
        <p:nvSpPr>
          <p:cNvPr id="1048642" name="Rectangle 9"/>
          <p:cNvSpPr/>
          <p:nvPr/>
        </p:nvSpPr>
        <p:spPr>
          <a:xfrm>
            <a:off x="762000" y="4953000"/>
            <a:ext cx="8077200" cy="609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PREPARATION OF PROJECT REPORT</a:t>
            </a:r>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Content Placeholder 2"/>
          <p:cNvSpPr>
            <a:spLocks noGrp="1"/>
          </p:cNvSpPr>
          <p:nvPr>
            <p:ph sz="quarter" idx="1"/>
          </p:nvPr>
        </p:nvSpPr>
        <p:spPr>
          <a:xfrm>
            <a:off x="457200" y="1219200"/>
            <a:ext cx="8305800" cy="5638800"/>
          </a:xfrm>
        </p:spPr>
        <p:txBody>
          <a:bodyPr>
            <a:noAutofit/>
          </a:bodyPr>
          <a:lstStyle/>
          <a:p>
            <a:pPr algn="just">
              <a:buNone/>
            </a:pPr>
            <a:r>
              <a:rPr lang="en-US" sz="2200" dirty="0" smtClean="0">
                <a:latin typeface="Times New Roman" pitchFamily="18" charset="0"/>
                <a:cs typeface="Times New Roman" pitchFamily="18" charset="0"/>
              </a:rPr>
              <a:t>1.)</a:t>
            </a:r>
            <a:r>
              <a:rPr lang="en-US" sz="2200" u="sng" dirty="0" smtClean="0">
                <a:latin typeface="Times New Roman" pitchFamily="18" charset="0"/>
                <a:cs typeface="Times New Roman" pitchFamily="18" charset="0"/>
              </a:rPr>
              <a:t>Self audit: </a:t>
            </a:r>
            <a:r>
              <a:rPr lang="en-US" sz="2200" dirty="0" smtClean="0">
                <a:latin typeface="Times New Roman" pitchFamily="18" charset="0"/>
                <a:cs typeface="Times New Roman" pitchFamily="18" charset="0"/>
              </a:rPr>
              <a:t>An entrepreneur should make self audit in order to make the overall business plan an effective one. Self audit means the knowing their strength and weakness to evaluate all factors relevant to organizational internal working and structure and to explore the opportunities in the market. </a:t>
            </a:r>
          </a:p>
          <a:p>
            <a:pPr algn="just">
              <a:buFont typeface="Wingdings" pitchFamily="2" charset="2"/>
              <a:buChar char="q"/>
            </a:pPr>
            <a:r>
              <a:rPr lang="en-US" sz="2200" dirty="0" smtClean="0">
                <a:latin typeface="Times New Roman" pitchFamily="18" charset="0"/>
                <a:cs typeface="Times New Roman" pitchFamily="18" charset="0"/>
              </a:rPr>
              <a:t>2.)</a:t>
            </a:r>
            <a:r>
              <a:rPr lang="en-US" sz="2200" u="sng" dirty="0" smtClean="0">
                <a:latin typeface="Times New Roman" pitchFamily="18" charset="0"/>
                <a:cs typeface="Times New Roman" pitchFamily="18" charset="0"/>
              </a:rPr>
              <a:t> Idea generation: </a:t>
            </a:r>
            <a:r>
              <a:rPr lang="en-US" sz="2200" dirty="0" smtClean="0">
                <a:latin typeface="Times New Roman" pitchFamily="18" charset="0"/>
                <a:cs typeface="Times New Roman" pitchFamily="18" charset="0"/>
              </a:rPr>
              <a:t>It involves generation of a new product/service or value addition to an existing product or service. The idea must be such that satisfy the existing demand and future demand of market. The various sources of idea are</a:t>
            </a:r>
          </a:p>
          <a:p>
            <a:pPr algn="just">
              <a:buFont typeface="Wingdings" pitchFamily="2" charset="2"/>
              <a:buChar char="q"/>
            </a:pPr>
            <a:r>
              <a:rPr lang="en-US" sz="2200" dirty="0" smtClean="0">
                <a:latin typeface="Times New Roman" pitchFamily="18" charset="0"/>
                <a:cs typeface="Times New Roman" pitchFamily="18" charset="0"/>
              </a:rPr>
              <a:t>Consumers</a:t>
            </a:r>
          </a:p>
          <a:p>
            <a:pPr algn="just">
              <a:buFont typeface="Wingdings" pitchFamily="2" charset="2"/>
              <a:buChar char="q"/>
            </a:pPr>
            <a:r>
              <a:rPr lang="en-US" sz="2200" dirty="0" smtClean="0">
                <a:latin typeface="Times New Roman" pitchFamily="18" charset="0"/>
                <a:cs typeface="Times New Roman" pitchFamily="18" charset="0"/>
              </a:rPr>
              <a:t>Employees</a:t>
            </a:r>
          </a:p>
          <a:p>
            <a:pPr algn="just">
              <a:buFont typeface="Wingdings" pitchFamily="2" charset="2"/>
              <a:buChar char="q"/>
            </a:pPr>
            <a:r>
              <a:rPr lang="en-US" sz="2200" dirty="0" smtClean="0">
                <a:latin typeface="Times New Roman" pitchFamily="18" charset="0"/>
                <a:cs typeface="Times New Roman" pitchFamily="18" charset="0"/>
              </a:rPr>
              <a:t>Dealers/retailers</a:t>
            </a:r>
          </a:p>
          <a:p>
            <a:pPr algn="just">
              <a:buFont typeface="Wingdings" pitchFamily="2" charset="2"/>
              <a:buChar char="q"/>
            </a:pPr>
            <a:r>
              <a:rPr lang="en-US" sz="2200" dirty="0" smtClean="0">
                <a:latin typeface="Times New Roman" pitchFamily="18" charset="0"/>
                <a:cs typeface="Times New Roman" pitchFamily="18" charset="0"/>
              </a:rPr>
              <a:t>Research &amp; development &amp; Existing companies</a:t>
            </a:r>
          </a:p>
          <a:p>
            <a:pPr algn="just">
              <a:buFont typeface="Wingdings" pitchFamily="2" charset="2"/>
              <a:buChar char="q"/>
            </a:pPr>
            <a:r>
              <a:rPr lang="en-US" sz="2200" dirty="0" smtClean="0">
                <a:latin typeface="Times New Roman" pitchFamily="18" charset="0"/>
                <a:cs typeface="Times New Roman" pitchFamily="18" charset="0"/>
              </a:rPr>
              <a:t>Government and industrial journals</a:t>
            </a:r>
          </a:p>
          <a:p>
            <a:pPr algn="just">
              <a:buNone/>
            </a:pPr>
            <a:r>
              <a:rPr lang="en-US" sz="2200" dirty="0" smtClean="0">
                <a:latin typeface="Times New Roman" pitchFamily="18" charset="0"/>
                <a:cs typeface="Times New Roman" pitchFamily="18" charset="0"/>
              </a:rPr>
              <a:t>   </a:t>
            </a:r>
          </a:p>
        </p:txBody>
      </p:sp>
      <p:sp>
        <p:nvSpPr>
          <p:cNvPr id="1048647" name="Title 3"/>
          <p:cNvSpPr>
            <a:spLocks noGrp="1"/>
          </p:cNvSpPr>
          <p:nvPr>
            <p:ph type="title"/>
          </p:nvPr>
        </p:nvSpPr>
        <p:spPr>
          <a:xfrm>
            <a:off x="457200" y="0"/>
            <a:ext cx="7848600" cy="1066800"/>
          </a:xfrm>
        </p:spPr>
        <p:txBody>
          <a:bodyPr>
            <a:noAutofit/>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8"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
        <p:nvSpPr>
          <p:cNvPr id="1048649" name="Content Placeholder 2"/>
          <p:cNvSpPr>
            <a:spLocks noGrp="1"/>
          </p:cNvSpPr>
          <p:nvPr>
            <p:ph sz="quarter" idx="1"/>
          </p:nvPr>
        </p:nvSpPr>
        <p:spPr/>
        <p:txBody>
          <a:bodyPr>
            <a:normAutofit/>
          </a:bodyPr>
          <a:lstStyle/>
          <a:p>
            <a:pPr algn="just">
              <a:buNone/>
            </a:pP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3.) </a:t>
            </a:r>
            <a:r>
              <a:rPr lang="en-US" sz="2200" u="sng" dirty="0" smtClean="0">
                <a:latin typeface="Times New Roman" pitchFamily="18" charset="0"/>
                <a:cs typeface="Times New Roman" pitchFamily="18" charset="0"/>
              </a:rPr>
              <a:t>Evaluation of  Business  Environment: </a:t>
            </a:r>
            <a:r>
              <a:rPr lang="en-US" sz="2200" dirty="0" smtClean="0">
                <a:latin typeface="Times New Roman" pitchFamily="18" charset="0"/>
                <a:cs typeface="Times New Roman" pitchFamily="18" charset="0"/>
              </a:rPr>
              <a:t>After self audit an entrepreneur should evaluate the business environmental factors. Business environment include all those factors which affect the functioning of the business organization like, government policy, technology, suppliers, economical and social factors etc.</a:t>
            </a:r>
          </a:p>
          <a:p>
            <a:pPr algn="just">
              <a:buNone/>
            </a:pPr>
            <a:r>
              <a:rPr lang="en-US" sz="2200" dirty="0" smtClean="0">
                <a:latin typeface="Times New Roman" pitchFamily="18" charset="0"/>
                <a:cs typeface="Times New Roman" pitchFamily="18" charset="0"/>
              </a:rPr>
              <a:t>    By evaluating business environment an entrepreneur can come know the opportunities and threat available due to change in business environment.</a:t>
            </a:r>
          </a:p>
          <a:p>
            <a:pPr algn="just">
              <a:buNone/>
            </a:pPr>
            <a:r>
              <a:rPr lang="en-US" sz="2200" dirty="0" smtClean="0">
                <a:latin typeface="Times New Roman" pitchFamily="18" charset="0"/>
                <a:cs typeface="Times New Roman" pitchFamily="18" charset="0"/>
              </a:rPr>
              <a:t> </a:t>
            </a:r>
          </a:p>
          <a:p>
            <a:pPr algn="just">
              <a:buNone/>
            </a:pPr>
            <a:r>
              <a:rPr lang="en-US" sz="2200" dirty="0" smtClean="0">
                <a:latin typeface="Times New Roman" pitchFamily="18" charset="0"/>
                <a:cs typeface="Times New Roman" pitchFamily="18" charset="0"/>
              </a:rPr>
              <a:t>4.) </a:t>
            </a:r>
            <a:r>
              <a:rPr lang="en-US" sz="2200" u="sng" dirty="0" smtClean="0">
                <a:latin typeface="Times New Roman" pitchFamily="18" charset="0"/>
                <a:cs typeface="Times New Roman" pitchFamily="18" charset="0"/>
              </a:rPr>
              <a:t>Feasibility analysis: </a:t>
            </a:r>
            <a:r>
              <a:rPr lang="en-US" sz="2200" dirty="0" smtClean="0">
                <a:latin typeface="Times New Roman" pitchFamily="18" charset="0"/>
                <a:cs typeface="Times New Roman" pitchFamily="18" charset="0"/>
              </a:rPr>
              <a:t>This study is done to find out whether the proposed plan will be feasible (possible) or not. The various variables that are studied include:</a:t>
            </a:r>
          </a:p>
          <a:p>
            <a:pPr algn="just">
              <a:buNone/>
            </a:pPr>
            <a:endParaRPr lang="en-US" sz="2200" dirty="0" smtClean="0">
              <a:latin typeface="Times New Roman" pitchFamily="18" charset="0"/>
              <a:cs typeface="Times New Roman" pitchFamily="18" charset="0"/>
            </a:endParaRPr>
          </a:p>
          <a:p>
            <a:pPr algn="just">
              <a:buNone/>
            </a:pPr>
            <a:endParaRPr lang="en-US" sz="2200" dirty="0" smtClean="0">
              <a:latin typeface="Times New Roman" pitchFamily="18" charset="0"/>
              <a:cs typeface="Times New Roman" pitchFamily="18" charset="0"/>
            </a:endParaRPr>
          </a:p>
          <a:p>
            <a:pPr algn="just">
              <a:buNone/>
            </a:pPr>
            <a:endParaRPr lang="en-US" sz="22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48653"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
        <p:nvSpPr>
          <p:cNvPr id="1048654" name="Content Placeholder 2"/>
          <p:cNvSpPr>
            <a:spLocks noGrp="1"/>
          </p:cNvSpPr>
          <p:nvPr>
            <p:ph sz="quarter" idx="1"/>
          </p:nvPr>
        </p:nvSpPr>
        <p:spPr/>
        <p:txBody>
          <a:bodyPr>
            <a:normAutofit/>
          </a:bodyPr>
          <a:lstStyle/>
          <a:p>
            <a:pPr algn="just">
              <a:buNone/>
            </a:pPr>
            <a:r>
              <a:rPr lang="en-US" sz="2200" dirty="0" smtClean="0">
                <a:latin typeface="Times New Roman" pitchFamily="18" charset="0"/>
                <a:cs typeface="Times New Roman" pitchFamily="18" charset="0"/>
              </a:rPr>
              <a:t>4.1) </a:t>
            </a:r>
            <a:r>
              <a:rPr lang="en-US" sz="2200" u="sng" dirty="0" smtClean="0">
                <a:latin typeface="Times New Roman" pitchFamily="18" charset="0"/>
                <a:cs typeface="Times New Roman" pitchFamily="18" charset="0"/>
              </a:rPr>
              <a:t>Market analysis</a:t>
            </a:r>
            <a:r>
              <a:rPr lang="en-US" sz="2200" dirty="0" smtClean="0">
                <a:latin typeface="Times New Roman" pitchFamily="18" charset="0"/>
                <a:cs typeface="Times New Roman" pitchFamily="18" charset="0"/>
              </a:rPr>
              <a:t>: It is conducted to estimate demand  and estimate market share of proposed product in future .</a:t>
            </a:r>
          </a:p>
          <a:p>
            <a:pPr algn="just">
              <a:buNone/>
            </a:pP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4.2) </a:t>
            </a:r>
            <a:r>
              <a:rPr lang="en-US" sz="2200" u="sng" dirty="0" smtClean="0">
                <a:latin typeface="Times New Roman" pitchFamily="18" charset="0"/>
                <a:cs typeface="Times New Roman" pitchFamily="18" charset="0"/>
              </a:rPr>
              <a:t>Technical or operational analysis</a:t>
            </a:r>
            <a:r>
              <a:rPr lang="en-US" sz="2200" dirty="0" smtClean="0">
                <a:latin typeface="Times New Roman" pitchFamily="18" charset="0"/>
                <a:cs typeface="Times New Roman" pitchFamily="18" charset="0"/>
              </a:rPr>
              <a:t>: It is conducted to access the operational ability of the proposed business. It is important to find out the cost and availability of technology. This analysis include study of material availability, plant location and layout, machinery and equipments, plant capacity , material requirement planning.</a:t>
            </a:r>
          </a:p>
          <a:p>
            <a:pPr algn="just">
              <a:buNone/>
            </a:pPr>
            <a:endParaRPr lang="en-US" sz="2200" dirty="0" smtClean="0">
              <a:latin typeface="Times New Roman" pitchFamily="18" charset="0"/>
              <a:cs typeface="Times New Roman" pitchFamily="18" charset="0"/>
            </a:endParaRPr>
          </a:p>
          <a:p>
            <a:pPr algn="just">
              <a:buNone/>
            </a:pPr>
            <a:r>
              <a:rPr lang="en-US" sz="2200" dirty="0" smtClean="0">
                <a:latin typeface="Times New Roman" pitchFamily="18" charset="0"/>
                <a:cs typeface="Times New Roman" pitchFamily="18" charset="0"/>
              </a:rPr>
              <a:t>4.3)</a:t>
            </a:r>
            <a:r>
              <a:rPr lang="en-US" sz="2200" u="sng" dirty="0" smtClean="0">
                <a:latin typeface="Times New Roman" pitchFamily="18" charset="0"/>
                <a:cs typeface="Times New Roman" pitchFamily="18" charset="0"/>
              </a:rPr>
              <a:t>Financial analysis</a:t>
            </a:r>
            <a:r>
              <a:rPr lang="en-US" sz="2200" dirty="0" smtClean="0">
                <a:latin typeface="Times New Roman" pitchFamily="18" charset="0"/>
                <a:cs typeface="Times New Roman" pitchFamily="18" charset="0"/>
              </a:rPr>
              <a:t>: This analysis is carried out to know the financial related issues. This include study of cost of plant and machinery, working capital, cost of production, sales and production estimates etc.</a:t>
            </a:r>
          </a:p>
          <a:p>
            <a:pPr algn="just"/>
            <a:endParaRPr lang="en-US" sz="2200" dirty="0" smtClean="0">
              <a:latin typeface="Times New Roman" pitchFamily="18" charset="0"/>
              <a:cs typeface="Times New Roman" pitchFamily="18" charset="0"/>
            </a:endParaRPr>
          </a:p>
          <a:p>
            <a:pPr algn="just">
              <a:buNone/>
            </a:pPr>
            <a:endParaRPr lang="en-US" sz="2200" dirty="0" smtClean="0">
              <a:latin typeface="Times New Roman" pitchFamily="18" charset="0"/>
              <a:cs typeface="Times New Roman" pitchFamily="18" charset="0"/>
            </a:endParaRPr>
          </a:p>
          <a:p>
            <a:pPr algn="just"/>
            <a:endParaRPr lang="en-US" sz="2200" dirty="0" smtClean="0">
              <a:latin typeface="Times New Roman" pitchFamily="18" charset="0"/>
              <a:cs typeface="Times New Roman" pitchFamily="18" charset="0"/>
            </a:endParaRPr>
          </a:p>
          <a:p>
            <a:endParaRPr lang="en-US" sz="2200" dirty="0">
              <a:latin typeface="Times New Roman" pitchFamily="18" charset="0"/>
              <a:cs typeface="Times New Roman" pitchFamily="18" charset="0"/>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5" name="Title 1"/>
          <p:cNvSpPr>
            <a:spLocks noGrp="1"/>
          </p:cNvSpPr>
          <p:nvPr>
            <p:ph type="title"/>
          </p:nvPr>
        </p:nvSpPr>
        <p:spPr/>
        <p:txBody>
          <a:bodyPr/>
          <a:lstStyle/>
          <a:p>
            <a:pPr algn="ctr"/>
            <a:r>
              <a:rPr lang="en-US" sz="3600" dirty="0" smtClean="0">
                <a:latin typeface="Times New Roman" pitchFamily="18" charset="0"/>
                <a:cs typeface="Times New Roman" pitchFamily="18" charset="0"/>
              </a:rPr>
              <a:t>Continued….</a:t>
            </a:r>
            <a:endParaRPr lang="en-US" sz="3600" dirty="0">
              <a:latin typeface="Times New Roman" pitchFamily="18" charset="0"/>
              <a:cs typeface="Times New Roman" pitchFamily="18" charset="0"/>
            </a:endParaRPr>
          </a:p>
        </p:txBody>
      </p:sp>
      <p:sp>
        <p:nvSpPr>
          <p:cNvPr id="1048656" name="Content Placeholder 2"/>
          <p:cNvSpPr>
            <a:spLocks noGrp="1"/>
          </p:cNvSpPr>
          <p:nvPr>
            <p:ph sz="quarter" idx="1"/>
          </p:nvPr>
        </p:nvSpPr>
        <p:spPr/>
        <p:txBody>
          <a:bodyPr>
            <a:normAutofit/>
          </a:bodyPr>
          <a:lstStyle/>
          <a:p>
            <a:pPr algn="just">
              <a:buNone/>
            </a:pPr>
            <a:r>
              <a:rPr lang="en-US" sz="2200" dirty="0" smtClean="0">
                <a:latin typeface="Times New Roman" pitchFamily="18" charset="0"/>
                <a:cs typeface="Times New Roman" pitchFamily="18" charset="0"/>
              </a:rPr>
              <a:t>5.)</a:t>
            </a:r>
            <a:r>
              <a:rPr lang="en-US" sz="2200" u="sng" dirty="0" smtClean="0">
                <a:latin typeface="Times New Roman" pitchFamily="18" charset="0"/>
                <a:cs typeface="Times New Roman" pitchFamily="18" charset="0"/>
              </a:rPr>
              <a:t> Drawing functional plans</a:t>
            </a:r>
            <a:r>
              <a:rPr lang="en-US" sz="2200" dirty="0" smtClean="0">
                <a:latin typeface="Times New Roman" pitchFamily="18" charset="0"/>
                <a:cs typeface="Times New Roman" pitchFamily="18" charset="0"/>
              </a:rPr>
              <a:t>: If the feasibility plans give a positive indication, a draft business plan is formulated. It involves preparation of the following functional plans-</a:t>
            </a:r>
          </a:p>
          <a:p>
            <a:pPr algn="just"/>
            <a:r>
              <a:rPr lang="en-US" sz="2200" dirty="0" smtClean="0">
                <a:latin typeface="Times New Roman" pitchFamily="18" charset="0"/>
                <a:cs typeface="Times New Roman" pitchFamily="18" charset="0"/>
              </a:rPr>
              <a:t>Marketing plan and Production / operational plan</a:t>
            </a:r>
          </a:p>
          <a:p>
            <a:pPr algn="just"/>
            <a:r>
              <a:rPr lang="en-US" sz="2200" dirty="0" smtClean="0">
                <a:latin typeface="Times New Roman" pitchFamily="18" charset="0"/>
                <a:cs typeface="Times New Roman" pitchFamily="18" charset="0"/>
              </a:rPr>
              <a:t>Organizational plan</a:t>
            </a:r>
          </a:p>
          <a:p>
            <a:pPr algn="just"/>
            <a:r>
              <a:rPr lang="en-US" sz="2200" dirty="0" smtClean="0">
                <a:latin typeface="Times New Roman" pitchFamily="18" charset="0"/>
                <a:cs typeface="Times New Roman" pitchFamily="18" charset="0"/>
              </a:rPr>
              <a:t>Financial plan and Human resource plan</a:t>
            </a:r>
          </a:p>
          <a:p>
            <a:pPr algn="just">
              <a:buNone/>
            </a:pPr>
            <a:r>
              <a:rPr lang="en-US" sz="2200" dirty="0" smtClean="0">
                <a:latin typeface="Times New Roman" pitchFamily="18" charset="0"/>
                <a:cs typeface="Times New Roman" pitchFamily="18" charset="0"/>
              </a:rPr>
              <a:t>6.)</a:t>
            </a:r>
            <a:r>
              <a:rPr lang="en-US" sz="2200" u="sng" dirty="0" smtClean="0">
                <a:latin typeface="Times New Roman" pitchFamily="18" charset="0"/>
                <a:cs typeface="Times New Roman" pitchFamily="18" charset="0"/>
              </a:rPr>
              <a:t>Preparation of project report:</a:t>
            </a:r>
            <a:r>
              <a:rPr lang="en-US" sz="2200" dirty="0" smtClean="0">
                <a:latin typeface="Times New Roman" pitchFamily="18" charset="0"/>
                <a:cs typeface="Times New Roman" pitchFamily="18" charset="0"/>
              </a:rPr>
              <a:t> It is a written document that describes step by step, the strategies involved in starting and operating a business.</a:t>
            </a:r>
          </a:p>
          <a:p>
            <a:pPr algn="just">
              <a:buNone/>
            </a:pPr>
            <a:r>
              <a:rPr lang="en-US" sz="2200" dirty="0" smtClean="0">
                <a:latin typeface="Times New Roman" pitchFamily="18" charset="0"/>
                <a:cs typeface="Times New Roman" pitchFamily="18" charset="0"/>
              </a:rPr>
              <a:t>7.) </a:t>
            </a:r>
            <a:r>
              <a:rPr lang="en-US" sz="2200" u="sng" dirty="0" smtClean="0">
                <a:latin typeface="Times New Roman" pitchFamily="18" charset="0"/>
                <a:cs typeface="Times New Roman" pitchFamily="18" charset="0"/>
              </a:rPr>
              <a:t>Evaluation, review and control: I</a:t>
            </a:r>
            <a:r>
              <a:rPr lang="en-US" sz="2200" dirty="0" smtClean="0">
                <a:latin typeface="Times New Roman" pitchFamily="18" charset="0"/>
                <a:cs typeface="Times New Roman" pitchFamily="18" charset="0"/>
              </a:rPr>
              <a:t>n order to keep up with the dynamic environment and to face the global competition, a business must be continuously evaluated and reviewed. </a:t>
            </a:r>
          </a:p>
          <a:p>
            <a:pPr algn="just">
              <a:buNone/>
            </a:pPr>
            <a:endParaRPr lang="en-US" sz="2200" dirty="0" smtClean="0">
              <a:latin typeface="Times New Roman" pitchFamily="18" charset="0"/>
              <a:cs typeface="Times New Roman" pitchFamily="18" charset="0"/>
            </a:endParaRPr>
          </a:p>
          <a:p>
            <a:pPr>
              <a:buNone/>
            </a:pPr>
            <a:endParaRPr lang="en-US" sz="22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0" name="Title 1"/>
          <p:cNvSpPr>
            <a:spLocks noGrp="1"/>
          </p:cNvSpPr>
          <p:nvPr>
            <p:ph type="title"/>
          </p:nvPr>
        </p:nvSpPr>
        <p:spPr/>
        <p:txBody>
          <a:bodyPr>
            <a:noAutofit/>
          </a:bodyPr>
          <a:lstStyle/>
          <a:p>
            <a:pPr algn="ctr"/>
            <a:r>
              <a:rPr lang="en-US" sz="3600" dirty="0" smtClean="0">
                <a:latin typeface="Times New Roman" pitchFamily="18" charset="0"/>
                <a:cs typeface="Times New Roman" pitchFamily="18" charset="0"/>
              </a:rPr>
              <a:t>ADVANTAGES/IMPORTANCE/ROLE OF BUSINESS PLAN</a:t>
            </a:r>
            <a:endParaRPr lang="en-US" sz="3600" dirty="0">
              <a:latin typeface="Times New Roman" pitchFamily="18" charset="0"/>
              <a:cs typeface="Times New Roman" pitchFamily="18" charset="0"/>
            </a:endParaRPr>
          </a:p>
        </p:txBody>
      </p:sp>
      <p:sp>
        <p:nvSpPr>
          <p:cNvPr id="1048661" name="Content Placeholder 2"/>
          <p:cNvSpPr>
            <a:spLocks noGrp="1"/>
          </p:cNvSpPr>
          <p:nvPr>
            <p:ph sz="quarter" idx="1"/>
          </p:nvPr>
        </p:nvSpPr>
        <p:spPr>
          <a:xfrm>
            <a:off x="533400" y="1143000"/>
            <a:ext cx="8229600" cy="4937760"/>
          </a:xfrm>
        </p:spPr>
        <p:txBody>
          <a:bodyPr>
            <a:normAutofit fontScale="25000" lnSpcReduction="20000"/>
          </a:bodyPr>
          <a:lstStyle/>
          <a:p>
            <a:pPr>
              <a:buNone/>
            </a:pPr>
            <a:endParaRPr lang="en-US" sz="8800" dirty="0" smtClean="0">
              <a:latin typeface="Times New Roman" pitchFamily="18" charset="0"/>
              <a:cs typeface="Times New Roman" pitchFamily="18" charset="0"/>
            </a:endParaRPr>
          </a:p>
          <a:p>
            <a:pPr algn="just">
              <a:buNone/>
            </a:pPr>
            <a:r>
              <a:rPr lang="en-US" sz="8800" dirty="0" smtClean="0">
                <a:latin typeface="Times New Roman" pitchFamily="18" charset="0"/>
                <a:cs typeface="Times New Roman" pitchFamily="18" charset="0"/>
              </a:rPr>
              <a:t>1.)</a:t>
            </a:r>
            <a:r>
              <a:rPr lang="en-US" sz="8800" u="sng" dirty="0" smtClean="0">
                <a:latin typeface="Times New Roman" pitchFamily="18" charset="0"/>
                <a:cs typeface="Times New Roman" pitchFamily="18" charset="0"/>
              </a:rPr>
              <a:t> Business plan helps in development of budgets for an entrepreneur:</a:t>
            </a:r>
          </a:p>
          <a:p>
            <a:pPr algn="just">
              <a:buNone/>
            </a:pPr>
            <a:r>
              <a:rPr lang="en-US" sz="8800" dirty="0" smtClean="0">
                <a:latin typeface="Times New Roman" pitchFamily="18" charset="0"/>
                <a:cs typeface="Times New Roman" pitchFamily="18" charset="0"/>
              </a:rPr>
              <a:t>    The business plan serves as the primary starting resource for developing budget. In this role, it is indispensable for budgetary work because it captures the company’s forecasts for spending and incoming revenues.</a:t>
            </a:r>
            <a:endParaRPr lang="zh-CN" altLang="en-US"/>
          </a:p>
          <a:p>
            <a:pPr algn="just">
              <a:buNone/>
            </a:pPr>
            <a:endParaRPr lang="en-US" sz="8800" dirty="0" smtClean="0">
              <a:latin typeface="Times New Roman" pitchFamily="18" charset="0"/>
              <a:cs typeface="Times New Roman" pitchFamily="18" charset="0"/>
            </a:endParaRPr>
          </a:p>
          <a:p>
            <a:pPr algn="just">
              <a:buNone/>
            </a:pPr>
            <a:r>
              <a:rPr lang="en-US" sz="8800" dirty="0" smtClean="0">
                <a:latin typeface="Times New Roman" pitchFamily="18" charset="0"/>
                <a:cs typeface="Times New Roman" pitchFamily="18" charset="0"/>
              </a:rPr>
              <a:t>2.)</a:t>
            </a:r>
            <a:r>
              <a:rPr lang="en-US" sz="8800" u="sng" dirty="0" smtClean="0">
                <a:latin typeface="Times New Roman" pitchFamily="18" charset="0"/>
                <a:cs typeface="Times New Roman" pitchFamily="18" charset="0"/>
              </a:rPr>
              <a:t>Business plan  describes the Business Model</a:t>
            </a:r>
            <a:r>
              <a:rPr lang="en-US" sz="8800" dirty="0" smtClean="0">
                <a:latin typeface="Times New Roman" pitchFamily="18" charset="0"/>
                <a:cs typeface="Times New Roman" pitchFamily="18" charset="0"/>
              </a:rPr>
              <a:t>:</a:t>
            </a:r>
          </a:p>
          <a:p>
            <a:pPr algn="just">
              <a:buNone/>
            </a:pPr>
            <a:r>
              <a:rPr lang="en-US" sz="8800" dirty="0" smtClean="0">
                <a:latin typeface="Times New Roman" pitchFamily="18" charset="0"/>
                <a:cs typeface="Times New Roman" pitchFamily="18" charset="0"/>
              </a:rPr>
              <a:t>    The business plan defines and outlines the company’s business model. The model shows where and how the company expects to spend money.</a:t>
            </a:r>
          </a:p>
          <a:p>
            <a:pPr algn="just">
              <a:buNone/>
            </a:pPr>
            <a:endParaRPr lang="en-US" sz="8800" dirty="0" smtClean="0">
              <a:latin typeface="Times New Roman" pitchFamily="18" charset="0"/>
              <a:cs typeface="Times New Roman" pitchFamily="18" charset="0"/>
            </a:endParaRPr>
          </a:p>
          <a:p>
            <a:pPr algn="just">
              <a:buNone/>
            </a:pPr>
            <a:r>
              <a:rPr lang="en-US" sz="8800" dirty="0" smtClean="0">
                <a:latin typeface="Times New Roman" pitchFamily="18" charset="0"/>
                <a:cs typeface="Times New Roman" pitchFamily="18" charset="0"/>
              </a:rPr>
              <a:t>3.) </a:t>
            </a:r>
            <a:r>
              <a:rPr lang="en-US" sz="8800" u="sng" dirty="0" smtClean="0">
                <a:latin typeface="Times New Roman" pitchFamily="18" charset="0"/>
                <a:cs typeface="Times New Roman" pitchFamily="18" charset="0"/>
              </a:rPr>
              <a:t>Act as a selling document to be shared with outsiders:</a:t>
            </a:r>
            <a:r>
              <a:rPr lang="en-US" sz="8800" dirty="0" smtClean="0">
                <a:latin typeface="Times New Roman" pitchFamily="18" charset="0"/>
                <a:cs typeface="Times New Roman" pitchFamily="18" charset="0"/>
              </a:rPr>
              <a:t> Business plan provides a credible overview for prospective customers, suppliers and investors .</a:t>
            </a:r>
            <a:endParaRPr lang="en-US" sz="8800" u="sng" dirty="0" smtClean="0">
              <a:latin typeface="Times New Roman" pitchFamily="18" charset="0"/>
              <a:cs typeface="Times New Roman" pitchFamily="18" charset="0"/>
            </a:endParaRPr>
          </a:p>
          <a:p>
            <a:pPr algn="just">
              <a:buNone/>
            </a:pPr>
            <a:endParaRPr lang="en-US" sz="8800" u="sng" dirty="0" smtClean="0">
              <a:latin typeface="Times New Roman" pitchFamily="18" charset="0"/>
              <a:cs typeface="Times New Roman" pitchFamily="18" charset="0"/>
            </a:endParaRPr>
          </a:p>
          <a:p>
            <a:pPr algn="just"/>
            <a:endParaRPr lang="en-US" sz="8800" u="sng" dirty="0" smtClean="0">
              <a:latin typeface="Times New Roman" pitchFamily="18" charset="0"/>
              <a:cs typeface="Times New Roman" pitchFamily="18" charset="0"/>
            </a:endParaRPr>
          </a:p>
          <a:p>
            <a:endParaRPr lang="en-US" sz="8800" u="sng" dirty="0" smtClean="0">
              <a:latin typeface="Times New Roman" pitchFamily="18" charset="0"/>
              <a:cs typeface="Times New Roman" pitchFamily="18" charset="0"/>
            </a:endParaRPr>
          </a:p>
          <a:p>
            <a:endParaRPr lang="en-US" sz="8800" u="sng" dirty="0" smtClean="0">
              <a:latin typeface="Times New Roman" pitchFamily="18" charset="0"/>
              <a:cs typeface="Times New Roman" pitchFamily="18" charset="0"/>
            </a:endParaRPr>
          </a:p>
          <a:p>
            <a:endParaRPr lang="en-US" sz="8800" u="sng"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1475</Words>
  <Application>Microsoft Office PowerPoint</Application>
  <PresentationFormat>On-screen Show (4:3)</PresentationFormat>
  <Paragraphs>210</Paragraphs>
  <Slides>20</Slides>
  <Notes>14</Notes>
  <HiddenSlides>1</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Origin</vt:lpstr>
      <vt:lpstr>I.B.(PG)COLLEGE, PANIPAT (AFFILIATED TO KURUKSHETRA UNIVERSITY, KURUKSHETRA)</vt:lpstr>
      <vt:lpstr>INTRODUCTION</vt:lpstr>
      <vt:lpstr>FEATURES/ESSENTIALS OF GOOD BUSINESS PLAN</vt:lpstr>
      <vt:lpstr>   PROCESS/STEPS IN PREPARATION OF BUSINESS PLAN</vt:lpstr>
      <vt:lpstr>Continued…..</vt:lpstr>
      <vt:lpstr>Continued…</vt:lpstr>
      <vt:lpstr>Continued……</vt:lpstr>
      <vt:lpstr>Continued….</vt:lpstr>
      <vt:lpstr>ADVANTAGES/IMPORTANCE/ROLE OF BUSINESS PLAN</vt:lpstr>
      <vt:lpstr>Continued…</vt:lpstr>
      <vt:lpstr>Continued…</vt:lpstr>
      <vt:lpstr>OBJECTIVES OF BUSINESS PLAN</vt:lpstr>
      <vt:lpstr>DO’S OF BUSINESS PLAN</vt:lpstr>
      <vt:lpstr>DONT’S OF BUSINESS PLAN</vt:lpstr>
      <vt:lpstr>COMPONENTS /CONTENT  OF BUSINESS PLAN</vt:lpstr>
      <vt:lpstr>TYPES OF ENTREPRENEURIAL STRATEGIES OR PLAN</vt:lpstr>
      <vt:lpstr>Continued…</vt:lpstr>
      <vt:lpstr>Continued…</vt:lpstr>
      <vt:lpstr>CONCLUSION</vt:lpstr>
      <vt:lpstr>THANKYOU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LECTURE  ON CONTROLLING</dc:title>
  <dc:creator>Dell1N</dc:creator>
  <cp:lastModifiedBy>Dell1N</cp:lastModifiedBy>
  <cp:revision>2</cp:revision>
  <dcterms:created xsi:type="dcterms:W3CDTF">2006-08-14T15:00:00Z</dcterms:created>
  <dcterms:modified xsi:type="dcterms:W3CDTF">2020-04-17T07:20:48Z</dcterms:modified>
</cp:coreProperties>
</file>