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udio/unknown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23"/>
  </p:notes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lvl1pPr marL="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1pPr>
    <a:lvl2pPr marL="4572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2pPr>
    <a:lvl3pPr marL="9144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3pPr>
    <a:lvl4pPr marL="13716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4pPr>
    <a:lvl5pPr marL="18288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28" autoAdjust="0"/>
    <p:restoredTop sz="95204" autoAdjust="0"/>
  </p:normalViewPr>
  <p:slideViewPr>
    <p:cSldViewPr>
      <p:cViewPr>
        <p:scale>
          <a:sx n="71" d="100"/>
          <a:sy n="71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Header Placeholder 104869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endParaRPr lang="zh-CN" altLang="en-US" sz="1200"/>
          </a:p>
        </p:txBody>
      </p:sp>
      <p:sp>
        <p:nvSpPr>
          <p:cNvPr id="1048695" name="Date Placeholder 1048694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algn="r"/>
            <a:fld id="{566ABCEB-ACFC-4714-9973-3DA970169C29}" type="datetime1">
              <a:rPr lang="zh-CN" altLang="en-US" sz="1200"/>
              <a:pPr lvl="0" algn="r"/>
              <a:t>2020/4/17</a:t>
            </a:fld>
            <a:endParaRPr lang="zh-CN" altLang="en-US" sz="1200"/>
          </a:p>
        </p:txBody>
      </p:sp>
      <p:sp>
        <p:nvSpPr>
          <p:cNvPr id="1048696" name="Slide Image Placeholder 10486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97" name="Notes Placeholder 1048696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Click to edit Master text styles</a:t>
            </a:r>
          </a:p>
          <a:p>
            <a:pPr lvl="1"/>
            <a:r>
              <a:rPr lang="zh-CN" altLang="en-US"/>
              <a:t>Second level</a:t>
            </a:r>
          </a:p>
          <a:p>
            <a:pPr lvl="2"/>
            <a:r>
              <a:rPr lang="zh-CN" altLang="en-US"/>
              <a:t>Third level</a:t>
            </a:r>
          </a:p>
          <a:p>
            <a:pPr lvl="3"/>
            <a:r>
              <a:rPr lang="zh-CN" altLang="en-US"/>
              <a:t>Fourth level</a:t>
            </a:r>
          </a:p>
          <a:p>
            <a:pPr lvl="4"/>
            <a:r>
              <a:rPr lang="zh-CN" altLang="en-US"/>
              <a:t>Fifth level</a:t>
            </a:r>
          </a:p>
        </p:txBody>
      </p:sp>
      <p:sp>
        <p:nvSpPr>
          <p:cNvPr id="1048698" name="Footer Placeholder 1048697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/>
            <a:endParaRPr lang="zh-CN" altLang="en-US" sz="1200"/>
          </a:p>
        </p:txBody>
      </p:sp>
      <p:sp>
        <p:nvSpPr>
          <p:cNvPr id="1048699" name="Slide Number Placeholder 1048698"/>
          <p:cNvSpPr>
            <a:spLocks noGrp="1"/>
          </p:cNvSpPr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566ABCEB-ACFC-4714-9973-3DA970169C29}" type="slidenum">
              <a:rPr lang="zh-CN" altLang="en-US" sz="1200"/>
              <a:pPr lvl="0" algn="r"/>
              <a:t>‹#›</a:t>
            </a:fld>
            <a:endParaRPr lang="zh-CN" altLang="en-US" sz="1200"/>
          </a:p>
        </p:txBody>
      </p:sp>
    </p:spTree>
  </p:cSld>
  <p:clrMap bg1="dk1" tx1="dk1" bg2="dk1" tx2="dk1" accent1="dk1" accent2="dk1" accent3="dk1" accent4="dk1" accent5="dk1" accent6="dk1" hlink="dk1" folHlink="dk1"/>
  <p:notesStyle>
    <a:lvl1pPr marL="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1pPr>
    <a:lvl2pPr marL="45720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2pPr>
    <a:lvl3pPr marL="91440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3pPr>
    <a:lvl4pPr marL="137160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4pPr>
    <a:lvl5pPr marL="182880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5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FA50C-9D69-4F5C-902C-7A21765B928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Slide Image Placeholder 10486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14" name="Notes Placeholder 104861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1048615" name="TextBox 104861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566ABCEB-ACFC-4714-9973-3DA970169C29}" type="slidenum">
              <a:rPr lang="zh-CN" altLang="en-US" sz="1200"/>
              <a:pPr lvl="0" algn="r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Slide Image Placeholder 10486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32" name="Notes Placeholder 104863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1048633" name="TextBox 104863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566ABCEB-ACFC-4714-9973-3DA970169C29}" type="slidenum">
              <a:rPr lang="zh-CN" altLang="en-US" sz="1200"/>
              <a:pPr lvl="0" algn="r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Slide Image Placeholder 10486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41" name="Notes Placeholder 104864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1048642" name="TextBox 104864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566ABCEB-ACFC-4714-9973-3DA970169C29}" type="slidenum">
              <a:rPr lang="zh-CN" altLang="en-US" sz="1200"/>
              <a:pPr lvl="0" algn="r"/>
              <a:t>15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Slide Image Placeholder 10486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49" name="Notes Placeholder 104864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1048650" name="TextBox 104864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566ABCEB-ACFC-4714-9973-3DA970169C29}" type="slidenum">
              <a:rPr lang="zh-CN" altLang="en-US" sz="1200"/>
              <a:pPr lvl="0" algn="r"/>
              <a:t>17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Slide Image Placeholder 104859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596" name="Notes Placeholder 104859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1048597" name="TextBox 104859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566ABCEB-ACFC-4714-9973-3DA970169C29}" type="slidenum">
              <a:rPr lang="zh-CN" altLang="en-US" sz="1200"/>
              <a:pPr lvl="0" algn="r"/>
              <a:t>19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5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1048653" name="Date Placeholder 104865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54" name="Slide Number Placeholder 104865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55" name="Footer Placeholder 104865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6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69" name="Date Placeholder 104866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70" name="Slide Number Placeholder 104866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71" name="Footer Placeholder 104867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5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58" name="Date Placeholder 104865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59" name="Slide Number Placeholder 104865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60" name="Footer Placeholder 104865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588" name="Date Placeholder 104858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89" name="Slide Number Placeholder 104858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90" name="Footer Placeholder 104858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Date Placeholder 104867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75" name="Slide Number Placeholder 104867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76" name="Footer Placeholder 104867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08" name="Date Placeholder 104860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09" name="Slide Number Placeholder 104860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10" name="Footer Placeholder 104860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7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8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82" name="Date Placeholder 104868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83" name="Slide Number Placeholder 104868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84" name="Footer Placeholder 104868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582" name="Date Placeholder 104858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83" name="Slide Number Placeholder 104858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84" name="Footer Placeholder 104858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Date Placeholder 104868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86" name="Slide Number Placeholder 104868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87" name="Footer Placeholder 104868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8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9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1" name="Date Placeholder 104869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92" name="Slide Number Placeholder 104869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93" name="Footer Placeholder 104869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4866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IN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Date Placeholder 104866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65" name="Slide Number Placeholder 104866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666" name="Footer Placeholder 104866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04857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zh-CN" altLang="en-US"/>
              <a:t>Click to edit Master title style</a:t>
            </a:r>
          </a:p>
        </p:txBody>
      </p:sp>
      <p:sp>
        <p:nvSpPr>
          <p:cNvPr id="1048577" name="Text Placeholder 104857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Click to edit Master text styles</a:t>
            </a:r>
          </a:p>
          <a:p>
            <a:pPr lvl="1"/>
            <a:r>
              <a:rPr lang="zh-CN" altLang="en-US"/>
              <a:t>Second level</a:t>
            </a:r>
          </a:p>
          <a:p>
            <a:pPr lvl="2"/>
            <a:r>
              <a:rPr lang="zh-CN" altLang="en-US"/>
              <a:t>Third level</a:t>
            </a:r>
          </a:p>
          <a:p>
            <a:pPr lvl="3"/>
            <a:r>
              <a:rPr lang="zh-CN" altLang="en-US"/>
              <a:t>Fourth level</a:t>
            </a:r>
          </a:p>
          <a:p>
            <a:pPr lvl="4"/>
            <a:r>
              <a:rPr lang="zh-CN" altLang="en-US"/>
              <a:t>Fifth level</a:t>
            </a:r>
          </a:p>
        </p:txBody>
      </p:sp>
      <p:sp>
        <p:nvSpPr>
          <p:cNvPr id="1048578" name="Date Placeholder 104857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/>
            <a:fld id="{566ABCEB-ACFC-4714-9973-3DA970169C29}" type="datetime1">
              <a:rPr lang="zh-CN" altLang="en-US" sz="1200">
                <a:solidFill>
                  <a:srgbClr val="898989"/>
                </a:solidFill>
              </a:rPr>
              <a:pPr lvl="0"/>
              <a:t>2020/4/17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104857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/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104857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/>
            <a:fld id="{566ABCEB-ACFC-4714-9973-3DA970169C29}" type="slidenum">
              <a:rPr lang="zh-CN" altLang="en-US" sz="1200">
                <a:solidFill>
                  <a:srgbClr val="898989"/>
                </a:solidFill>
              </a:rPr>
              <a:pPr lvl="0" algn="r"/>
              <a:t>‹#›</a:t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2"/>
          <p:cNvSpPr>
            <a:spLocks noGrp="1"/>
          </p:cNvSpPr>
          <p:nvPr>
            <p:ph type="title"/>
          </p:nvPr>
        </p:nvSpPr>
        <p:spPr>
          <a:xfrm>
            <a:off x="1295400" y="5227638"/>
            <a:ext cx="7498080" cy="1630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I.B.(PG)COLLEGE, PANIPAT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(AFFILIATED TO KURUKSHETRA UNIVERSITY, KURUKSHETRA)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87" name="Content Placeholder 4"/>
          <p:cNvSpPr>
            <a:spLocks noGrp="1"/>
          </p:cNvSpPr>
          <p:nvPr>
            <p:ph idx="1"/>
          </p:nvPr>
        </p:nvSpPr>
        <p:spPr>
          <a:xfrm>
            <a:off x="838200" y="381000"/>
            <a:ext cx="7498080" cy="2667000"/>
          </a:xfrm>
        </p:spPr>
        <p:txBody>
          <a:bodyPr>
            <a:normAutofit fontScale="88929" lnSpcReduction="20000"/>
          </a:bodyPr>
          <a:lstStyle/>
          <a:p>
            <a:pPr>
              <a:buNone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  <p:graphicFrame>
        <p:nvGraphicFramePr>
          <p:cNvPr id="4194304" name="Table 3"/>
          <p:cNvGraphicFramePr>
            <a:graphicFrameLocks noGrp="1"/>
          </p:cNvGraphicFramePr>
          <p:nvPr/>
        </p:nvGraphicFramePr>
        <p:xfrm>
          <a:off x="152400" y="304800"/>
          <a:ext cx="8839200" cy="485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971550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BBA-I (II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SEMESTER)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PRINCIPLES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MANAGEMENT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algn="ctr"/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TOPIC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SOCIAL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RESPONSIBILITY OF BUSINESS</a:t>
                      </a: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PREPARED BY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Ms.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NISHA  (ASSISTANT PROFESSOR)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DEPARTMENT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COMMERCE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MANAGEMENT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048626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en-US" altLang="en-US" sz="4000" b="1">
                <a:latin typeface="Times New Roman" pitchFamily="18" charset="0"/>
                <a:ea typeface="Times New Roman" pitchFamily="18" charset="0"/>
              </a:rPr>
              <a:t>Arguments against Corporate Social Responsibility</a:t>
            </a:r>
            <a:r>
              <a:t/>
            </a:r>
            <a:br/>
            <a:endParaRPr lang="en-US" altLang="en-US" sz="4000" b="1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628" name="Content Placeholder 1048627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623887" lvl="0" indent="-514349" algn="just"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marL="623887" lvl="0" indent="-514349">
              <a:buNone/>
            </a:pPr>
            <a:endParaRPr lang="en-US" altLang="en-US" sz="360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675" y="1298575"/>
            <a:ext cx="6956425" cy="4748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048628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zh-CN" altLang="en-US" sz="4000"/>
              <a:t>Continued……..</a:t>
            </a:r>
          </a:p>
        </p:txBody>
      </p:sp>
      <p:sp>
        <p:nvSpPr>
          <p:cNvPr id="1048630" name="Content Placeholder 1048629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2355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just">
              <a:buNone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The various arguments against CSR activities are as follows:</a:t>
            </a:r>
          </a:p>
          <a:p>
            <a:pPr lvl="0" algn="just">
              <a:buNone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1.) </a:t>
            </a:r>
            <a:r>
              <a:rPr lang="en-US" altLang="en-US" sz="2800" b="1">
                <a:latin typeface="Times New Roman" pitchFamily="18" charset="0"/>
                <a:ea typeface="Times New Roman" pitchFamily="18" charset="0"/>
              </a:rPr>
              <a:t>Conflict with Profit Motive: </a:t>
            </a: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 Every business thrive to generate profit. By indulging in CSR activities which include outflow of resources hamper the main motive of the company.</a:t>
            </a:r>
          </a:p>
          <a:p>
            <a:pPr lvl="0" algn="just">
              <a:buNone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2.) </a:t>
            </a:r>
            <a:r>
              <a:rPr lang="en-US" altLang="en-US" sz="2800" b="1">
                <a:latin typeface="Times New Roman" pitchFamily="18" charset="0"/>
                <a:ea typeface="Times New Roman" pitchFamily="18" charset="0"/>
              </a:rPr>
              <a:t>Disturbance in business system or work:</a:t>
            </a: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CSR  activities include allocation of economic and physical resources of the company, thus hampers day to day work.</a:t>
            </a:r>
          </a:p>
          <a:p>
            <a:pPr lvl="0" algn="just">
              <a:buNone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04863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zh-CN" altLang="en-US"/>
              <a:t>Continued…</a:t>
            </a:r>
          </a:p>
        </p:txBody>
      </p:sp>
      <p:sp>
        <p:nvSpPr>
          <p:cNvPr id="1048635" name="Content Placeholder 104863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just">
              <a:buNone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3.) </a:t>
            </a:r>
            <a:r>
              <a:rPr lang="en-US" altLang="en-US" sz="2800" b="1">
                <a:latin typeface="Times New Roman" pitchFamily="18" charset="0"/>
                <a:ea typeface="Times New Roman" pitchFamily="18" charset="0"/>
              </a:rPr>
              <a:t>Domination of Social Values over Business: </a:t>
            </a: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While business lacks emotion, imposition of social values by imposing CSR activities leads to imposition of Social values on business.</a:t>
            </a:r>
          </a:p>
          <a:p>
            <a:pPr lvl="0" algn="just">
              <a:buNone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4.) </a:t>
            </a:r>
            <a:r>
              <a:rPr lang="en-US" altLang="en-US" sz="2800" b="1">
                <a:latin typeface="Times New Roman" pitchFamily="18" charset="0"/>
                <a:ea typeface="Times New Roman" pitchFamily="18" charset="0"/>
              </a:rPr>
              <a:t>Decline in Profit of the company: </a:t>
            </a: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CSR activities involve outflow of huge amount of funds from the company. Same leads to dip in profit which further impacts stakeholders of the business.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04863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zh-CN" altLang="en-US"/>
              <a:t>Continued…</a:t>
            </a:r>
          </a:p>
        </p:txBody>
      </p:sp>
      <p:sp>
        <p:nvSpPr>
          <p:cNvPr id="1048637" name="Content Placeholder 104863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just">
              <a:buNone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5.) </a:t>
            </a:r>
            <a:r>
              <a:rPr lang="en-US" altLang="en-US" sz="2800" b="1">
                <a:latin typeface="Times New Roman" pitchFamily="18" charset="0"/>
                <a:ea typeface="Times New Roman" pitchFamily="18" charset="0"/>
              </a:rPr>
              <a:t>Inefficiency in the system: </a:t>
            </a: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 Social Responsibility brings inefficiency  in the system. There is no substitute for the power of self- interest in people to act.</a:t>
            </a:r>
          </a:p>
          <a:p>
            <a:pPr lvl="0" algn="just"/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04863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en-US" altLang="en-US" sz="3200" b="1">
                <a:latin typeface="Times New Roman" pitchFamily="18" charset="0"/>
                <a:ea typeface="Times New Roman" pitchFamily="18" charset="0"/>
              </a:rPr>
              <a:t>SOCIAL RESPONSIBILITY OF BUSINESS TOWARDS DIFFFERNT PARTIES</a:t>
            </a:r>
          </a:p>
        </p:txBody>
      </p:sp>
      <p:sp>
        <p:nvSpPr>
          <p:cNvPr id="1048639" name="Content Placeholder 1048638"/>
          <p:cNvSpPr>
            <a:spLocks noGrp="1"/>
          </p:cNvSpPr>
          <p:nvPr>
            <p:ph idx="1"/>
          </p:nvPr>
        </p:nvSpPr>
        <p:spPr>
          <a:xfrm>
            <a:off x="381000" y="1752600"/>
            <a:ext cx="7848600" cy="434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>
              <a:lnSpc>
                <a:spcPct val="90000"/>
              </a:lnSpc>
              <a:buNone/>
            </a:pPr>
            <a:r>
              <a:rPr lang="en-US" altLang="en-US">
                <a:latin typeface="Times New Roman" pitchFamily="18" charset="0"/>
                <a:ea typeface="Times New Roman" pitchFamily="18" charset="0"/>
              </a:rPr>
              <a:t>1.) </a:t>
            </a:r>
            <a:r>
              <a:rPr lang="en-US" altLang="en-US" b="1" u="sng">
                <a:latin typeface="Times New Roman" pitchFamily="18" charset="0"/>
                <a:ea typeface="Times New Roman" pitchFamily="18" charset="0"/>
              </a:rPr>
              <a:t>TOWARDS EMPLOYEES: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 Provide fair remuneration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 Treat them  respectfully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 Provide job security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 Provide them opportunity for growth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Give them participation in Management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 Solve their problems timely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Provide them right working environment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 Maintain good incentive system for employees</a:t>
            </a:r>
          </a:p>
          <a:p>
            <a:pPr lvl="0" algn="just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  <a:p>
            <a:pPr lvl="0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>
              <a:lnSpc>
                <a:spcPct val="90000"/>
              </a:lnSpc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  <a:buNone/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  <a:p>
            <a:pPr lvl="0">
              <a:lnSpc>
                <a:spcPct val="90000"/>
              </a:lnSpc>
              <a:buNone/>
            </a:pPr>
            <a:endParaRPr lang="zh-CN" altLang="en-US" sz="2700"/>
          </a:p>
          <a:p>
            <a:pPr lvl="0">
              <a:lnSpc>
                <a:spcPct val="90000"/>
              </a:lnSpc>
            </a:pPr>
            <a:endParaRPr lang="zh-CN" altLang="en-US" sz="270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04864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zh-CN" altLang="en-US"/>
              <a:t>Continued…</a:t>
            </a:r>
          </a:p>
        </p:txBody>
      </p:sp>
      <p:sp>
        <p:nvSpPr>
          <p:cNvPr id="1048644" name="Content Placeholder 104864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>
              <a:buNone/>
            </a:pPr>
            <a:r>
              <a:rPr lang="zh-CN" altLang="en-US"/>
              <a:t>2.) </a:t>
            </a:r>
            <a:r>
              <a:rPr lang="en-US" altLang="en-US" sz="2800" b="1" u="sng">
                <a:latin typeface="Times New Roman" pitchFamily="18" charset="0"/>
                <a:ea typeface="Times New Roman" pitchFamily="18" charset="0"/>
              </a:rPr>
              <a:t>TOWARDS SHAREHOLDERS/INVESTORS:</a:t>
            </a:r>
          </a:p>
          <a:p>
            <a:pPr lvl="0">
              <a:buFont typeface="Wingdings" pitchFamily="2" charset="2"/>
              <a:buChar char="v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Use of their money at right place</a:t>
            </a:r>
          </a:p>
          <a:p>
            <a:pPr lvl="0">
              <a:buFont typeface="Wingdings" pitchFamily="2" charset="2"/>
              <a:buChar char="v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Provide them right  and updated information  time to time</a:t>
            </a:r>
          </a:p>
          <a:p>
            <a:pPr lvl="0">
              <a:buFont typeface="Wingdings" pitchFamily="2" charset="2"/>
              <a:buChar char="v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Timely  and proper payment of dividend</a:t>
            </a:r>
          </a:p>
          <a:p>
            <a:pPr lvl="0">
              <a:buFont typeface="Wingdings" pitchFamily="2" charset="2"/>
              <a:buChar char="v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Treat different types of investors equally</a:t>
            </a:r>
          </a:p>
          <a:p>
            <a:pPr lvl="0">
              <a:buFont typeface="Wingdings" pitchFamily="2" charset="2"/>
              <a:buChar char="v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Ensure safety of their investment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04864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en-US" altLang="en-US">
                <a:latin typeface="Times New Roman" pitchFamily="18" charset="0"/>
                <a:ea typeface="Times New Roman" pitchFamily="18" charset="0"/>
              </a:rPr>
              <a:t>Continued…</a:t>
            </a:r>
          </a:p>
        </p:txBody>
      </p:sp>
      <p:sp>
        <p:nvSpPr>
          <p:cNvPr id="1048646" name="Content Placeholder 1048645"/>
          <p:cNvSpPr>
            <a:spLocks noGrp="1"/>
          </p:cNvSpPr>
          <p:nvPr>
            <p:ph idx="1"/>
          </p:nvPr>
        </p:nvSpPr>
        <p:spPr>
          <a:xfrm>
            <a:off x="381000" y="1676400"/>
            <a:ext cx="8763000" cy="5486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577850" lvl="0" indent="-514350">
              <a:buNone/>
            </a:pPr>
            <a:r>
              <a:rPr lang="en-US" altLang="en-US">
                <a:latin typeface="Times New Roman" pitchFamily="18" charset="0"/>
                <a:ea typeface="Times New Roman" pitchFamily="18" charset="0"/>
              </a:rPr>
              <a:t>3.) </a:t>
            </a:r>
            <a:r>
              <a:rPr lang="en-US" altLang="en-US" b="1" u="sng">
                <a:latin typeface="Times New Roman" pitchFamily="18" charset="0"/>
                <a:ea typeface="Times New Roman" pitchFamily="18" charset="0"/>
              </a:rPr>
              <a:t>TOWARDS CONSUMERS:</a:t>
            </a:r>
          </a:p>
          <a:p>
            <a:pPr marL="577850" lvl="0" indent="-514350">
              <a:buFont typeface="Wingdings" pitchFamily="2" charset="2"/>
              <a:buChar char="Ø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Avoid adulteration</a:t>
            </a:r>
          </a:p>
          <a:p>
            <a:pPr marL="577850" lvl="0" indent="-514350">
              <a:buFont typeface="Wingdings" pitchFamily="2" charset="2"/>
              <a:buChar char="Ø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Show reality in advertisement</a:t>
            </a:r>
          </a:p>
          <a:p>
            <a:pPr marL="577850" lvl="0" indent="-514350">
              <a:buFont typeface="Wingdings" pitchFamily="2" charset="2"/>
              <a:buChar char="Ø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Be polite and honest to consumers</a:t>
            </a:r>
          </a:p>
          <a:p>
            <a:pPr marL="577850" lvl="0" indent="-514350">
              <a:buFont typeface="Wingdings" pitchFamily="2" charset="2"/>
              <a:buChar char="Ø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Sought out their problems in time</a:t>
            </a:r>
          </a:p>
          <a:p>
            <a:pPr marL="577850" lvl="0" indent="-514350">
              <a:buFont typeface="Wingdings" pitchFamily="2" charset="2"/>
              <a:buChar char="Ø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Provide them good quality products at right price</a:t>
            </a:r>
          </a:p>
          <a:p>
            <a:pPr marL="577850" lvl="0" indent="-514350">
              <a:buFont typeface="Wingdings" pitchFamily="2" charset="2"/>
              <a:buChar char="Ø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Provide them goods according to their taste &amp; preferences</a:t>
            </a:r>
          </a:p>
          <a:p>
            <a:pPr marL="577850" lvl="0" indent="-514350">
              <a:buFont typeface="Wingdings" pitchFamily="2" charset="2"/>
              <a:buChar char="Ø"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  <a:p>
            <a:pPr marL="577850" lvl="0" indent="-514350">
              <a:buFont typeface="Wingdings" pitchFamily="2" charset="2"/>
              <a:buChar char="Ø"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  <a:p>
            <a:pPr marL="577850" lvl="0" indent="-514350">
              <a:buFont typeface="Wingdings" pitchFamily="2" charset="2"/>
              <a:buChar char="Ø"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647" name="Rectangle 1048646" descr="Control Controlling - Elements Steps in the Control Process"/>
          <p:cNvSpPr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endParaRPr lang="zh-CN" altLang="en-US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en-US" altLang="en-US">
                <a:latin typeface="Times New Roman" pitchFamily="18" charset="0"/>
                <a:ea typeface="Times New Roman" pitchFamily="18" charset="0"/>
              </a:rPr>
              <a:t>Continued…</a:t>
            </a:r>
          </a:p>
        </p:txBody>
      </p:sp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>
              <a:buNone/>
            </a:pPr>
            <a:r>
              <a:rPr lang="zh-CN" altLang="en-US"/>
              <a:t>4.) </a:t>
            </a:r>
            <a:r>
              <a:rPr lang="en-US" altLang="en-US" b="1" u="sng">
                <a:latin typeface="Times New Roman" pitchFamily="18" charset="0"/>
                <a:ea typeface="Times New Roman" pitchFamily="18" charset="0"/>
              </a:rPr>
              <a:t>TOWARDS SUPPLIERS:</a:t>
            </a:r>
          </a:p>
          <a:p>
            <a:pPr lvl="0">
              <a:buFont typeface="Wingdings" pitchFamily="2" charset="2"/>
              <a:buChar char="q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To pay them in time</a:t>
            </a:r>
          </a:p>
          <a:p>
            <a:pPr lvl="0">
              <a:buFont typeface="Wingdings" pitchFamily="2" charset="2"/>
              <a:buChar char="q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To provide right information to suppliers at right time</a:t>
            </a:r>
          </a:p>
          <a:p>
            <a:pPr lvl="0">
              <a:buFont typeface="Wingdings" pitchFamily="2" charset="2"/>
              <a:buChar char="q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To work with honesty and transparency</a:t>
            </a:r>
          </a:p>
          <a:p>
            <a:pPr lvl="0">
              <a:buNone/>
            </a:pPr>
            <a:endParaRPr lang="en-US" altLang="en-US">
              <a:latin typeface="Times New Roman" pitchFamily="18" charset="0"/>
              <a:ea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endParaRPr lang="en-US" altLang="en-US">
              <a:latin typeface="Times New Roman" pitchFamily="18" charset="0"/>
              <a:ea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endParaRPr lang="en-US" altLang="en-US">
              <a:latin typeface="Times New Roman" pitchFamily="18" charset="0"/>
              <a:ea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endParaRPr lang="en-US" altLang="en-US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9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en-US" altLang="en-US">
                <a:latin typeface="Times New Roman" pitchFamily="18" charset="0"/>
                <a:ea typeface="Times New Roman" pitchFamily="18" charset="0"/>
              </a:rPr>
              <a:t>Continued…</a:t>
            </a:r>
          </a:p>
        </p:txBody>
      </p:sp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>
              <a:buNone/>
            </a:pPr>
            <a:r>
              <a:rPr lang="zh-CN" altLang="en-US"/>
              <a:t>5.) </a:t>
            </a:r>
            <a:r>
              <a:rPr lang="en-US" altLang="en-US" b="1" u="sng">
                <a:latin typeface="Times New Roman" pitchFamily="18" charset="0"/>
                <a:ea typeface="Times New Roman" pitchFamily="18" charset="0"/>
              </a:rPr>
              <a:t>Towards Government:</a:t>
            </a:r>
          </a:p>
          <a:p>
            <a:pPr lvl="0"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Follow the rules framed by Government</a:t>
            </a:r>
          </a:p>
          <a:p>
            <a:pPr lvl="0"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Not to indulge in unethical and illegal activities</a:t>
            </a:r>
          </a:p>
          <a:p>
            <a:pPr lvl="0"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Pat tax honestly and in time to the Government</a:t>
            </a:r>
          </a:p>
          <a:p>
            <a:pPr lvl="0"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Not to offer bribe to government officials for  the benefit of their business</a:t>
            </a:r>
          </a:p>
          <a:p>
            <a:pPr lvl="0">
              <a:buFont typeface="Wingdings" pitchFamily="2" charset="2"/>
              <a:buChar char="ü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Provide advice and support to Government  when -ever required</a:t>
            </a:r>
          </a:p>
          <a:p>
            <a:pPr lvl="0">
              <a:buFont typeface="Wingdings" pitchFamily="2" charset="2"/>
              <a:buChar char="ü"/>
            </a:pPr>
            <a:endParaRPr lang="en-US" altLang="en-US" sz="2800">
              <a:latin typeface="Times New Roman" pitchFamily="18" charset="0"/>
              <a:ea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en-US" altLang="en-US" b="1" u="sng">
              <a:latin typeface="Times New Roman" pitchFamily="18" charset="0"/>
              <a:ea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en-US" altLang="en-US" b="1" u="sng">
              <a:latin typeface="Times New Roman" pitchFamily="18" charset="0"/>
              <a:ea typeface="Times New Roman" pitchFamily="18" charset="0"/>
            </a:endParaRPr>
          </a:p>
          <a:p>
            <a:pPr lvl="0">
              <a:buNone/>
            </a:pPr>
            <a:endParaRPr lang="en-US" altLang="en-US" b="1" u="sng">
              <a:latin typeface="Times New Roman" pitchFamily="18" charset="0"/>
              <a:ea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en-US" altLang="en-US" b="1" u="sng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04861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en-US" altLang="en-US">
                <a:latin typeface="Times New Roman" pitchFamily="18" charset="0"/>
                <a:ea typeface="Times New Roman" pitchFamily="18" charset="0"/>
              </a:rPr>
              <a:t>INTRODUCTION</a:t>
            </a:r>
          </a:p>
        </p:txBody>
      </p:sp>
      <p:sp>
        <p:nvSpPr>
          <p:cNvPr id="1048612" name="Content Placeholder 104861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dk1"/>
                </a:solidFill>
              </a:defRPr>
            </a:lvl1pPr>
            <a:lvl2pPr marL="742950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chemeClr val="dk1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dk1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>
                <a:solidFill>
                  <a:schemeClr val="dk1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lvl="0" algn="just"/>
            <a:r>
              <a:rPr lang="en-US" altLang="en-US" sz="2400" b="1">
                <a:latin typeface="Times New Roman" pitchFamily="18" charset="0"/>
                <a:ea typeface="Times New Roman" pitchFamily="18" charset="0"/>
              </a:rPr>
              <a:t>Social responsibility </a:t>
            </a: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of business is the ethical framework and the obligation of business towards various parties of society.</a:t>
            </a:r>
          </a:p>
          <a:p>
            <a:pPr lvl="0" algn="just"/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    The parties of society include Employees, Consumers, Government, suppliers, Shareholders and other investors, community.</a:t>
            </a:r>
          </a:p>
          <a:p>
            <a:pPr lvl="0" algn="just"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</p:txBody>
      </p:sp>
      <p:pic>
        <p:nvPicPr>
          <p:cNvPr id="2097152" name="Content Placeholder 2097151"/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905000"/>
            <a:ext cx="38862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/>
    <p:sndAc>
      <p:stSnd>
        <p:snd r:embed="rId3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048590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zh-CN" altLang="en-US"/>
              <a:t>Continued…</a:t>
            </a:r>
          </a:p>
        </p:txBody>
      </p:sp>
      <p:sp>
        <p:nvSpPr>
          <p:cNvPr id="1048592" name="Content Placeholder 104859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>
              <a:buNone/>
            </a:pPr>
            <a:r>
              <a:rPr lang="zh-CN" altLang="en-US"/>
              <a:t>6.) </a:t>
            </a:r>
            <a:r>
              <a:rPr lang="en-US" altLang="en-US" b="1" u="sng">
                <a:latin typeface="Times New Roman" pitchFamily="18" charset="0"/>
                <a:ea typeface="Times New Roman" pitchFamily="18" charset="0"/>
              </a:rPr>
              <a:t>TOWARDS COMMUNITY: </a:t>
            </a:r>
          </a:p>
          <a:p>
            <a:pPr lvl="0">
              <a:buFont typeface="Courier New" pitchFamily="49" charset="0"/>
              <a:buChar char="o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Not to harm environment</a:t>
            </a:r>
          </a:p>
          <a:p>
            <a:pPr lvl="0">
              <a:buFont typeface="Courier New" pitchFamily="49" charset="0"/>
              <a:buChar char="o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Make eco-friendly products</a:t>
            </a:r>
          </a:p>
          <a:p>
            <a:pPr lvl="0">
              <a:buFont typeface="Courier New" pitchFamily="49" charset="0"/>
              <a:buChar char="o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Provide employment opportunities</a:t>
            </a:r>
          </a:p>
          <a:p>
            <a:pPr lvl="0">
              <a:buFont typeface="Courier New" pitchFamily="49" charset="0"/>
              <a:buChar char="o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Provide charity and donations to charitable trust, NGOs etc.</a:t>
            </a:r>
          </a:p>
          <a:p>
            <a:pPr lvl="0">
              <a:buFont typeface="Courier New" pitchFamily="49" charset="0"/>
              <a:buChar char="o"/>
            </a:pPr>
            <a:r>
              <a:rPr lang="en-US" altLang="en-US" sz="2800">
                <a:latin typeface="Times New Roman" pitchFamily="18" charset="0"/>
                <a:ea typeface="Times New Roman" pitchFamily="18" charset="0"/>
              </a:rPr>
              <a:t>Maintain standard of people by providing goods at low price.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048584"/>
          <p:cNvSpPr>
            <a:spLocks noGrp="1"/>
          </p:cNvSpPr>
          <p:nvPr>
            <p:ph type="title"/>
          </p:nvPr>
        </p:nvSpPr>
        <p:spPr>
          <a:xfrm>
            <a:off x="685800" y="1676400"/>
            <a:ext cx="8229600" cy="2438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en-US" altLang="en-US" sz="7200">
                <a:latin typeface="Arial Rounded MT Bold" pitchFamily="34" charset="0"/>
                <a:ea typeface="Times New Roman" pitchFamily="18" charset="0"/>
              </a:rPr>
              <a:t>THANK</a:t>
            </a:r>
            <a:r>
              <a:t/>
            </a:r>
            <a:br/>
            <a:r>
              <a:rPr lang="en-US" altLang="en-US" sz="7200">
                <a:latin typeface="Arial Rounded MT Bold" pitchFamily="34" charset="0"/>
                <a:ea typeface="Times New Roman" pitchFamily="18" charset="0"/>
              </a:rPr>
              <a:t>YOU</a:t>
            </a:r>
            <a:r>
              <a:rPr lang="en-US" altLang="en-US" sz="7200">
                <a:latin typeface="Arial Rounded MT Bold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04861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zh-CN" altLang="en-US"/>
              <a:t>Continued…..</a:t>
            </a:r>
          </a:p>
        </p:txBody>
      </p:sp>
      <p:sp>
        <p:nvSpPr>
          <p:cNvPr id="1048617" name="Content Placeholder 1048616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3352800"/>
          </a:xfrm>
          <a:custGeom>
            <a:avLst/>
            <a:gdLst>
              <a:gd name="l" fmla="*/ 0 w 8153400"/>
              <a:gd name="t" fmla="*/ 0 h 3352800"/>
              <a:gd name="r" fmla="*/ 8153400 w 8153400"/>
              <a:gd name="b" fmla="*/ 3352800 h 3352800"/>
            </a:gdLst>
            <a:ahLst/>
            <a:cxnLst/>
            <a:rect l="l" t="t" r="r" b="b"/>
            <a:pathLst>
              <a:path w="8153400" h="3352800">
                <a:moveTo>
                  <a:pt x="558811" y="0"/>
                </a:moveTo>
                <a:lnTo>
                  <a:pt x="7594589" y="0"/>
                </a:lnTo>
                <a:lnTo>
                  <a:pt x="8153400" y="558811"/>
                </a:lnTo>
                <a:lnTo>
                  <a:pt x="8153400" y="3352800"/>
                </a:lnTo>
                <a:lnTo>
                  <a:pt x="0" y="3352800"/>
                </a:lnTo>
                <a:lnTo>
                  <a:pt x="0" y="558811"/>
                </a:lnTo>
                <a:cubicBezTo>
                  <a:pt x="0" y="250188"/>
                  <a:pt x="250188" y="0"/>
                  <a:pt x="558811" y="0"/>
                </a:cubicBezTo>
              </a:path>
            </a:pathLst>
          </a:custGeom>
          <a:solidFill>
            <a:srgbClr val="DDD9C3">
              <a:alpha val="100000"/>
            </a:srgbClr>
          </a:solidFill>
          <a:ln w="25400" cap="flat" cmpd="sng">
            <a:solidFill>
              <a:srgbClr val="385D8A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ctr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63500" lvl="0" indent="0" algn="just">
              <a:buNone/>
            </a:pPr>
            <a:r>
              <a:rPr lang="en-US" altLang="en-US" sz="2400">
                <a:solidFill>
                  <a:srgbClr val="77933C"/>
                </a:solidFill>
                <a:latin typeface="Times New Roman" pitchFamily="18" charset="0"/>
                <a:ea typeface="Times New Roman" pitchFamily="18" charset="0"/>
              </a:rPr>
              <a:t>“</a:t>
            </a: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Corporate Social Responsibility is a hard edges business decision. Not because it is a nice thing to do or because people are forcing us to do it…..because it is good for our business”   </a:t>
            </a:r>
          </a:p>
          <a:p>
            <a:pPr marL="63500" lvl="0" indent="0" algn="just"/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(Niall Fitzgerald, former CEO, Unilver)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04861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zh-CN" altLang="en-US" sz="4000"/>
              <a:t>Examples of Corporate Social Responsibility</a:t>
            </a:r>
          </a:p>
        </p:txBody>
      </p:sp>
      <p:sp>
        <p:nvSpPr>
          <p:cNvPr id="1048619" name="Content Placeholder 104861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1" algn="just"/>
            <a:r>
              <a:rPr lang="zh-CN" altLang="en-US"/>
              <a:t>Rs. 500 crore donated by Reliance Industries and Rs. 1000 crore by Tata company for Covid-19 Prime Minister relief fund.</a:t>
            </a:r>
          </a:p>
          <a:p>
            <a:pPr lvl="1" algn="just"/>
            <a:r>
              <a:rPr lang="zh-CN" altLang="en-US"/>
              <a:t>Maruti Suzuki donated Rs 2 crore towards the prime Minister National Relief fund for helping people who suffered during Kerala floods in 2018.</a:t>
            </a:r>
          </a:p>
          <a:p>
            <a:pPr lvl="1"/>
            <a:endParaRPr lang="zh-CN" altLang="en-US"/>
          </a:p>
          <a:p>
            <a:pPr lvl="1"/>
            <a:endParaRPr lang="zh-CN" altLang="en-US"/>
          </a:p>
          <a:p>
            <a:pPr lvl="1">
              <a:buNone/>
            </a:pPr>
            <a:endParaRPr lang="zh-CN" altLang="en-US"/>
          </a:p>
          <a:p>
            <a:pPr lvl="1">
              <a:buNone/>
            </a:pPr>
            <a:endParaRPr lang="zh-CN" altLang="en-US"/>
          </a:p>
          <a:p>
            <a:pPr lvl="1">
              <a:buNone/>
            </a:pPr>
            <a:endParaRPr lang="zh-CN" altLang="en-US"/>
          </a:p>
          <a:p>
            <a:pPr lvl="1"/>
            <a:endParaRPr lang="zh-CN" altLang="en-US"/>
          </a:p>
          <a:p>
            <a:pPr lvl="1"/>
            <a:endParaRPr lang="zh-CN" altLang="en-US"/>
          </a:p>
          <a:p>
            <a:pPr lvl="1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048619"/>
          <p:cNvSpPr>
            <a:spLocks noGrp="1"/>
          </p:cNvSpPr>
          <p:nvPr>
            <p:ph type="title"/>
          </p:nvPr>
        </p:nvSpPr>
        <p:spPr>
          <a:xfrm>
            <a:off x="685800" y="2438400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en-US" altLang="en-US" b="1">
                <a:latin typeface="Times New Roman" pitchFamily="18" charset="0"/>
                <a:ea typeface="Times New Roman" pitchFamily="18" charset="0"/>
              </a:rPr>
              <a:t>Importance of Corporate  Social Responsibility</a:t>
            </a:r>
            <a:r>
              <a:t/>
            </a:r>
            <a:br/>
            <a:r>
              <a:rPr lang="en-US" altLang="en-US" b="1">
                <a:latin typeface="Times New Roman" pitchFamily="18" charset="0"/>
                <a:ea typeface="Times New Roman" pitchFamily="18" charset="0"/>
              </a:rPr>
              <a:t> OR</a:t>
            </a:r>
            <a:r>
              <a:t/>
            </a:r>
            <a:br/>
            <a:r>
              <a:rPr lang="en-US" altLang="en-US" b="1">
                <a:latin typeface="Times New Roman" pitchFamily="18" charset="0"/>
                <a:ea typeface="Times New Roman" pitchFamily="18" charset="0"/>
              </a:rPr>
              <a:t>Arguments in favour of social Responsibility  of Business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01700" y="536575"/>
            <a:ext cx="6962775" cy="616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048620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en-US" altLang="en-US">
                <a:latin typeface="Times New Roman" pitchFamily="18" charset="0"/>
                <a:ea typeface="Times New Roman" pitchFamily="18" charset="0"/>
              </a:rPr>
              <a:t>Continued…</a:t>
            </a:r>
          </a:p>
        </p:txBody>
      </p:sp>
      <p:sp>
        <p:nvSpPr>
          <p:cNvPr id="1048622" name="Content Placeholder 104862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just">
              <a:buNone/>
            </a:pP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The various benefits of social responsibility for business are as follows:</a:t>
            </a:r>
          </a:p>
          <a:p>
            <a:pPr lvl="0" algn="just"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1.) </a:t>
            </a:r>
            <a:r>
              <a:rPr lang="en-US" altLang="en-US" sz="2400" b="1">
                <a:latin typeface="Times New Roman" pitchFamily="18" charset="0"/>
                <a:ea typeface="Times New Roman" pitchFamily="18" charset="0"/>
              </a:rPr>
              <a:t>Helping in long term profit for business:  </a:t>
            </a: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CSR  helps in long term profit for business by developing goodwill of the company and developing positive attitude and response of potential clients in the company.</a:t>
            </a:r>
          </a:p>
          <a:p>
            <a:pPr lvl="0" algn="just"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2.) </a:t>
            </a:r>
            <a:r>
              <a:rPr lang="en-US" altLang="en-US" sz="2400" b="1">
                <a:latin typeface="Times New Roman" pitchFamily="18" charset="0"/>
                <a:ea typeface="Times New Roman" pitchFamily="18" charset="0"/>
              </a:rPr>
              <a:t>Helps in Survival and Growth of the business:  </a:t>
            </a: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CSR activities being mandatory for some class o companies helps in survival of the business by avoiding any tax  hassle. Also, growth  is supported by inculcating feeling of  oneness among people.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04862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zh-CN" altLang="en-US"/>
              <a:t>Continued…</a:t>
            </a:r>
          </a:p>
        </p:txBody>
      </p:sp>
      <p:sp>
        <p:nvSpPr>
          <p:cNvPr id="1048624" name="Content Placeholder 104862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just">
              <a:buNone/>
            </a:pP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 3.) </a:t>
            </a:r>
            <a:r>
              <a:rPr lang="en-US" altLang="en-US" sz="2400" b="1">
                <a:latin typeface="Times New Roman" pitchFamily="18" charset="0"/>
                <a:ea typeface="Times New Roman" pitchFamily="18" charset="0"/>
              </a:rPr>
              <a:t>Enhancement in goodwill of the company: </a:t>
            </a: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By fulfilling their social responsibility towards the country in which the company operates, goodwill of the company is enhanced.</a:t>
            </a:r>
          </a:p>
          <a:p>
            <a:pPr lvl="0" algn="just"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4.) </a:t>
            </a:r>
            <a:r>
              <a:rPr lang="en-US" altLang="en-US" sz="2400" b="1">
                <a:latin typeface="Times New Roman" pitchFamily="18" charset="0"/>
                <a:ea typeface="Times New Roman" pitchFamily="18" charset="0"/>
              </a:rPr>
              <a:t>Less Government Intervention:  </a:t>
            </a: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Section 135 of Companies Act 2013 mandates some class of companies to mandatorily expend some percentage of profit towards CSR activities. Thus, following the same invites no government intervention.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04862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 algn="l"/>
            <a:r>
              <a:rPr lang="zh-CN" altLang="en-US"/>
              <a:t>Continued…</a:t>
            </a:r>
          </a:p>
        </p:txBody>
      </p:sp>
      <p:sp>
        <p:nvSpPr>
          <p:cNvPr id="1048626" name="Content Placeholder 104862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just">
              <a:buNone/>
            </a:pPr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  <a:p>
            <a:pPr lvl="0" algn="just">
              <a:buNone/>
            </a:pP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5.) </a:t>
            </a:r>
            <a:r>
              <a:rPr lang="en-US" altLang="en-US" sz="2400" b="1">
                <a:latin typeface="Times New Roman" pitchFamily="18" charset="0"/>
                <a:ea typeface="Times New Roman" pitchFamily="18" charset="0"/>
              </a:rPr>
              <a:t>Contribution to the Society: </a:t>
            </a:r>
            <a:r>
              <a:rPr lang="en-US" altLang="en-US" sz="2400">
                <a:latin typeface="Times New Roman" pitchFamily="18" charset="0"/>
                <a:ea typeface="Times New Roman" pitchFamily="18" charset="0"/>
              </a:rPr>
              <a:t>The company uses society’s resources  and generates profit from the same. Thus by doing CSR, they contribute to the society towards many noble causes.</a:t>
            </a:r>
          </a:p>
          <a:p>
            <a:pPr lvl="0" algn="just"/>
            <a:endParaRPr lang="en-US" altLang="en-US" sz="240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825</Words>
  <PresentationFormat>On-screen Show (4:3)</PresentationFormat>
  <Paragraphs>144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主题</vt:lpstr>
      <vt:lpstr>I.B.(PG)COLLEGE, PANIPAT (AFFILIATED TO KURUKSHETRA UNIVERSITY, KURUKSHETRA)</vt:lpstr>
      <vt:lpstr>INTRODUCTION</vt:lpstr>
      <vt:lpstr>Continued…..</vt:lpstr>
      <vt:lpstr>Examples of Corporate Social Responsibility</vt:lpstr>
      <vt:lpstr>Importance of Corporate  Social Responsibility  OR Arguments in favour of social Responsibility  of Business</vt:lpstr>
      <vt:lpstr>Slide 6</vt:lpstr>
      <vt:lpstr>Continued…</vt:lpstr>
      <vt:lpstr>Continued…</vt:lpstr>
      <vt:lpstr>Continued…</vt:lpstr>
      <vt:lpstr>Arguments against Corporate Social Responsibility </vt:lpstr>
      <vt:lpstr>Slide 11</vt:lpstr>
      <vt:lpstr>Continued……..</vt:lpstr>
      <vt:lpstr>Continued…</vt:lpstr>
      <vt:lpstr>Continued…</vt:lpstr>
      <vt:lpstr>SOCIAL RESPONSIBILITY OF BUSINESS TOWARDS DIFFFERNT PARTIES</vt:lpstr>
      <vt:lpstr>Continued…</vt:lpstr>
      <vt:lpstr>Continued…</vt:lpstr>
      <vt:lpstr>Continued…</vt:lpstr>
      <vt:lpstr>Continued…</vt:lpstr>
      <vt:lpstr>Continued…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LECTURE  ON CONTROLLING</dc:title>
  <dc:creator>Dell1N</dc:creator>
  <cp:lastModifiedBy>Dell1N</cp:lastModifiedBy>
  <cp:revision>3</cp:revision>
  <dcterms:created xsi:type="dcterms:W3CDTF">2006-08-15T07:30:00Z</dcterms:created>
  <dcterms:modified xsi:type="dcterms:W3CDTF">2020-04-17T07:37:03Z</dcterms:modified>
</cp:coreProperties>
</file>