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48" r:id="rId1"/>
  </p:sldMasterIdLst>
  <p:notesMasterIdLst>
    <p:notesMasterId r:id="rId3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99"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00"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01"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02"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03"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04"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1048583" name="Date Placeholder 1048582"/>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84" name="Slide Number Placeholder 1048583"/>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85" name="Footer Placeholder 1048584"/>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74" name="Title 1"/>
          <p:cNvSpPr>
            <a:spLocks noGrp="1"/>
          </p:cNvSpPr>
          <p:nvPr>
            <p:ph type="title"/>
          </p:nvPr>
        </p:nvSpPr>
        <p:spPr/>
        <p:txBody>
          <a:bodyPr/>
          <a:lstStyle/>
          <a:p>
            <a:r>
              <a:rPr lang="en-US" smtClean="0"/>
              <a:t>Click to edit Master title style</a:t>
            </a:r>
            <a:endParaRPr lang="en-IN"/>
          </a:p>
        </p:txBody>
      </p:sp>
      <p:sp>
        <p:nvSpPr>
          <p:cNvPr id="1048675"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76" name="Date Placeholder 1048675"/>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77" name="Slide Number Placeholder 1048676"/>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78" name="Footer Placeholder 1048677"/>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6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104866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65" name="Date Placeholder 1048664"/>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66" name="Slide Number Placeholder 1048665"/>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67" name="Footer Placeholder 1048666"/>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7" name="Title 1"/>
          <p:cNvSpPr>
            <a:spLocks noGrp="1"/>
          </p:cNvSpPr>
          <p:nvPr>
            <p:ph type="title"/>
          </p:nvPr>
        </p:nvSpPr>
        <p:spPr/>
        <p:txBody>
          <a:bodyPr/>
          <a:lstStyle/>
          <a:p>
            <a:r>
              <a:rPr lang="en-US" smtClean="0"/>
              <a:t>Click to edit Master title style</a:t>
            </a:r>
            <a:endParaRPr lang="en-IN"/>
          </a:p>
        </p:txBody>
      </p:sp>
      <p:sp>
        <p:nvSpPr>
          <p:cNvPr id="1048598"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99" name="Date Placeholder 1048598"/>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00" name="Slide Number Placeholder 104859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01" name="Footer Placeholder 1048600"/>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79"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1048680"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81" name="Date Placeholder 1048680"/>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82" name="Slide Number Placeholder 1048681"/>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83" name="Footer Placeholder 1048682"/>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84" name="Title 1"/>
          <p:cNvSpPr>
            <a:spLocks noGrp="1"/>
          </p:cNvSpPr>
          <p:nvPr>
            <p:ph type="title"/>
          </p:nvPr>
        </p:nvSpPr>
        <p:spPr/>
        <p:txBody>
          <a:bodyPr/>
          <a:lstStyle/>
          <a:p>
            <a:r>
              <a:rPr lang="en-US" smtClean="0"/>
              <a:t>Click to edit Master title style</a:t>
            </a:r>
            <a:endParaRPr lang="en-IN"/>
          </a:p>
        </p:txBody>
      </p:sp>
      <p:sp>
        <p:nvSpPr>
          <p:cNvPr id="1048685"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86"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87" name="Date Placeholder 1048686"/>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88" name="Slide Number Placeholder 1048687"/>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89" name="Footer Placeholder 104868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587" name="Title 1"/>
          <p:cNvSpPr>
            <a:spLocks noGrp="1"/>
          </p:cNvSpPr>
          <p:nvPr>
            <p:ph type="title"/>
          </p:nvPr>
        </p:nvSpPr>
        <p:spPr/>
        <p:txBody>
          <a:bodyPr/>
          <a:lstStyle/>
          <a:p>
            <a:r>
              <a:rPr lang="en-US" smtClean="0"/>
              <a:t>Click to edit Master title style</a:t>
            </a:r>
            <a:endParaRPr lang="en-IN"/>
          </a:p>
        </p:txBody>
      </p:sp>
      <p:sp>
        <p:nvSpPr>
          <p:cNvPr id="1048588"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58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90"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59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92" name="Date Placeholder 1048591"/>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93" name="Slide Number Placeholder 1048592"/>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594" name="Footer Placeholder 1048593"/>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59" name="Title 1"/>
          <p:cNvSpPr>
            <a:spLocks noGrp="1"/>
          </p:cNvSpPr>
          <p:nvPr>
            <p:ph type="title"/>
          </p:nvPr>
        </p:nvSpPr>
        <p:spPr/>
        <p:txBody>
          <a:bodyPr/>
          <a:lstStyle/>
          <a:p>
            <a:r>
              <a:rPr lang="en-US" smtClean="0"/>
              <a:t>Click to edit Master title style</a:t>
            </a:r>
            <a:endParaRPr lang="en-IN"/>
          </a:p>
        </p:txBody>
      </p:sp>
      <p:sp>
        <p:nvSpPr>
          <p:cNvPr id="1048660" name="Date Placeholder 1048659"/>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61" name="Slide Number Placeholder 1048660"/>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62" name="Footer Placeholder 1048661"/>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90" name="Date Placeholder 1048689"/>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91" name="Slide Number Placeholder 1048690"/>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92" name="Footer Placeholder 1048691"/>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93"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1048694"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95"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96" name="Date Placeholder 1048695"/>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97" name="Slide Number Placeholder 1048696"/>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98" name="Footer Placeholder 1048697"/>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68"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1048669"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charset="0"/>
              <a:buNone/>
            </a:pPr>
            <a:endParaRPr kumimoji="0" lang="en-IN" sz="3200" b="0" i="0" u="none" strike="noStrike" kern="1200" cap="none" spc="0" normalizeH="0" baseline="0" noProof="0">
              <a:ln>
                <a:noFill/>
              </a:ln>
              <a:solidFill>
                <a:schemeClr val="tx1"/>
              </a:solidFill>
              <a:effectLst/>
              <a:uLnTx/>
              <a:uFillTx/>
              <a:latin typeface="+mn-lt"/>
              <a:ea typeface="+mn-ea"/>
              <a:cs typeface="+mn-cs"/>
            </a:endParaRPr>
          </a:p>
        </p:txBody>
      </p:sp>
      <p:sp>
        <p:nvSpPr>
          <p:cNvPr id="1048670"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71" name="Date Placeholder 1048670"/>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672" name="Slide Number Placeholder 1048671"/>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
        <p:nvSpPr>
          <p:cNvPr id="1048673" name="Footer Placeholder 1048672"/>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48576" name="Title Placeholder 104857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p>
            <a:pPr lvl="0"/>
            <a:r>
              <a:rPr lang="en-US" altLang="en-US"/>
              <a:t>Click to edit Master title style</a:t>
            </a:r>
          </a:p>
        </p:txBody>
      </p:sp>
      <p:sp>
        <p:nvSpPr>
          <p:cNvPr id="1048577" name="Text Placeholder 1048576"/>
          <p:cNvSpPr>
            <a:spLocks noGrp="1"/>
          </p:cNvSpPr>
          <p:nvPr>
            <p:ph type="body" idx="1"/>
          </p:nvPr>
        </p:nvSpPr>
        <p:spPr>
          <a:xfrm>
            <a:off x="457200" y="1600200"/>
            <a:ext cx="8229600" cy="4525962"/>
          </a:xfrm>
          <a:prstGeom prst="rect">
            <a:avLst/>
          </a:prstGeom>
          <a:noFill/>
          <a:ln>
            <a:noFill/>
          </a:ln>
        </p:spPr>
        <p:txBody>
          <a:bodyPr vert="horz" lIns="91440" tIns="45720" rIns="91440" bIns="45720" anchor="t"/>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78" name="Date Placeholder 1048577"/>
          <p:cNvSpPr>
            <a:spLocks noGrp="1"/>
          </p:cNvSpPr>
          <p:nvPr>
            <p:ph type="dt" sz="half" idx="2"/>
          </p:nvPr>
        </p:nvSpPr>
        <p:spPr>
          <a:xfrm>
            <a:off x="457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eaLnBrk="1" latinLnBrk="1" hangingPunct="1"/>
            <a:fld id="{566ABCEB-ACFC-4714-9973-3DA970169C29}" type="datetime1">
              <a:rPr lang="zh-CN" altLang="en-US" sz="1200">
                <a:solidFill>
                  <a:srgbClr val="898989"/>
                </a:solidFill>
              </a:rPr>
              <a:pPr lvl="0" eaLnBrk="1" latinLnBrk="1" hangingPunct="1"/>
              <a:t>2020/4/17</a:t>
            </a:fld>
            <a:endParaRPr lang="zh-CN" altLang="en-US" sz="1200">
              <a:solidFill>
                <a:srgbClr val="898989"/>
              </a:solidFill>
            </a:endParaRPr>
          </a:p>
        </p:txBody>
      </p:sp>
      <p:sp>
        <p:nvSpPr>
          <p:cNvPr id="1048579" name="Footer Placeholder 1048578"/>
          <p:cNvSpPr>
            <a:spLocks noGrp="1"/>
          </p:cNvSpPr>
          <p:nvPr>
            <p:ph type="ftr" sz="quarter" idx="3"/>
          </p:nvPr>
        </p:nvSpPr>
        <p:spPr>
          <a:xfrm>
            <a:off x="3124200" y="6356350"/>
            <a:ext cx="2895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ctr" eaLnBrk="1" latinLnBrk="1" hangingPunct="1"/>
            <a:endParaRPr lang="zh-CN" altLang="en-US" sz="1200">
              <a:solidFill>
                <a:srgbClr val="898989"/>
              </a:solidFill>
            </a:endParaRPr>
          </a:p>
        </p:txBody>
      </p:sp>
      <p:sp>
        <p:nvSpPr>
          <p:cNvPr id="1048580" name="Slide Number Placeholder 1048579"/>
          <p:cNvSpPr>
            <a:spLocks noGrp="1"/>
          </p:cNvSpPr>
          <p:nvPr>
            <p:ph type="sldNum" sz="quarter" idx="4"/>
          </p:nvPr>
        </p:nvSpPr>
        <p:spPr>
          <a:xfrm>
            <a:off x="6553200" y="6356350"/>
            <a:ext cx="2133600" cy="365125"/>
          </a:xfrm>
          <a:prstGeom prst="rect">
            <a:avLst/>
          </a:prstGeom>
          <a:noFill/>
          <a:ln>
            <a:noFill/>
          </a:ln>
        </p:spPr>
        <p:txBody>
          <a:bodyPr vert="horz" lIns="91440" tIns="45720" rIns="91440" bIns="45720" anchor="ctr"/>
          <a:lstStyle>
            <a:lvl1pPr marL="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1pPr>
            <a:lvl2pPr marL="4572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2pPr>
            <a:lvl3pPr marL="9144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3pPr>
            <a:lvl4pPr marL="13716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4pPr>
            <a:lvl5pPr marL="1828800" indent="0" algn="l" rtl="0" eaLnBrk="1" fontAlgn="base" latinLnBrk="1" hangingPunct="1">
              <a:lnSpc>
                <a:spcPct val="100000"/>
              </a:lnSpc>
              <a:spcBef>
                <a:spcPct val="0"/>
              </a:spcBef>
              <a:spcAft>
                <a:spcPct val="0"/>
              </a:spcAft>
              <a:buFontTx/>
              <a:buNone/>
              <a:defRPr sz="1800" b="0" i="0" u="none" baseline="0">
                <a:solidFill>
                  <a:schemeClr val="dk1"/>
                </a:solidFill>
                <a:latin typeface="Calibri" pitchFamily="34" charset="0"/>
                <a:sym typeface="Calibri" pitchFamily="34" charset="0"/>
              </a:defRPr>
            </a:lvl5pPr>
          </a:lstStyle>
          <a:p>
            <a:pPr lvl="0" algn="r" eaLnBrk="1" latinLnBrk="1" hangingPunct="1"/>
            <a:fld id="{566ABCEB-ACFC-4714-9973-3DA970169C29}" type="slidenum">
              <a:rPr lang="zh-CN" altLang="en-US" sz="1200">
                <a:solidFill>
                  <a:srgbClr val="898989"/>
                </a:solidFill>
              </a:rPr>
              <a:pPr lvl="0" algn="r" eaLnBrk="1" latinLnBrk="1" hangingPunct="1"/>
              <a:t>‹#›</a:t>
            </a:fld>
            <a:endParaRPr lang="zh-CN" altLang="en-US" sz="1200">
              <a:solidFill>
                <a:srgbClr val="898989"/>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1048585"/>
          <p:cNvSpPr>
            <a:spLocks noGrp="1"/>
          </p:cNvSpPr>
          <p:nvPr>
            <p:ph type="subTitle" idx="1"/>
          </p:nvPr>
        </p:nvSpPr>
        <p:spPr>
          <a:xfrm>
            <a:off x="1447800" y="4572000"/>
            <a:ext cx="6400800" cy="1752600"/>
          </a:xfrm>
          <a:prstGeom prst="rect">
            <a:avLst/>
          </a:prstGeom>
          <a:noFill/>
          <a:ln>
            <a:noFill/>
          </a:ln>
        </p:spPr>
        <p:txBody>
          <a:bodyPr vert="horz" lIns="91440" tIns="45720" rIns="91440" bIns="45720" anchor="t"/>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eaLnBrk="1" latinLnBrk="1" hangingPunct="1"/>
            <a:endParaRPr lang="en-US" altLang="en-US" sz="2000" b="1" dirty="0">
              <a:latin typeface="Times New Roman" pitchFamily="18" charset="0"/>
              <a:ea typeface="Times New Roman" pitchFamily="18" charset="0"/>
            </a:endParaRPr>
          </a:p>
          <a:p>
            <a:pPr lvl="0" eaLnBrk="1" latinLnBrk="1" hangingPunct="1"/>
            <a:r>
              <a:rPr lang="en-US" altLang="en-US" sz="2000" b="1" dirty="0" smtClean="0">
                <a:latin typeface="Times New Roman" pitchFamily="18" charset="0"/>
                <a:ea typeface="Times New Roman" pitchFamily="18" charset="0"/>
              </a:rPr>
              <a:t>I.B</a:t>
            </a:r>
            <a:r>
              <a:rPr lang="en-US" altLang="en-US" sz="2000" b="1" dirty="0">
                <a:latin typeface="Times New Roman" pitchFamily="18" charset="0"/>
                <a:ea typeface="Times New Roman" pitchFamily="18" charset="0"/>
              </a:rPr>
              <a:t>. (PG)COLLEGE, PANIPAT</a:t>
            </a:r>
            <a:endParaRPr lang="zh-CN" altLang="en-US" dirty="0"/>
          </a:p>
          <a:p>
            <a:pPr lvl="0" eaLnBrk="1" latinLnBrk="1" hangingPunct="1"/>
            <a:r>
              <a:rPr lang="en-US" altLang="en-US" sz="2000" b="1" dirty="0">
                <a:latin typeface="Times New Roman" pitchFamily="18" charset="0"/>
                <a:ea typeface="Times New Roman" pitchFamily="18" charset="0"/>
              </a:rPr>
              <a:t>(AFFILIATED TO KURUKSHETRA UNIVERSITY</a:t>
            </a:r>
            <a:r>
              <a:rPr lang="en-US" altLang="en-US" sz="2000" b="1" dirty="0" smtClean="0">
                <a:latin typeface="Times New Roman" pitchFamily="18" charset="0"/>
                <a:ea typeface="Times New Roman" pitchFamily="18" charset="0"/>
              </a:rPr>
              <a:t>,</a:t>
            </a:r>
          </a:p>
          <a:p>
            <a:pPr lvl="0" eaLnBrk="1" latinLnBrk="1" hangingPunct="1"/>
            <a:r>
              <a:rPr lang="en-US" altLang="en-US" sz="2000" b="1" dirty="0" smtClean="0">
                <a:latin typeface="Times New Roman" pitchFamily="18" charset="0"/>
                <a:ea typeface="Times New Roman" pitchFamily="18" charset="0"/>
              </a:rPr>
              <a:t> </a:t>
            </a:r>
            <a:r>
              <a:rPr lang="en-US" altLang="en-US" sz="2000" b="1" dirty="0">
                <a:latin typeface="Times New Roman" pitchFamily="18" charset="0"/>
                <a:ea typeface="Times New Roman" pitchFamily="18" charset="0"/>
              </a:rPr>
              <a:t>KURUKSHETRA)</a:t>
            </a:r>
            <a:endParaRPr lang="zh-CN" altLang="en-US" dirty="0"/>
          </a:p>
        </p:txBody>
      </p:sp>
      <p:graphicFrame>
        <p:nvGraphicFramePr>
          <p:cNvPr id="4194304" name="Table 4194303"/>
          <p:cNvGraphicFramePr>
            <a:graphicFrameLocks/>
          </p:cNvGraphicFramePr>
          <p:nvPr/>
        </p:nvGraphicFramePr>
        <p:xfrm>
          <a:off x="762000" y="692150"/>
          <a:ext cx="7848600" cy="4079886"/>
        </p:xfrm>
        <a:graphic>
          <a:graphicData uri="http://schemas.openxmlformats.org/drawingml/2006/table">
            <a:tbl>
              <a:tblPr/>
              <a:tblGrid>
                <a:gridCol w="2348648"/>
                <a:gridCol w="5499952"/>
              </a:tblGrid>
              <a:tr h="738187">
                <a:tc>
                  <a:txBody>
                    <a:bodyPr/>
                    <a:lstStyle/>
                    <a:p>
                      <a:pPr lvl="0" algn="ctr" eaLnBrk="1" latinLnBrk="1" hangingPunct="1"/>
                      <a:endParaRPr lang="en-US" altLang="en-US" sz="1800" b="1" dirty="0" smtClean="0">
                        <a:solidFill>
                          <a:srgbClr val="FFFFFF"/>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FFFFFF"/>
                          </a:solidFill>
                          <a:latin typeface="Times New Roman" pitchFamily="18" charset="0"/>
                          <a:ea typeface="Times New Roman" pitchFamily="18" charset="0"/>
                          <a:cs typeface="Times New Roman" pitchFamily="18" charset="0"/>
                        </a:rPr>
                        <a:t>CLASS</a:t>
                      </a:r>
                      <a:endParaRPr lang="zh-CN" altLang="en-US" sz="1800" b="1" dirty="0">
                        <a:latin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38100" cap="flat" cmpd="sng">
                      <a:solidFill>
                        <a:schemeClr val="lt1">
                          <a:alpha val="100000"/>
                        </a:schemeClr>
                      </a:solidFill>
                      <a:prstDash val="solid"/>
                      <a:round/>
                    </a:lnB>
                    <a:solidFill>
                      <a:schemeClr val="accent1"/>
                    </a:solidFill>
                  </a:tcPr>
                </a:tc>
                <a:tc>
                  <a:txBody>
                    <a:bodyPr/>
                    <a:lstStyle/>
                    <a:p>
                      <a:pPr lvl="0" algn="ctr" eaLnBrk="1" latinLnBrk="1" hangingPunct="1"/>
                      <a:endParaRPr lang="en-US" altLang="en-US" sz="1800" b="1" dirty="0" smtClean="0">
                        <a:solidFill>
                          <a:srgbClr val="FFFFFF"/>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FFFFFF"/>
                          </a:solidFill>
                          <a:latin typeface="Times New Roman" pitchFamily="18" charset="0"/>
                          <a:ea typeface="Times New Roman" pitchFamily="18" charset="0"/>
                          <a:cs typeface="Times New Roman" pitchFamily="18" charset="0"/>
                        </a:rPr>
                        <a:t>BBA </a:t>
                      </a:r>
                      <a:r>
                        <a:rPr lang="en-US" altLang="en-US" sz="1800" b="1" dirty="0">
                          <a:solidFill>
                            <a:srgbClr val="FFFFFF"/>
                          </a:solidFill>
                          <a:latin typeface="Times New Roman" pitchFamily="18" charset="0"/>
                          <a:ea typeface="Times New Roman" pitchFamily="18" charset="0"/>
                          <a:cs typeface="Times New Roman" pitchFamily="18" charset="0"/>
                        </a:rPr>
                        <a:t>– III ( VI SEMESTER)</a:t>
                      </a:r>
                      <a:endParaRPr lang="zh-CN" altLang="en-US" sz="1800" b="1" dirty="0">
                        <a:latin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38100" cap="flat" cmpd="sng">
                      <a:solidFill>
                        <a:schemeClr val="lt1">
                          <a:alpha val="100000"/>
                        </a:schemeClr>
                      </a:solidFill>
                      <a:prstDash val="solid"/>
                      <a:round/>
                    </a:lnB>
                    <a:solidFill>
                      <a:schemeClr val="accent1"/>
                    </a:solidFill>
                  </a:tcPr>
                </a:tc>
              </a:tr>
              <a:tr h="774700">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SUBJECT</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381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ENTREPRENEURSHIP DEVELOPMENT</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381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r>
              <a:tr h="736600">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TOPIC</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E9EDF4"/>
                    </a:solidFill>
                  </a:tcPr>
                </a:tc>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STATE GOVERNMENT SCHEMES TO </a:t>
                      </a: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ENTREPRENEURSHIP</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E9EDF4"/>
                    </a:solidFill>
                  </a:tcPr>
                </a:tc>
              </a:tr>
              <a:tr h="738187">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PREPARED</a:t>
                      </a:r>
                      <a:r>
                        <a:rPr lang="en-US" altLang="en-US" sz="1800" b="1" baseline="0" dirty="0" smtClean="0">
                          <a:solidFill>
                            <a:srgbClr val="000000"/>
                          </a:solidFill>
                          <a:latin typeface="Times New Roman" pitchFamily="18" charset="0"/>
                          <a:ea typeface="Times New Roman" pitchFamily="18" charset="0"/>
                          <a:cs typeface="Times New Roman" pitchFamily="18" charset="0"/>
                        </a:rPr>
                        <a:t> BY</a:t>
                      </a:r>
                      <a:endParaRPr lang="en-US" altLang="en-US" sz="1800" b="1" dirty="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c>
                  <a:txBody>
                    <a:bodyPr/>
                    <a:lstStyle/>
                    <a:p>
                      <a:pPr lvl="0" algn="ctr" eaLnBrk="1" latinLnBrk="1" hangingPunct="1"/>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lvl="0" algn="ctr" eaLnBrk="1" latinLnBrk="1" hangingPunct="1"/>
                      <a:r>
                        <a:rPr lang="en-US" altLang="en-US" sz="1800" b="1" dirty="0" smtClean="0">
                          <a:solidFill>
                            <a:srgbClr val="000000"/>
                          </a:solidFill>
                          <a:latin typeface="Times New Roman" pitchFamily="18" charset="0"/>
                          <a:ea typeface="Times New Roman" pitchFamily="18" charset="0"/>
                          <a:cs typeface="Times New Roman" pitchFamily="18" charset="0"/>
                        </a:rPr>
                        <a:t>MS.</a:t>
                      </a:r>
                      <a:r>
                        <a:rPr lang="en-US" altLang="en-US" sz="1800" b="1" baseline="0" dirty="0" smtClean="0">
                          <a:solidFill>
                            <a:srgbClr val="000000"/>
                          </a:solidFill>
                          <a:latin typeface="Times New Roman" pitchFamily="18" charset="0"/>
                          <a:ea typeface="Times New Roman" pitchFamily="18" charset="0"/>
                          <a:cs typeface="Times New Roman" pitchFamily="18" charset="0"/>
                        </a:rPr>
                        <a:t> NISHA (ASSISTANT PROFESSOR)</a:t>
                      </a:r>
                      <a:endParaRPr lang="en-US" altLang="en-US" sz="1800" b="1" dirty="0" smtClean="0">
                        <a:solidFill>
                          <a:srgbClr val="000000"/>
                        </a:solidFill>
                        <a:latin typeface="Times New Roman" pitchFamily="18" charset="0"/>
                        <a:ea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r>
              <a:tr h="738187">
                <a:tc>
                  <a:txBody>
                    <a:bodyPr/>
                    <a:lstStyle/>
                    <a:p>
                      <a:pPr algn="ctr"/>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algn="ctr"/>
                      <a:r>
                        <a:rPr lang="en-US" altLang="en-US" sz="1800" b="1" dirty="0" smtClean="0">
                          <a:solidFill>
                            <a:srgbClr val="000000"/>
                          </a:solidFill>
                          <a:latin typeface="Times New Roman" pitchFamily="18" charset="0"/>
                          <a:ea typeface="Times New Roman" pitchFamily="18" charset="0"/>
                          <a:cs typeface="Times New Roman" pitchFamily="18" charset="0"/>
                        </a:rPr>
                        <a:t>DEPARTMENT</a:t>
                      </a:r>
                      <a:endParaRPr lang="en-US" altLang="en-US" sz="1800" b="1" dirty="0" smtClean="0">
                        <a:latin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en-US" sz="1800" b="1" dirty="0" smtClean="0">
                        <a:solidFill>
                          <a:srgbClr val="000000"/>
                        </a:solidFill>
                        <a:latin typeface="Times New Roman" pitchFamily="18" charset="0"/>
                        <a:ea typeface="Times New Roman" pitchFamily="18" charset="0"/>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b="1" dirty="0" smtClean="0">
                          <a:solidFill>
                            <a:srgbClr val="000000"/>
                          </a:solidFill>
                          <a:latin typeface="Times New Roman" pitchFamily="18" charset="0"/>
                          <a:ea typeface="Times New Roman" pitchFamily="18" charset="0"/>
                          <a:cs typeface="Times New Roman" pitchFamily="18" charset="0"/>
                        </a:rPr>
                        <a:t>COMMERCE AND MANAGEMENT</a:t>
                      </a:r>
                    </a:p>
                    <a:p>
                      <a:pPr algn="ctr"/>
                      <a:endParaRPr lang="en-US" altLang="en-US" sz="1800" b="1" dirty="0" smtClean="0">
                        <a:latin typeface="Times New Roman" pitchFamily="18" charset="0"/>
                        <a:cs typeface="Times New Roman" pitchFamily="18" charset="0"/>
                      </a:endParaRPr>
                    </a:p>
                  </a:txBody>
                  <a:tcPr marL="91455" marR="91455" marT="45723" marB="45723">
                    <a:lnL w="12700" cap="flat" cmpd="sng">
                      <a:solidFill>
                        <a:schemeClr val="lt1">
                          <a:alpha val="100000"/>
                        </a:schemeClr>
                      </a:solidFill>
                      <a:prstDash val="solid"/>
                      <a:round/>
                    </a:lnL>
                    <a:lnR w="12700" cap="flat" cmpd="sng">
                      <a:solidFill>
                        <a:schemeClr val="lt1">
                          <a:alpha val="100000"/>
                        </a:schemeClr>
                      </a:solidFill>
                      <a:prstDash val="solid"/>
                      <a:round/>
                    </a:lnR>
                    <a:lnT w="12700" cap="flat" cmpd="sng">
                      <a:solidFill>
                        <a:schemeClr val="lt1">
                          <a:alpha val="100000"/>
                        </a:schemeClr>
                      </a:solidFill>
                      <a:prstDash val="solid"/>
                      <a:round/>
                    </a:lnT>
                    <a:lnB w="12700" cap="flat" cmpd="sng">
                      <a:solidFill>
                        <a:schemeClr val="lt1">
                          <a:alpha val="100000"/>
                        </a:schemeClr>
                      </a:solidFill>
                      <a:prstDash val="solid"/>
                      <a:round/>
                    </a:lnB>
                    <a:solidFill>
                      <a:srgbClr val="D0D8E8"/>
                    </a:solid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04861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21" name="Content Placeholder 104862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3. Credit Guarantee Scheme for Startups (CGSS):</a:t>
            </a:r>
          </a:p>
          <a:p>
            <a:pPr marL="0" lvl="0" indent="0" algn="just"/>
            <a:r>
              <a:rPr lang="en-US" altLang="en-US" sz="2400">
                <a:latin typeface="Times New Roman" pitchFamily="18" charset="0"/>
                <a:ea typeface="Times New Roman" pitchFamily="18" charset="0"/>
              </a:rPr>
              <a:t>The Credit Guarantee Fund Trust for Micro and Small Enterprises (CGTMSE ) was set up by the Government of India to provide business loans to micro and small industries, with zero collateral. </a:t>
            </a:r>
          </a:p>
          <a:p>
            <a:pPr marL="0" lvl="0" indent="0" algn="just"/>
            <a:r>
              <a:rPr lang="en-US" altLang="en-US" sz="2400">
                <a:latin typeface="Times New Roman" pitchFamily="18" charset="0"/>
                <a:ea typeface="Times New Roman" pitchFamily="18" charset="0"/>
              </a:rPr>
              <a:t>It allows the new and upcoming startups to avail the loans at highly subsidised interest rates without providing any security.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04862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23" name="Content Placeholder 1048622"/>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Working along with SIDBI (Small Industries Development Bank of India), the government provides a maximum amount of up to Rs. 100 lakhs under this scheme, for boosting new enterprises as well as rehabilitating the existing ones. </a:t>
            </a:r>
          </a:p>
          <a:p>
            <a:pPr lvl="0" algn="just"/>
            <a:r>
              <a:rPr lang="en-US" altLang="en-US" sz="2400">
                <a:latin typeface="Times New Roman" pitchFamily="18" charset="0"/>
                <a:ea typeface="Times New Roman" pitchFamily="18" charset="0"/>
              </a:rPr>
              <a:t>Primarily for manufacturing units, this loan can be availed in the form of working capital or term loan.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04862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25" name="Content Placeholder 1048624"/>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4. The Venture Capital Assistance Scheme (VCA):</a:t>
            </a:r>
          </a:p>
          <a:p>
            <a:pPr marL="0" lvl="0" indent="0" algn="just"/>
            <a:r>
              <a:rPr lang="en-US" altLang="en-US" sz="2400">
                <a:latin typeface="Times New Roman" pitchFamily="18" charset="0"/>
                <a:ea typeface="Times New Roman" pitchFamily="18" charset="0"/>
              </a:rPr>
              <a:t>The Small Farmer’s Agri-Business Consortium (SFAC) has launched the scheme named Venture Capital Assistance (VCA) Scheme for the welfare of farmer-entrepreneur to develop their agri-business which is approved by the banks, financial institutions regulated by the RBI. </a:t>
            </a:r>
          </a:p>
          <a:p>
            <a:pPr marL="0" lvl="0" indent="0" algn="just"/>
            <a:r>
              <a:rPr lang="en-US" altLang="en-US" sz="2400">
                <a:latin typeface="Times New Roman" pitchFamily="18" charset="0"/>
                <a:ea typeface="Times New Roman" pitchFamily="18" charset="0"/>
              </a:rPr>
              <a:t>This scheme intends to assist in the form of the term loan to the qualifying projects of the farmers to meet their capital requirements for the implementation of the project. </a:t>
            </a:r>
          </a:p>
          <a:p>
            <a:pPr marL="0" lvl="0" indent="0" algn="just"/>
            <a:r>
              <a:rPr lang="en-US" altLang="en-US" sz="2400">
                <a:latin typeface="Times New Roman" pitchFamily="18" charset="0"/>
                <a:ea typeface="Times New Roman" pitchFamily="18" charset="0"/>
              </a:rPr>
              <a:t>VCA promotes training and visits of agri-entrepreneurs in setting up agribusiness projects.</a:t>
            </a:r>
          </a:p>
          <a:p>
            <a:pPr marL="0" lvl="0" indent="0" algn="just">
              <a:buNone/>
            </a:pPr>
            <a:endParaRPr lang="en-US" altLang="en-US" sz="2400">
              <a:latin typeface="Times New Roman" pitchFamily="18" charset="0"/>
              <a:ea typeface="Times New Roman" pitchFamily="18" charset="0"/>
            </a:endParaRPr>
          </a:p>
          <a:p>
            <a:pPr marL="0" lvl="0" indent="0" algn="just">
              <a:buNone/>
            </a:pPr>
            <a:endParaRPr lang="en-US" altLang="en-US" sz="2400">
              <a:latin typeface="Times New Roman" pitchFamily="18" charset="0"/>
              <a:ea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04862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27" name="Content Placeholder 1048626"/>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The quantum of loan will be 26% OR 40%(for hilly region) of the promoter’s equity. The maximum amount of loan provided under this scheme will be Rs.50 lakhs.</a:t>
            </a:r>
          </a:p>
          <a:p>
            <a:pPr lvl="0" algn="just"/>
            <a:endParaRPr lang="zh-CN"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048627"/>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29" name="Content Placeholder 1048628"/>
          <p:cNvSpPr>
            <a:spLocks noGrp="1"/>
          </p:cNvSpPr>
          <p:nvPr>
            <p:ph idx="1"/>
          </p:nvPr>
        </p:nvSpPr>
        <p:spPr>
          <a:xfrm>
            <a:off x="468312" y="1412875"/>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5. NewGen Innovation and Entrepreneurship Development Centre (NewGen IEDC):</a:t>
            </a:r>
          </a:p>
          <a:p>
            <a:pPr marL="0" lvl="0" indent="0" algn="just"/>
            <a:r>
              <a:rPr lang="en-US" altLang="en-US" sz="2400">
                <a:latin typeface="Times New Roman" pitchFamily="18" charset="0"/>
                <a:ea typeface="Times New Roman" pitchFamily="18" charset="0"/>
              </a:rPr>
              <a:t>NewGen IEDC is a programme launched by the National Science and Technology Entrepreneurship Development Board under the Department of Science and Technology, Government of India. </a:t>
            </a:r>
          </a:p>
          <a:p>
            <a:pPr marL="0" lvl="0" indent="0" algn="just"/>
            <a:r>
              <a:rPr lang="en-US" altLang="en-US" sz="2400">
                <a:latin typeface="Times New Roman" pitchFamily="18" charset="0"/>
                <a:ea typeface="Times New Roman" pitchFamily="18" charset="0"/>
              </a:rPr>
              <a:t>This programme aims to inculcate the spirit of innovation and entrepreneurship among the Science and Technology youth, support and encourage the startup creation through proper guidance, mentorship and support. </a:t>
            </a:r>
          </a:p>
          <a:p>
            <a:pPr marL="0" lvl="0" indent="0" algn="just"/>
            <a:r>
              <a:rPr lang="en-US" altLang="en-US" sz="2400">
                <a:latin typeface="Times New Roman" pitchFamily="18" charset="0"/>
                <a:ea typeface="Times New Roman" pitchFamily="18" charset="0"/>
              </a:rPr>
              <a:t>NewGen IEDC directs the energy and the knowledge of the youth towards the purpose of being active partners in the economic development process.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04862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31" name="Content Placeholder 104863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6. Single Point Registration Scheme:</a:t>
            </a:r>
          </a:p>
          <a:p>
            <a:pPr marL="0" lvl="0" indent="0" algn="just"/>
            <a:r>
              <a:rPr lang="en-US" altLang="en-US" sz="2400">
                <a:latin typeface="Times New Roman" pitchFamily="18" charset="0"/>
                <a:ea typeface="Times New Roman" pitchFamily="18" charset="0"/>
              </a:rPr>
              <a:t>Single Point Registration Scheme (SPRS) is a startup scheme which was launched in 2003. It is managed by the National Small Industries Corporation (NSIC). </a:t>
            </a:r>
          </a:p>
          <a:p>
            <a:pPr marL="0" lvl="0" indent="0" algn="just"/>
            <a:r>
              <a:rPr lang="en-US" altLang="en-US" sz="2400">
                <a:latin typeface="Times New Roman" pitchFamily="18" charset="0"/>
                <a:ea typeface="Times New Roman" pitchFamily="18" charset="0"/>
              </a:rPr>
              <a:t>NSIC registers all Micro &amp; Small Enterprises (MSEs) in India under this Single Point Registration Scheme to participate in the Government Purchases.</a:t>
            </a:r>
          </a:p>
          <a:p>
            <a:pPr marL="0" lvl="0" indent="0" algn="just"/>
            <a:r>
              <a:rPr lang="en-US" altLang="en-US" sz="2400">
                <a:latin typeface="Times New Roman" pitchFamily="18" charset="0"/>
                <a:ea typeface="Times New Roman" pitchFamily="18" charset="0"/>
              </a:rPr>
              <a:t>Enterprises are classified as Micro, Small &amp; Medium based on the limit of investment for manufacturing or service sector. Eligible MSME units are provided with </a:t>
            </a:r>
            <a:r>
              <a:rPr lang="en-US" altLang="en-US" sz="2400" b="1">
                <a:latin typeface="Times New Roman" pitchFamily="18" charset="0"/>
                <a:ea typeface="Times New Roman" pitchFamily="18" charset="0"/>
              </a:rPr>
              <a:t>Udyog Aadhar registration certificate</a:t>
            </a:r>
          </a:p>
          <a:p>
            <a:pPr marL="0" lvl="0" indent="0" algn="just">
              <a:buNone/>
            </a:pPr>
            <a:endParaRPr lang="en-US" altLang="en-US" sz="2800" b="1">
              <a:latin typeface="Times New Roman" pitchFamily="18" charset="0"/>
              <a:ea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04863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33" name="Content Placeholder 1048632"/>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All Central Ministries/Departments /PSUs shall set an annual goal of minimum 20% of total annual purchases of products produced or rendered by MSMEs. For exclusive purchase from MSMEs, about 358 items are reserved.</a:t>
            </a:r>
          </a:p>
          <a:p>
            <a:pPr lvl="0" algn="just"/>
            <a:endParaRPr lang="en-US" altLang="en-US" sz="2400">
              <a:latin typeface="Times New Roman" pitchFamily="18" charset="0"/>
              <a:ea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04863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35" name="Content Placeholder 1048634"/>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7. Modified Special Incentive Package Scheme (M-SIPS):</a:t>
            </a:r>
          </a:p>
          <a:p>
            <a:pPr marL="0" lvl="0" indent="0" algn="just"/>
            <a:r>
              <a:rPr lang="en-US" altLang="en-US" sz="2400">
                <a:latin typeface="Times New Roman" pitchFamily="18" charset="0"/>
                <a:ea typeface="Times New Roman" pitchFamily="18" charset="0"/>
              </a:rPr>
              <a:t>Launched by Department of Electronics and Information Technology (DeitY) and supported by Center for Development of Advanced Computing or CDAC, M-SIPS aims to ‘promote large-scale manufacturing in the Electronic System Design and Manufacturing (ESDM) sector.’</a:t>
            </a:r>
          </a:p>
          <a:p>
            <a:pPr marL="0" lvl="0" indent="0" algn="just"/>
            <a:r>
              <a:rPr lang="en-US" altLang="en-US" sz="2400">
                <a:latin typeface="Times New Roman" pitchFamily="18" charset="0"/>
                <a:ea typeface="Times New Roman" pitchFamily="18" charset="0"/>
              </a:rPr>
              <a:t>Besides infusing the startups with funds for expansion, M-SIPS will also provide subsidy up to 25% in establishing offices, research centers in SEZs, all over the nation.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04863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37" name="Content Placeholder 1048636"/>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Applicable Industries: IT Hardware, Medical-tech, Solar Power, Automobiles, Healthcare, Semiconductors, Processors/Electronica, LEDs, LCDs, Avionics, Industrial Electronics, Nano-Electronics, Biotech, Strategic Electronics, Telecom and more</a:t>
            </a:r>
          </a:p>
          <a:p>
            <a:pPr lvl="0" algn="just">
              <a:buNone/>
            </a:pPr>
            <a:endParaRPr lang="en-US" altLang="en-US" sz="2400">
              <a:latin typeface="Times New Roman" pitchFamily="18" charset="0"/>
              <a:ea typeface="Times New Roman" pitchFamily="18" charset="0"/>
            </a:endParaRPr>
          </a:p>
          <a:p>
            <a:pPr lvl="0" algn="just"/>
            <a:endParaRPr lang="zh-CN"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048637"/>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39" name="Content Placeholder 1048638"/>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8. Raw Material Assistance:</a:t>
            </a:r>
          </a:p>
          <a:p>
            <a:pPr marL="0" lvl="0" indent="0" algn="just"/>
            <a:r>
              <a:rPr lang="en-US" altLang="en-US" sz="2400">
                <a:latin typeface="Times New Roman" pitchFamily="18" charset="0"/>
                <a:ea typeface="Times New Roman" pitchFamily="18" charset="0"/>
              </a:rPr>
              <a:t>National Small Industries Corporation or NSIC has launched Raw Material Assistance scheme, which aims to assist manufacturers and MSMEs with procuring raw materials, both indigenous &amp; imported.</a:t>
            </a:r>
          </a:p>
          <a:p>
            <a:pPr marL="0" lvl="0" indent="0" algn="just"/>
            <a:r>
              <a:rPr lang="en-US" altLang="en-US" sz="2400">
                <a:latin typeface="Times New Roman" pitchFamily="18" charset="0"/>
                <a:ea typeface="Times New Roman" pitchFamily="18" charset="0"/>
              </a:rPr>
              <a:t>As per the Government Schemes helps the manufacturer’s to focus on the quality of their products, as they can avail low-interest loans and financial help to get raw materials.</a:t>
            </a:r>
          </a:p>
          <a:p>
            <a:pPr marL="0" lvl="0" indent="0" algn="just">
              <a:buNone/>
            </a:pPr>
            <a:r>
              <a:rPr lang="en-US" altLang="en-US" sz="2400">
                <a:latin typeface="Times New Roman" pitchFamily="18" charset="0"/>
                <a:ea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4"/>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a:latin typeface="Times New Roman" pitchFamily="18" charset="0"/>
                <a:ea typeface="Times New Roman" pitchFamily="18" charset="0"/>
              </a:rPr>
              <a:t>Introduction</a:t>
            </a:r>
          </a:p>
        </p:txBody>
      </p:sp>
      <p:sp>
        <p:nvSpPr>
          <p:cNvPr id="1048596" name="Content Placeholder 1048595"/>
          <p:cNvSpPr>
            <a:spLocks noGrp="1"/>
          </p:cNvSpPr>
          <p:nvPr>
            <p:ph sz="half" idx="2"/>
          </p:nvPr>
        </p:nvSpPr>
        <p:spPr>
          <a:xfrm>
            <a:off x="323850" y="1700212"/>
            <a:ext cx="4906962" cy="3951287"/>
          </a:xfrm>
          <a:prstGeom prst="rect">
            <a:avLst/>
          </a:prstGeom>
          <a:noFill/>
          <a:ln>
            <a:noFill/>
          </a:ln>
        </p:spPr>
        <p:txBody>
          <a:bodyPr vert="horz" lIns="91440" tIns="45720" rIns="91440" bIns="45720" anchor="t"/>
          <a:lstStyle>
            <a:lvl1pPr marL="342900" indent="-342900">
              <a:lnSpc>
                <a:spcPct val="100000"/>
              </a:lnSpc>
              <a:spcBef>
                <a:spcPct val="20000"/>
              </a:spcBef>
              <a:spcAft>
                <a:spcPct val="0"/>
              </a:spcAft>
              <a:buFont typeface="Arial" charset="0"/>
              <a:buChar char="•"/>
              <a:defRPr sz="2800">
                <a:solidFill>
                  <a:schemeClr val="dk1"/>
                </a:solidFill>
              </a:defRPr>
            </a:lvl1pPr>
            <a:lvl2pPr marL="742950" indent="-285750">
              <a:lnSpc>
                <a:spcPct val="100000"/>
              </a:lnSpc>
              <a:spcBef>
                <a:spcPct val="20000"/>
              </a:spcBef>
              <a:spcAft>
                <a:spcPct val="0"/>
              </a:spcAft>
              <a:buFont typeface="Arial" charset="0"/>
              <a:buChar char="–"/>
              <a:defRPr sz="2400">
                <a:solidFill>
                  <a:schemeClr val="dk1"/>
                </a:solidFill>
              </a:defRPr>
            </a:lvl2pPr>
            <a:lvl3pPr marL="1143000" indent="-228600">
              <a:lnSpc>
                <a:spcPct val="100000"/>
              </a:lnSpc>
              <a:spcBef>
                <a:spcPct val="20000"/>
              </a:spcBef>
              <a:spcAft>
                <a:spcPct val="0"/>
              </a:spcAft>
              <a:buFont typeface="Arial" charset="0"/>
              <a:buChar char="•"/>
              <a:defRPr sz="2000">
                <a:solidFill>
                  <a:schemeClr val="dk1"/>
                </a:solidFill>
              </a:defRPr>
            </a:lvl3pPr>
            <a:lvl4pPr marL="1600200" indent="-228600">
              <a:lnSpc>
                <a:spcPct val="100000"/>
              </a:lnSpc>
              <a:spcBef>
                <a:spcPct val="20000"/>
              </a:spcBef>
              <a:spcAft>
                <a:spcPct val="0"/>
              </a:spcAft>
              <a:buFont typeface="Arial" charset="0"/>
              <a:buChar char="–"/>
              <a:defRPr sz="1800">
                <a:solidFill>
                  <a:schemeClr val="dk1"/>
                </a:solidFill>
              </a:defRPr>
            </a:lvl4pPr>
            <a:lvl5pPr marL="2057400" indent="-228600">
              <a:lnSpc>
                <a:spcPct val="100000"/>
              </a:lnSpc>
              <a:spcBef>
                <a:spcPct val="20000"/>
              </a:spcBef>
              <a:spcAft>
                <a:spcPct val="0"/>
              </a:spcAft>
              <a:buFont typeface="Arial" charset="0"/>
              <a:buChar char="»"/>
              <a:defRPr sz="1800">
                <a:solidFill>
                  <a:schemeClr val="dk1"/>
                </a:solidFill>
              </a:defRPr>
            </a:lvl5pPr>
          </a:lstStyle>
          <a:p>
            <a:pPr lvl="0" algn="just"/>
            <a:r>
              <a:rPr lang="en-US" altLang="en-US" sz="2400">
                <a:latin typeface="Times New Roman" pitchFamily="18" charset="0"/>
                <a:ea typeface="Times New Roman" pitchFamily="18" charset="0"/>
              </a:rPr>
              <a:t>Entrepreneurs are generally not ready to set up their establishments in underdeveloped areas of the country due to lack of infrastructural facilities and lack of supporting facilities like marketing, technical consultancies etc.</a:t>
            </a:r>
          </a:p>
          <a:p>
            <a:pPr lvl="0" algn="just"/>
            <a:r>
              <a:rPr lang="en-US" altLang="en-US" sz="2400">
                <a:latin typeface="Times New Roman" pitchFamily="18" charset="0"/>
                <a:ea typeface="Times New Roman" pitchFamily="18" charset="0"/>
              </a:rPr>
              <a:t>Therefore different types of incentives and subsidies are given by government to entrepreneurs for their entrepreneurial activities in these areas.    </a:t>
            </a:r>
          </a:p>
        </p:txBody>
      </p:sp>
      <p:pic>
        <p:nvPicPr>
          <p:cNvPr id="2097152" name="Content Placeholder 2097151"/>
          <p:cNvPicPr>
            <a:picLocks noGrp="1"/>
          </p:cNvPicPr>
          <p:nvPr>
            <p:ph sz="quarter" idx="4"/>
          </p:nvPr>
        </p:nvPicPr>
        <p:blipFill>
          <a:blip r:embed="rId2"/>
          <a:srcRect b="21550"/>
          <a:stretch>
            <a:fillRect/>
          </a:stretch>
        </p:blipFill>
        <p:spPr>
          <a:xfrm>
            <a:off x="5724525" y="2060575"/>
            <a:ext cx="3168650" cy="374491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048639"/>
          <p:cNvSpPr>
            <a:spLocks noGrp="1"/>
          </p:cNvSpPr>
          <p:nvPr>
            <p:ph type="title"/>
          </p:nvPr>
        </p:nvSpPr>
        <p:spPr>
          <a:xfrm>
            <a:off x="539750" y="260350"/>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41" name="Content Placeholder 104864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9. Infrastructure Development Scheme:</a:t>
            </a:r>
          </a:p>
          <a:p>
            <a:pPr marL="0" lvl="0" indent="0" algn="just"/>
            <a:r>
              <a:rPr lang="en-US" altLang="en-US" sz="2400">
                <a:latin typeface="Times New Roman" pitchFamily="18" charset="0"/>
                <a:ea typeface="Times New Roman" pitchFamily="18" charset="0"/>
              </a:rPr>
              <a:t>National Small Industries Corporation (NSIC) has launched this unique scheme to help startups establish their own offices and infrastructure.</a:t>
            </a:r>
          </a:p>
          <a:p>
            <a:pPr marL="0" lvl="0" indent="0" algn="just"/>
            <a:r>
              <a:rPr lang="en-US" altLang="en-US" sz="2400">
                <a:latin typeface="Times New Roman" pitchFamily="18" charset="0"/>
                <a:ea typeface="Times New Roman" pitchFamily="18" charset="0"/>
              </a:rPr>
              <a:t>However, only those companies which fall under the official definition of startups, as highlighted by the Ministry of Micro, Small and Medium Enterprises can avail this grant.</a:t>
            </a:r>
          </a:p>
          <a:p>
            <a:pPr marL="0" lvl="0" indent="0" algn="just"/>
            <a:r>
              <a:rPr lang="en-US" altLang="en-US" sz="2400">
                <a:latin typeface="Times New Roman" pitchFamily="18" charset="0"/>
                <a:ea typeface="Times New Roman" pitchFamily="18" charset="0"/>
              </a:rPr>
              <a:t>Startups which are not registered with Software Technology Parks Of India Scheme can now get office space ranging from 467 sq.ft. to 8,657 sq.ft.</a:t>
            </a:r>
          </a:p>
          <a:p>
            <a:pPr marL="0" lvl="0" indent="0" algn="just"/>
            <a:r>
              <a:rPr lang="en-US" altLang="en-US" sz="2400">
                <a:latin typeface="Times New Roman" pitchFamily="18" charset="0"/>
                <a:ea typeface="Times New Roman" pitchFamily="18" charset="0"/>
              </a:rPr>
              <a:t>There is no lock-in period, and it is applicable to all industries. </a:t>
            </a:r>
          </a:p>
          <a:p>
            <a:pPr marL="0" lvl="0" indent="0" algn="just">
              <a:buNone/>
            </a:pPr>
            <a:endParaRPr lang="en-US" altLang="en-US" sz="2400">
              <a:latin typeface="Times New Roman" pitchFamily="18" charset="0"/>
              <a:ea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04864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43" name="Content Placeholder 1048642"/>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buNone/>
            </a:pPr>
            <a:r>
              <a:rPr lang="en-US" altLang="en-US" sz="2800" b="1">
                <a:latin typeface="Times New Roman" pitchFamily="18" charset="0"/>
                <a:ea typeface="Times New Roman" pitchFamily="18" charset="0"/>
              </a:rPr>
              <a:t>10. Credit Linked Capital Subsidy for Technology Upgradation:</a:t>
            </a:r>
          </a:p>
          <a:p>
            <a:pPr marL="0" lvl="0" indent="0" algn="just"/>
            <a:r>
              <a:rPr lang="en-US" altLang="en-US" sz="2400">
                <a:latin typeface="Times New Roman" pitchFamily="18" charset="0"/>
                <a:ea typeface="Times New Roman" pitchFamily="18" charset="0"/>
              </a:rPr>
              <a:t>Office of the Development Commissioner (MSME) has launched this Government scheme to help manufacturers, SMEs, and agri-startups to upgrade their existing machines and technologies.</a:t>
            </a:r>
          </a:p>
          <a:p>
            <a:pPr marL="0" lvl="0" indent="0" algn="just"/>
            <a:r>
              <a:rPr lang="en-US" altLang="en-US" sz="2400">
                <a:latin typeface="Times New Roman" pitchFamily="18" charset="0"/>
                <a:ea typeface="Times New Roman" pitchFamily="18" charset="0"/>
              </a:rPr>
              <a:t>In case any SMEs registered with State Directorate of Industries have upgraded their machines, plants with state of the art technology, then they can apply for this grant, and receive funds to compensate their expenses.</a:t>
            </a:r>
          </a:p>
          <a:p>
            <a:pPr marL="0" lvl="0" indent="0" algn="just"/>
            <a:r>
              <a:rPr lang="en-US" altLang="en-US" sz="2400">
                <a:latin typeface="Times New Roman" pitchFamily="18" charset="0"/>
                <a:ea typeface="Times New Roman" pitchFamily="18" charset="0"/>
              </a:rPr>
              <a:t>Applicable Industries: Khadi, Village or Coir industry, Manufacturing, Small Scale Industry, SMEs</a:t>
            </a:r>
          </a:p>
          <a:p>
            <a:pPr marL="0" lvl="0" indent="0">
              <a:buNone/>
            </a:pPr>
            <a:endParaRPr lang="en-US" altLang="en-US" sz="2400">
              <a:latin typeface="Times New Roman" pitchFamily="18" charset="0"/>
              <a:ea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04864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45" name="Content Placeholder 1048644"/>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11. Atal Incubation Centres (AIC):</a:t>
            </a:r>
          </a:p>
          <a:p>
            <a:pPr marL="0" lvl="0" indent="0" algn="just"/>
            <a:r>
              <a:rPr lang="en-US" altLang="en-US" sz="2400">
                <a:latin typeface="Times New Roman" pitchFamily="18" charset="0"/>
                <a:ea typeface="Times New Roman" pitchFamily="18" charset="0"/>
              </a:rPr>
              <a:t>Headed by Atal Innovation Mission, AIC aims to promote innovation and entrepreneurship in India. Approved startups can get funding up toRs 10 crore for a maximum period of 5 years, to cover capital and operational expenses.</a:t>
            </a:r>
          </a:p>
          <a:p>
            <a:pPr marL="0" lvl="0" indent="0" algn="just"/>
            <a:r>
              <a:rPr lang="en-US" altLang="en-US" sz="2400">
                <a:latin typeface="Times New Roman" pitchFamily="18" charset="0"/>
                <a:ea typeface="Times New Roman" pitchFamily="18" charset="0"/>
              </a:rPr>
              <a:t>Industries Applicable: AI, AR/VR, Automobiles, Telecom, Healthcare, Aeronautics, Aviation, Chemicals, Nano-Tech, Pets, Animals, IT, Computers, Design, Non-Renewable Energy, Social Impact, Food and more.</a:t>
            </a:r>
          </a:p>
          <a:p>
            <a:pPr marL="0" lvl="0" indent="0" algn="just">
              <a:buNone/>
            </a:pPr>
            <a:endParaRPr lang="en-US" altLang="en-US" sz="2400">
              <a:latin typeface="Times New Roman" pitchFamily="18" charset="0"/>
              <a:ea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04864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47" name="Content Placeholder 1048646"/>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12. Bridge Loan Against MNRE Capital Subsidy:</a:t>
            </a:r>
          </a:p>
          <a:p>
            <a:pPr marL="0" lvl="0" indent="0" algn="just"/>
            <a:r>
              <a:rPr lang="en-US" altLang="en-US" sz="2400">
                <a:latin typeface="Times New Roman" pitchFamily="18" charset="0"/>
                <a:ea typeface="Times New Roman" pitchFamily="18" charset="0"/>
              </a:rPr>
              <a:t>Launched by Indian Renewable Energy Development Agency (IREDA), Bridge Loan Against MNRE Capital Subsidy aims to promote startups engaged in renewable energy ideas such as biomass power and small hydropower projects. </a:t>
            </a:r>
          </a:p>
          <a:p>
            <a:pPr marL="0" lvl="0" indent="0" algn="just"/>
            <a:r>
              <a:rPr lang="en-US" altLang="en-US" sz="2400">
                <a:latin typeface="Times New Roman" pitchFamily="18" charset="0"/>
                <a:ea typeface="Times New Roman" pitchFamily="18" charset="0"/>
              </a:rPr>
              <a:t>Up to 80% of the project cost will be funded by IREDA, and the minimum funding allocated shall be Rs 20 lakh.</a:t>
            </a:r>
          </a:p>
          <a:p>
            <a:pPr marL="0" lvl="0" indent="0" algn="just">
              <a:buNone/>
            </a:pPr>
            <a:endParaRPr lang="en-US" altLang="en-US" sz="2400">
              <a:latin typeface="Times New Roman" pitchFamily="18" charset="0"/>
              <a:ea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048647"/>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49" name="Content Placeholder 1048648"/>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buNone/>
            </a:pPr>
            <a:r>
              <a:rPr lang="en-US" altLang="en-US" sz="2800" b="1">
                <a:latin typeface="Times New Roman" pitchFamily="18" charset="0"/>
                <a:ea typeface="Times New Roman" pitchFamily="18" charset="0"/>
              </a:rPr>
              <a:t>13. Stand Up India Scheme:</a:t>
            </a:r>
          </a:p>
          <a:p>
            <a:pPr marL="0" lvl="0" indent="0" algn="just"/>
            <a:r>
              <a:rPr lang="en-US" altLang="en-US" sz="2400">
                <a:latin typeface="Times New Roman" pitchFamily="18" charset="0"/>
                <a:ea typeface="Times New Roman" pitchFamily="18" charset="0"/>
              </a:rPr>
              <a:t>Stand Up India Scheme facilitate bank loans between 10 lakh and 1 crore to atleast one scheduled caste (SC) or Scehduled Tribe, borrower and atleast one women per bank branch for setting up a greenfield enterprise. </a:t>
            </a:r>
          </a:p>
          <a:p>
            <a:pPr marL="0" lvl="0" indent="0" algn="just"/>
            <a:r>
              <a:rPr lang="en-US" altLang="en-US" sz="2400">
                <a:latin typeface="Times New Roman" pitchFamily="18" charset="0"/>
                <a:ea typeface="Times New Roman" pitchFamily="18" charset="0"/>
              </a:rPr>
              <a:t>This enterprise may be in manufacturing, services or the trading sector. In case of non-individual enterprises at least 51% of the shareholding and controlling stake should be held by either an SC/ST or Woman entrepreneur.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itle 104864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51" name="Content Placeholder 104865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400" b="1">
                <a:latin typeface="Times New Roman" pitchFamily="18" charset="0"/>
                <a:ea typeface="Times New Roman" pitchFamily="18" charset="0"/>
              </a:rPr>
              <a:t>Eligibility for Stand Up India Scheme:</a:t>
            </a:r>
          </a:p>
          <a:p>
            <a:pPr marL="0" lvl="0" indent="0" algn="just"/>
            <a:r>
              <a:rPr lang="en-US" altLang="en-US" sz="2400">
                <a:latin typeface="Times New Roman" pitchFamily="18" charset="0"/>
                <a:ea typeface="Times New Roman" pitchFamily="18" charset="0"/>
              </a:rPr>
              <a:t>SC/ST and/or women entrepreneurs; above 18 years of age.                                                                                              </a:t>
            </a:r>
          </a:p>
          <a:p>
            <a:pPr marL="0" lvl="0" indent="0" algn="just"/>
            <a:r>
              <a:rPr lang="en-US" altLang="en-US" sz="2400">
                <a:latin typeface="Times New Roman" pitchFamily="18" charset="0"/>
                <a:ea typeface="Times New Roman" pitchFamily="18" charset="0"/>
              </a:rPr>
              <a:t>Loans under the scheme is available for only greenfield project. GreenField signifies, in this context, the first time venture of the beneficiary in the manufacturing or services sector.   </a:t>
            </a:r>
          </a:p>
          <a:p>
            <a:pPr marL="0" lvl="0" indent="0" algn="just"/>
            <a:r>
              <a:rPr lang="en-US" altLang="en-US" sz="2400">
                <a:latin typeface="Times New Roman" pitchFamily="18" charset="0"/>
                <a:ea typeface="Times New Roman" pitchFamily="18" charset="0"/>
              </a:rPr>
              <a:t>In case of non-individual enterprises, 51% of the shareholding and controlling stakes should be held by either SC/ST and/or Women Entrepreneur.                                                                  </a:t>
            </a:r>
          </a:p>
          <a:p>
            <a:pPr marL="0" lvl="0" indent="0" algn="just"/>
            <a:r>
              <a:rPr lang="en-US" altLang="en-US" sz="2400">
                <a:latin typeface="Times New Roman" pitchFamily="18" charset="0"/>
                <a:ea typeface="Times New Roman" pitchFamily="18" charset="0"/>
              </a:rPr>
              <a:t>Borrower should not be in default to any bank or financial institution                                                                                                                                                                                      </a:t>
            </a:r>
          </a:p>
          <a:p>
            <a:pPr marL="0" lvl="0" indent="0" algn="just"/>
            <a:endParaRPr lang="en-US" altLang="en-US" sz="2400">
              <a:latin typeface="Times New Roman" pitchFamily="18" charset="0"/>
              <a:ea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04865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53" name="Content Placeholder 1048652"/>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buNone/>
            </a:pPr>
            <a:r>
              <a:rPr lang="en-US" altLang="en-US" sz="2800" b="1">
                <a:latin typeface="Times New Roman" pitchFamily="18" charset="0"/>
                <a:ea typeface="Times New Roman" pitchFamily="18" charset="0"/>
              </a:rPr>
              <a:t>How to Avail Stand Up India Scheme:</a:t>
            </a:r>
          </a:p>
          <a:p>
            <a:pPr marL="0" lvl="0" indent="0" algn="just"/>
            <a:r>
              <a:rPr lang="en-US" altLang="en-US" sz="2400">
                <a:latin typeface="Times New Roman" pitchFamily="18" charset="0"/>
                <a:ea typeface="Times New Roman" pitchFamily="18" charset="0"/>
              </a:rPr>
              <a:t>Through stand up India Portal provides information to a potential borrower on various kinds of handholding support from different agencies and also provides a window to get in touch with banks to avail loans.</a:t>
            </a:r>
          </a:p>
          <a:p>
            <a:pPr marL="0" lvl="0" indent="0" algn="just">
              <a:buNone/>
            </a:pPr>
            <a:r>
              <a:rPr lang="en-US" altLang="en-US" sz="2400">
                <a:latin typeface="Times New Roman" pitchFamily="18" charset="0"/>
                <a:ea typeface="Times New Roman" pitchFamily="18" charset="0"/>
              </a:rPr>
              <a:t>                                                                                               </a:t>
            </a:r>
          </a:p>
          <a:p>
            <a:pPr marL="0" lvl="0" indent="0" algn="just"/>
            <a:r>
              <a:rPr lang="en-US" altLang="en-US" sz="2400">
                <a:latin typeface="Times New Roman" pitchFamily="18" charset="0"/>
                <a:ea typeface="Times New Roman" pitchFamily="18" charset="0"/>
              </a:rPr>
              <a:t>The applicant first click to "Register" and answer to few short questions on the Registration page of the portal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04865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55" name="Content Placeholder 1048654"/>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Based on the response, the Applicant would be classified as the "Trainee Borrower" or "Ready Borrower". Applicant would also be given feedback on his/her eligibility for stand-up India loan       </a:t>
            </a:r>
          </a:p>
          <a:p>
            <a:pPr lvl="0" algn="just"/>
            <a:r>
              <a:rPr lang="en-US" altLang="en-US" sz="2400">
                <a:latin typeface="Times New Roman" pitchFamily="18" charset="0"/>
                <a:ea typeface="Times New Roman" pitchFamily="18" charset="0"/>
              </a:rPr>
              <a:t>A trainee borrower/ready borrower may then chose to register and login through the portal.     </a:t>
            </a:r>
          </a:p>
          <a:p>
            <a:pPr lvl="0" algn="just"/>
            <a:r>
              <a:rPr lang="en-US" altLang="en-US" sz="2400">
                <a:latin typeface="Times New Roman" pitchFamily="18" charset="0"/>
                <a:ea typeface="Times New Roman" pitchFamily="18" charset="0"/>
              </a:rPr>
              <a:t>Upon logging through the portal, the borrower is taken to a dashboard</a:t>
            </a:r>
          </a:p>
          <a:p>
            <a:pPr lvl="0">
              <a:buNone/>
            </a:pPr>
            <a:endParaRPr lang="en-US" altLang="en-US" sz="2400">
              <a:latin typeface="Times New Roman" pitchFamily="18" charset="0"/>
              <a:ea typeface="Times New Roman" pitchFamily="18" charset="0"/>
            </a:endParaRPr>
          </a:p>
          <a:p>
            <a:pPr lvl="0"/>
            <a:endParaRPr lang="zh-CN" altLang="en-US"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04865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57" name="Content Placeholder 1048656"/>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buNone/>
            </a:pPr>
            <a:r>
              <a:rPr lang="en-US" altLang="en-US" sz="2800" b="1">
                <a:latin typeface="Times New Roman" pitchFamily="18" charset="0"/>
                <a:ea typeface="Times New Roman" pitchFamily="18" charset="0"/>
              </a:rPr>
              <a:t>14. Pradhan Mantri Mudra Yojana:</a:t>
            </a:r>
          </a:p>
          <a:p>
            <a:pPr marL="0" lvl="0" indent="0" algn="just"/>
            <a:r>
              <a:rPr lang="en-US" altLang="en-US" sz="2400">
                <a:latin typeface="Times New Roman" pitchFamily="18" charset="0"/>
                <a:ea typeface="Times New Roman" pitchFamily="18" charset="0"/>
              </a:rPr>
              <a:t>Micro Units Development and Refinance Agency Ltd. [MUDRA] is an NBFC supporting development of micro enterprise sector in the country. MUDRA provides refinance support to Banks / MFIs for lending to micro units having loan requirement upto 10 lakh. </a:t>
            </a:r>
          </a:p>
          <a:p>
            <a:pPr marL="0" lvl="0" indent="0" algn="just"/>
            <a:r>
              <a:rPr lang="en-US" altLang="en-US" sz="2400">
                <a:latin typeface="Times New Roman" pitchFamily="18" charset="0"/>
                <a:ea typeface="Times New Roman" pitchFamily="18" charset="0"/>
              </a:rPr>
              <a:t>MUDRA provides refinance to micro business under the Scheme of Pradhan Mantri MUDRA Yojana. The other products are for development support to the sector. </a:t>
            </a:r>
          </a:p>
          <a:p>
            <a:pPr marL="0" lvl="0" indent="0" algn="just"/>
            <a:r>
              <a:rPr lang="en-US" altLang="en-US" sz="2400">
                <a:latin typeface="Times New Roman" pitchFamily="18" charset="0"/>
                <a:ea typeface="Times New Roman" pitchFamily="18" charset="0"/>
              </a:rPr>
              <a:t>The bouquet of offerings of MUDRA is depicted below. The offerings are being targeted across the spectrum of beneficiary segments.</a:t>
            </a:r>
          </a:p>
          <a:p>
            <a:pPr marL="0" lvl="0" indent="0">
              <a:buNone/>
            </a:pP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Content Placeholder 1048657"/>
          <p:cNvSpPr>
            <a:spLocks noGrp="1"/>
          </p:cNvSpPr>
          <p:nvPr>
            <p:ph sz="quarter" idx="1"/>
          </p:nvPr>
        </p:nvSpPr>
        <p:spPr>
          <a:xfrm>
            <a:off x="323850" y="1628775"/>
            <a:ext cx="8504238" cy="2046287"/>
          </a:xfrm>
          <a:prstGeom prst="rect">
            <a:avLst/>
          </a:prstGeom>
          <a:noFill/>
          <a:ln>
            <a:noFill/>
          </a:ln>
        </p:spPr>
        <p:txBody>
          <a:bodyPr vert="horz" lIns="91440" tIns="45720" rIns="91440" bIns="45720" anchor="t"/>
          <a:lstStyle>
            <a:lvl1pPr>
              <a:defRPr sz="2400"/>
            </a:lvl1pPr>
            <a:lvl2pPr>
              <a:defRPr sz="2000"/>
            </a:lvl2pPr>
            <a:lvl3pPr>
              <a:defRPr sz="1800"/>
            </a:lvl3pPr>
            <a:lvl4pPr>
              <a:defRPr sz="1600"/>
            </a:lvl4pPr>
            <a:lvl5pPr>
              <a:defRPr sz="1600"/>
            </a:lvl5pPr>
          </a:lstStyle>
          <a:p>
            <a:pPr marL="0" lvl="0" indent="0" eaLnBrk="1" latinLnBrk="1" hangingPunct="1">
              <a:lnSpc>
                <a:spcPct val="80000"/>
              </a:lnSpc>
              <a:buNone/>
            </a:pPr>
            <a:endParaRPr lang="en-US" altLang="en-US" sz="2000"/>
          </a:p>
          <a:p>
            <a:pPr marL="0" lvl="0" indent="0" eaLnBrk="1" latinLnBrk="1" hangingPunct="1">
              <a:lnSpc>
                <a:spcPct val="80000"/>
              </a:lnSpc>
              <a:buNone/>
            </a:pPr>
            <a:endParaRPr lang="en-US" altLang="en-US" sz="2000"/>
          </a:p>
          <a:p>
            <a:pPr marL="0" lvl="0" indent="0" eaLnBrk="1" latinLnBrk="1" hangingPunct="1">
              <a:lnSpc>
                <a:spcPct val="80000"/>
              </a:lnSpc>
              <a:buNone/>
            </a:pPr>
            <a:endParaRPr lang="en-US" altLang="en-US" sz="2000"/>
          </a:p>
          <a:p>
            <a:pPr marL="0" lvl="0" indent="0" algn="ctr" eaLnBrk="1" latinLnBrk="1" hangingPunct="1">
              <a:lnSpc>
                <a:spcPct val="80000"/>
              </a:lnSpc>
              <a:buNone/>
            </a:pPr>
            <a:r>
              <a:rPr lang="zh-CN" altLang="en-US" sz="650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04860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eaLnBrk="1" latinLnBrk="1" hangingPunct="1"/>
            <a:r>
              <a:rPr lang="en-US" altLang="en-US">
                <a:latin typeface="Times New Roman" pitchFamily="18" charset="0"/>
                <a:ea typeface="Times New Roman" pitchFamily="18" charset="0"/>
              </a:rPr>
              <a:t>Meaning of Incentive</a:t>
            </a:r>
          </a:p>
        </p:txBody>
      </p:sp>
      <p:sp>
        <p:nvSpPr>
          <p:cNvPr id="1048603" name="Content Placeholder 1048602"/>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An incentive is a motivational force which induces an entrepreneur to work hard or to do his work more efficiently.</a:t>
            </a:r>
          </a:p>
          <a:p>
            <a:pPr lvl="0" algn="just"/>
            <a:endParaRPr lang="en-US" altLang="en-US" sz="2400">
              <a:latin typeface="Times New Roman" pitchFamily="18" charset="0"/>
              <a:ea typeface="Times New Roman" pitchFamily="18" charset="0"/>
            </a:endParaRPr>
          </a:p>
          <a:p>
            <a:pPr lvl="0" algn="just"/>
            <a:endParaRPr lang="en-US" altLang="en-US" sz="2400">
              <a:latin typeface="Times New Roman" pitchFamily="18" charset="0"/>
              <a:ea typeface="Times New Roman" pitchFamily="18" charset="0"/>
            </a:endParaRPr>
          </a:p>
          <a:p>
            <a:pPr lvl="0" algn="just"/>
            <a:endParaRPr lang="en-US" altLang="en-US" sz="2400">
              <a:latin typeface="Times New Roman" pitchFamily="18" charset="0"/>
              <a:ea typeface="Times New Roman" pitchFamily="18" charset="0"/>
            </a:endParaRPr>
          </a:p>
        </p:txBody>
      </p:sp>
      <p:sp>
        <p:nvSpPr>
          <p:cNvPr id="1048604" name="Oval 1048603"/>
          <p:cNvSpPr/>
          <p:nvPr/>
        </p:nvSpPr>
        <p:spPr>
          <a:xfrm>
            <a:off x="2771775" y="2781300"/>
            <a:ext cx="3960812" cy="1008062"/>
          </a:xfrm>
          <a:prstGeom prst="ellipse">
            <a:avLst/>
          </a:prstGeom>
          <a:solidFill>
            <a:schemeClr val="accent2"/>
          </a:solidFill>
          <a:ln w="25400" cap="flat" cmpd="sng">
            <a:solidFill>
              <a:srgbClr val="8C3836">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2400">
                <a:solidFill>
                  <a:srgbClr val="FFFFFF"/>
                </a:solidFill>
                <a:latin typeface="Times New Roman" pitchFamily="18" charset="0"/>
                <a:ea typeface="Times New Roman" pitchFamily="18" charset="0"/>
              </a:rPr>
              <a:t>Incentives</a:t>
            </a:r>
          </a:p>
        </p:txBody>
      </p:sp>
      <p:cxnSp>
        <p:nvCxnSpPr>
          <p:cNvPr id="3145728" name="Straight Arrow Connector 3145727"/>
          <p:cNvCxnSpPr>
            <a:cxnSpLocks/>
          </p:cNvCxnSpPr>
          <p:nvPr/>
        </p:nvCxnSpPr>
        <p:spPr>
          <a:xfrm flipH="1">
            <a:off x="1908175" y="3732212"/>
            <a:ext cx="1871662" cy="720725"/>
          </a:xfrm>
          <a:prstGeom prst="straightConnector1">
            <a:avLst/>
          </a:prstGeom>
          <a:noFill/>
          <a:ln w="9525" cap="flat" cmpd="sng">
            <a:solidFill>
              <a:srgbClr val="4A7EBB">
                <a:alpha val="100000"/>
              </a:srgbClr>
            </a:solidFill>
            <a:prstDash val="solid"/>
            <a:round/>
            <a:tailEnd type="arrow" w="med" len="med"/>
          </a:ln>
        </p:spPr>
      </p:cxnSp>
      <p:cxnSp>
        <p:nvCxnSpPr>
          <p:cNvPr id="3145729" name="Straight Arrow Connector 3145728"/>
          <p:cNvCxnSpPr>
            <a:cxnSpLocks/>
          </p:cNvCxnSpPr>
          <p:nvPr/>
        </p:nvCxnSpPr>
        <p:spPr>
          <a:xfrm>
            <a:off x="4751387" y="3789362"/>
            <a:ext cx="0" cy="935037"/>
          </a:xfrm>
          <a:prstGeom prst="straightConnector1">
            <a:avLst/>
          </a:prstGeom>
          <a:noFill/>
          <a:ln w="9525" cap="flat" cmpd="sng">
            <a:solidFill>
              <a:srgbClr val="4A7EBB">
                <a:alpha val="100000"/>
              </a:srgbClr>
            </a:solidFill>
            <a:prstDash val="solid"/>
            <a:round/>
            <a:tailEnd type="arrow" w="med" len="med"/>
          </a:ln>
        </p:spPr>
      </p:cxnSp>
      <p:cxnSp>
        <p:nvCxnSpPr>
          <p:cNvPr id="3145730" name="Straight Arrow Connector 3145729"/>
          <p:cNvCxnSpPr>
            <a:cxnSpLocks/>
          </p:cNvCxnSpPr>
          <p:nvPr/>
        </p:nvCxnSpPr>
        <p:spPr>
          <a:xfrm>
            <a:off x="5856287" y="3732212"/>
            <a:ext cx="1739900" cy="920750"/>
          </a:xfrm>
          <a:prstGeom prst="straightConnector1">
            <a:avLst/>
          </a:prstGeom>
          <a:noFill/>
          <a:ln w="9525" cap="flat" cmpd="sng">
            <a:solidFill>
              <a:srgbClr val="4A7EBB">
                <a:alpha val="100000"/>
              </a:srgbClr>
            </a:solidFill>
            <a:prstDash val="solid"/>
            <a:round/>
            <a:tailEnd type="arrow" w="med" len="med"/>
          </a:ln>
        </p:spPr>
      </p:cxnSp>
      <p:sp>
        <p:nvSpPr>
          <p:cNvPr id="1048605" name="Oval 1048604"/>
          <p:cNvSpPr/>
          <p:nvPr/>
        </p:nvSpPr>
        <p:spPr>
          <a:xfrm>
            <a:off x="611187" y="4452937"/>
            <a:ext cx="2160587" cy="1208087"/>
          </a:xfrm>
          <a:prstGeom prst="ellipse">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sz="2000">
                <a:solidFill>
                  <a:srgbClr val="FFFFFF"/>
                </a:solidFill>
                <a:latin typeface="Times New Roman" pitchFamily="18" charset="0"/>
                <a:ea typeface="Times New Roman" pitchFamily="18" charset="0"/>
              </a:rPr>
              <a:t>Concessions</a:t>
            </a:r>
          </a:p>
        </p:txBody>
      </p:sp>
      <p:sp>
        <p:nvSpPr>
          <p:cNvPr id="1048606" name="Oval 1048605"/>
          <p:cNvSpPr/>
          <p:nvPr/>
        </p:nvSpPr>
        <p:spPr>
          <a:xfrm>
            <a:off x="3671887" y="4724400"/>
            <a:ext cx="2160587" cy="1209675"/>
          </a:xfrm>
          <a:prstGeom prst="ellipse">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a:solidFill>
                  <a:srgbClr val="FFFFFF"/>
                </a:solidFill>
                <a:latin typeface="Times New Roman" pitchFamily="18" charset="0"/>
                <a:ea typeface="Times New Roman" pitchFamily="18" charset="0"/>
              </a:rPr>
              <a:t>Subsidies</a:t>
            </a:r>
          </a:p>
        </p:txBody>
      </p:sp>
      <p:sp>
        <p:nvSpPr>
          <p:cNvPr id="1048607" name="Oval 1048606"/>
          <p:cNvSpPr/>
          <p:nvPr/>
        </p:nvSpPr>
        <p:spPr>
          <a:xfrm>
            <a:off x="6648450" y="4652962"/>
            <a:ext cx="2160587" cy="1208087"/>
          </a:xfrm>
          <a:prstGeom prst="ellipse">
            <a:avLst/>
          </a:prstGeom>
          <a:solidFill>
            <a:schemeClr val="accent1"/>
          </a:solidFill>
          <a:ln w="25400" cap="flat" cmpd="sng">
            <a:solidFill>
              <a:srgbClr val="385D8A">
                <a:alpha val="100000"/>
              </a:srgbClr>
            </a:solidFill>
            <a:prstDash val="solid"/>
            <a:round/>
          </a:ln>
        </p:spPr>
        <p:txBody>
          <a:bodyPr vert="horz" lIns="91440" tIns="45720" rIns="91440" bIns="45720" anchor="ctr"/>
          <a:lstStyle>
            <a:lvl1pPr marL="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Calibri" pitchFamily="34" charset="0"/>
                <a:ea typeface="Arial" charset="0"/>
                <a:sym typeface="Calibri" pitchFamily="34" charset="0"/>
              </a:defRPr>
            </a:lvl5pPr>
          </a:lstStyle>
          <a:p>
            <a:pPr lvl="0" algn="ctr" eaLnBrk="1" latinLnBrk="1" hangingPunct="1"/>
            <a:r>
              <a:rPr lang="en-US" altLang="en-US">
                <a:solidFill>
                  <a:srgbClr val="FFFFFF"/>
                </a:solidFill>
                <a:latin typeface="Times New Roman" pitchFamily="18" charset="0"/>
                <a:ea typeface="Times New Roman" pitchFamily="18" charset="0"/>
              </a:rPr>
              <a:t>Bounties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048607"/>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eaLnBrk="1" latinLnBrk="1" hangingPunct="1"/>
            <a:r>
              <a:rPr lang="en-US" altLang="en-US">
                <a:latin typeface="Times New Roman" pitchFamily="18" charset="0"/>
                <a:ea typeface="Times New Roman" pitchFamily="18" charset="0"/>
              </a:rPr>
              <a:t>Continued…</a:t>
            </a:r>
          </a:p>
        </p:txBody>
      </p:sp>
      <p:sp>
        <p:nvSpPr>
          <p:cNvPr id="1048609" name="Content Placeholder 1048608"/>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eaLnBrk="1" latinLnBrk="1" hangingPunct="1"/>
            <a:r>
              <a:rPr lang="en-US" altLang="en-US" sz="2400" b="1">
                <a:latin typeface="Times New Roman" pitchFamily="18" charset="0"/>
                <a:ea typeface="Times New Roman" pitchFamily="18" charset="0"/>
              </a:rPr>
              <a:t>Concessions:</a:t>
            </a:r>
            <a:r>
              <a:rPr lang="en-US" altLang="en-US" sz="2400">
                <a:latin typeface="Times New Roman" pitchFamily="18" charset="0"/>
                <a:ea typeface="Times New Roman" pitchFamily="18" charset="0"/>
              </a:rPr>
              <a:t> relaxations in policies and guidelines which motivate an entrepreneur to undertake a particular entrepreneurial activity in a given environment.</a:t>
            </a:r>
          </a:p>
          <a:p>
            <a:pPr lvl="0" algn="just" eaLnBrk="1" latinLnBrk="1" hangingPunct="1"/>
            <a:endParaRPr lang="en-US" altLang="en-US" sz="2400">
              <a:latin typeface="Times New Roman" pitchFamily="18" charset="0"/>
              <a:ea typeface="Times New Roman" pitchFamily="18" charset="0"/>
            </a:endParaRPr>
          </a:p>
          <a:p>
            <a:pPr lvl="0" algn="just" eaLnBrk="1" latinLnBrk="1" hangingPunct="1"/>
            <a:r>
              <a:rPr lang="en-US" altLang="en-US" sz="2400" b="1">
                <a:latin typeface="Times New Roman" pitchFamily="18" charset="0"/>
                <a:ea typeface="Times New Roman" pitchFamily="18" charset="0"/>
              </a:rPr>
              <a:t>Subsidies:</a:t>
            </a:r>
            <a:r>
              <a:rPr lang="en-US" altLang="en-US" sz="2400">
                <a:latin typeface="Times New Roman" pitchFamily="18" charset="0"/>
                <a:ea typeface="Times New Roman" pitchFamily="18" charset="0"/>
              </a:rPr>
              <a:t> A single lump sum payment which is given by the government to an entrepreneur for national interest to cover the cost.</a:t>
            </a:r>
          </a:p>
          <a:p>
            <a:pPr lvl="0" algn="just" eaLnBrk="1" latinLnBrk="1" hangingPunct="1"/>
            <a:endParaRPr lang="en-US" altLang="en-US" sz="2400">
              <a:latin typeface="Times New Roman" pitchFamily="18" charset="0"/>
              <a:ea typeface="Times New Roman" pitchFamily="18" charset="0"/>
            </a:endParaRPr>
          </a:p>
          <a:p>
            <a:pPr lvl="0" algn="just" eaLnBrk="1" latinLnBrk="1" hangingPunct="1"/>
            <a:r>
              <a:rPr lang="en-US" altLang="en-US" sz="2400" b="1">
                <a:latin typeface="Times New Roman" pitchFamily="18" charset="0"/>
                <a:ea typeface="Times New Roman" pitchFamily="18" charset="0"/>
              </a:rPr>
              <a:t>Bounties:</a:t>
            </a:r>
            <a:r>
              <a:rPr lang="en-US" altLang="en-US" sz="2400">
                <a:latin typeface="Times New Roman" pitchFamily="18" charset="0"/>
                <a:ea typeface="Times New Roman" pitchFamily="18" charset="0"/>
              </a:rPr>
              <a:t> Bonus or Financial aid given by Govt. to an entrepreneur to help him compete with other units in a nation or a foreign market. It is given in proportion to its output.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048609"/>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rPr lang="en-US" altLang="en-US">
                <a:latin typeface="Times New Roman" pitchFamily="18" charset="0"/>
                <a:ea typeface="Times New Roman" pitchFamily="18" charset="0"/>
              </a:rPr>
              <a:t>Need For Incentives</a:t>
            </a:r>
          </a:p>
        </p:txBody>
      </p:sp>
      <p:sp>
        <p:nvSpPr>
          <p:cNvPr id="1048611" name="Content Placeholder 1048610"/>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457200" lvl="0" indent="-457200" algn="just">
              <a:buFont typeface="Calibri" pitchFamily="34" charset="0"/>
              <a:buAutoNum type="arabicPeriod"/>
            </a:pPr>
            <a:r>
              <a:rPr lang="en-US" altLang="en-US" sz="2400">
                <a:latin typeface="Times New Roman" pitchFamily="18" charset="0"/>
                <a:ea typeface="Times New Roman" pitchFamily="18" charset="0"/>
              </a:rPr>
              <a:t>They act as a motivational force.</a:t>
            </a:r>
          </a:p>
          <a:p>
            <a:pPr marL="457200" lvl="0" indent="-457200" algn="just">
              <a:buFont typeface="Calibri" pitchFamily="34" charset="0"/>
              <a:buAutoNum type="arabicPeriod"/>
            </a:pPr>
            <a:r>
              <a:rPr lang="en-US" altLang="en-US" sz="2400">
                <a:latin typeface="Times New Roman" pitchFamily="18" charset="0"/>
                <a:ea typeface="Times New Roman" pitchFamily="18" charset="0"/>
              </a:rPr>
              <a:t>They encourage the entrepreneurs to start industries in backward areas.</a:t>
            </a:r>
          </a:p>
          <a:p>
            <a:pPr marL="457200" lvl="0" indent="-457200" algn="just">
              <a:buFont typeface="Calibri" pitchFamily="34" charset="0"/>
              <a:buAutoNum type="arabicPeriod"/>
            </a:pPr>
            <a:r>
              <a:rPr lang="en-US" altLang="en-US" sz="2400">
                <a:latin typeface="Times New Roman" pitchFamily="18" charset="0"/>
                <a:ea typeface="Times New Roman" pitchFamily="18" charset="0"/>
              </a:rPr>
              <a:t>They provide competitive strength, survival and growth.</a:t>
            </a:r>
          </a:p>
          <a:p>
            <a:pPr marL="457200" lvl="0" indent="-457200" algn="just">
              <a:buFont typeface="Calibri" pitchFamily="34" charset="0"/>
              <a:buAutoNum type="arabicPeriod"/>
            </a:pPr>
            <a:r>
              <a:rPr lang="en-US" altLang="en-US" sz="2400">
                <a:latin typeface="Times New Roman" pitchFamily="18" charset="0"/>
                <a:ea typeface="Times New Roman" pitchFamily="18" charset="0"/>
              </a:rPr>
              <a:t>They bring industrial development uniformity in all regions.</a:t>
            </a:r>
          </a:p>
          <a:p>
            <a:pPr marL="457200" lvl="0" indent="-457200" algn="just">
              <a:buFont typeface="Calibri" pitchFamily="34" charset="0"/>
              <a:buAutoNum type="arabicPeriod"/>
            </a:pPr>
            <a:r>
              <a:rPr lang="en-US" altLang="en-US" sz="2400">
                <a:latin typeface="Times New Roman" pitchFamily="18" charset="0"/>
                <a:ea typeface="Times New Roman" pitchFamily="18" charset="0"/>
              </a:rPr>
              <a:t>They promote entrepreneurship and strengthen the entrepreneurial base in the economy.</a:t>
            </a:r>
          </a:p>
          <a:p>
            <a:pPr marL="457200" lvl="0" indent="-457200" algn="just">
              <a:buFont typeface="Calibri" pitchFamily="34" charset="0"/>
              <a:buAutoNum type="arabicPeriod"/>
            </a:pPr>
            <a:r>
              <a:rPr lang="en-US" altLang="en-US" sz="2400">
                <a:latin typeface="Times New Roman" pitchFamily="18" charset="0"/>
                <a:ea typeface="Times New Roman" pitchFamily="18" charset="0"/>
              </a:rPr>
              <a:t>They develop more new entrepreneurs which generate more employment.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048611"/>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r>
              <a:t/>
            </a:r>
            <a:br/>
            <a:r>
              <a:rPr lang="en-US" altLang="en-US">
                <a:latin typeface="Times New Roman" pitchFamily="18" charset="0"/>
                <a:ea typeface="Times New Roman" pitchFamily="18" charset="0"/>
              </a:rPr>
              <a:t>State Government Schemes For Entrepreneurs</a:t>
            </a:r>
          </a:p>
        </p:txBody>
      </p:sp>
      <p:sp>
        <p:nvSpPr>
          <p:cNvPr id="1048613" name="Content Placeholder 1048612"/>
          <p:cNvSpPr>
            <a:spLocks noGrp="1"/>
          </p:cNvSpPr>
          <p:nvPr>
            <p:ph idx="1"/>
          </p:nvPr>
        </p:nvSpPr>
        <p:spPr>
          <a:xfrm>
            <a:off x="468312" y="1844675"/>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lgn="just">
              <a:buNone/>
            </a:pPr>
            <a:r>
              <a:rPr lang="en-US" altLang="en-US" sz="2800" b="1">
                <a:latin typeface="Times New Roman" pitchFamily="18" charset="0"/>
                <a:ea typeface="Times New Roman" pitchFamily="18" charset="0"/>
              </a:rPr>
              <a:t>1. Support for International Patent Protection in Electronics &amp; Information Technology (SIP-EIT)</a:t>
            </a:r>
            <a:r>
              <a:rPr lang="en-US" altLang="en-US" sz="2800">
                <a:latin typeface="Times New Roman" pitchFamily="18" charset="0"/>
                <a:ea typeface="Times New Roman" pitchFamily="18" charset="0"/>
              </a:rPr>
              <a:t>: </a:t>
            </a:r>
            <a:r>
              <a:rPr lang="en-US" altLang="en-US" sz="2400">
                <a:latin typeface="Times New Roman" pitchFamily="18" charset="0"/>
                <a:ea typeface="Times New Roman" pitchFamily="18" charset="0"/>
              </a:rPr>
              <a:t>The Department of Electronics and Information Technology (DeiTY) has launched a scheme entitled “Support for International Patent Protection in E&amp;IT (SIP-EIT)”. This scheme provides financial support to MSMEs and Technology Start-up units for international patent filing.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048613"/>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15" name="Content Placeholder 1048614"/>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r>
              <a:rPr lang="en-US" altLang="en-US" sz="2400" b="1">
                <a:latin typeface="Times New Roman" pitchFamily="18" charset="0"/>
                <a:ea typeface="Times New Roman" pitchFamily="18" charset="0"/>
              </a:rPr>
              <a:t>Features and benefits of the SIP-EIT scheme are:</a:t>
            </a:r>
          </a:p>
          <a:p>
            <a:pPr lvl="0"/>
            <a:r>
              <a:rPr lang="en-US" altLang="en-US" sz="2400">
                <a:latin typeface="Times New Roman" pitchFamily="18" charset="0"/>
                <a:ea typeface="Times New Roman" pitchFamily="18" charset="0"/>
              </a:rPr>
              <a:t>Financial support is provided for international filing in Information Communication Technologies and Electronics sector.</a:t>
            </a:r>
          </a:p>
          <a:p>
            <a:pPr lvl="0"/>
            <a:r>
              <a:rPr lang="en-US" altLang="en-US" sz="2400">
                <a:latin typeface="Times New Roman" pitchFamily="18" charset="0"/>
                <a:ea typeface="Times New Roman" pitchFamily="18" charset="0"/>
              </a:rPr>
              <a:t>The Reimbursement limit has been set to the maximum of Rs. 15 Lakhs per invention or 50% of the total charges incurred in filing and processing of a patent application, whichever is lesser.</a:t>
            </a:r>
          </a:p>
          <a:p>
            <a:pPr lvl="0"/>
            <a:r>
              <a:rPr lang="en-US" altLang="en-US" sz="2400">
                <a:latin typeface="Times New Roman" pitchFamily="18" charset="0"/>
                <a:ea typeface="Times New Roman" pitchFamily="18" charset="0"/>
              </a:rPr>
              <a:t>SEP-EIT scheme can be applied at any stage of international patent filing by the applicant.</a:t>
            </a:r>
          </a:p>
          <a:p>
            <a:pPr lvl="0"/>
            <a:endParaRPr lang="en-US" altLang="en-US" sz="2400">
              <a:latin typeface="Times New Roman" pitchFamily="18" charset="0"/>
              <a:ea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048615"/>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17" name="Content Placeholder 1048616"/>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marL="0" lvl="0" indent="0">
              <a:buNone/>
            </a:pPr>
            <a:r>
              <a:rPr lang="en-US" altLang="en-US" sz="2800">
                <a:latin typeface="Times New Roman" pitchFamily="18" charset="0"/>
                <a:ea typeface="Times New Roman" pitchFamily="18" charset="0"/>
              </a:rPr>
              <a:t>2. </a:t>
            </a:r>
            <a:r>
              <a:rPr lang="en-US" altLang="en-US" sz="2800" b="1">
                <a:latin typeface="Times New Roman" pitchFamily="18" charset="0"/>
                <a:ea typeface="Times New Roman" pitchFamily="18" charset="0"/>
              </a:rPr>
              <a:t>Multiplier Grants Scheme (MGS)</a:t>
            </a:r>
            <a:r>
              <a:rPr lang="en-US" altLang="en-US" sz="2800">
                <a:latin typeface="Times New Roman" pitchFamily="18" charset="0"/>
                <a:ea typeface="Times New Roman" pitchFamily="18" charset="0"/>
              </a:rPr>
              <a:t>:</a:t>
            </a:r>
          </a:p>
          <a:p>
            <a:pPr marL="0" lvl="0" indent="0" algn="just"/>
            <a:r>
              <a:rPr lang="en-US" altLang="en-US" sz="2400">
                <a:latin typeface="Times New Roman" pitchFamily="18" charset="0"/>
                <a:ea typeface="Times New Roman" pitchFamily="18" charset="0"/>
              </a:rPr>
              <a:t>Department of Electronics and Information Technology (DeitY) started the Multiplier Grants Scheme (MGS). </a:t>
            </a:r>
          </a:p>
          <a:p>
            <a:pPr marL="0" lvl="0" indent="0" algn="just"/>
            <a:r>
              <a:rPr lang="en-US" altLang="en-US" sz="2400">
                <a:latin typeface="Times New Roman" pitchFamily="18" charset="0"/>
                <a:ea typeface="Times New Roman" pitchFamily="18" charset="0"/>
              </a:rPr>
              <a:t>The scheme aims to encourage collaborative Research &amp;Development between industry and academics or R&amp;D institutions for development of products and packages.</a:t>
            </a:r>
          </a:p>
          <a:p>
            <a:pPr marL="0" lvl="0" indent="0" algn="just"/>
            <a:r>
              <a:rPr lang="en-US" altLang="en-US" sz="2400">
                <a:latin typeface="Times New Roman" pitchFamily="18" charset="0"/>
                <a:ea typeface="Times New Roman" pitchFamily="18" charset="0"/>
              </a:rPr>
              <a:t>Under the scheme, if the industry supports R&amp;D for development of products that can be commercialized at institution level, then government will also support them financially which will be up to twice the amount provided by industry.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048617"/>
          <p:cNvSpPr>
            <a:spLocks noGrp="1"/>
          </p:cNvSpPr>
          <p:nvPr>
            <p:ph type="title"/>
          </p:nvPr>
        </p:nvSpPr>
        <p:spPr>
          <a:xfrm>
            <a:off x="457200" y="274637"/>
            <a:ext cx="8229600" cy="1143000"/>
          </a:xfrm>
          <a:prstGeom prst="rect">
            <a:avLst/>
          </a:prstGeom>
          <a:noFill/>
          <a:ln>
            <a:noFill/>
          </a:ln>
        </p:spPr>
        <p:txBody>
          <a:bodyPr vert="horz" lIns="91440" tIns="45720" rIns="91440" bIns="45720" anchor="ctr"/>
          <a:lstStyle>
            <a:lvl1pPr marL="0" indent="0" algn="ctr" rtl="0" fontAlgn="base" latinLnBrk="1">
              <a:lnSpc>
                <a:spcPct val="100000"/>
              </a:lnSpc>
              <a:spcBef>
                <a:spcPct val="0"/>
              </a:spcBef>
              <a:spcAft>
                <a:spcPct val="0"/>
              </a:spcAft>
              <a:buFontTx/>
              <a:buNone/>
              <a:defRPr sz="4400" b="0" i="0" u="none" baseline="0">
                <a:solidFill>
                  <a:schemeClr val="dk1"/>
                </a:solidFill>
                <a:latin typeface="Calibri" pitchFamily="34" charset="0"/>
                <a:sym typeface="Calibri" pitchFamily="34" charset="0"/>
              </a:defRPr>
            </a:lvl1pPr>
          </a:lstStyle>
          <a:p>
            <a:pPr lvl="0" algn="l"/>
            <a:r>
              <a:rPr lang="en-US" altLang="en-US">
                <a:latin typeface="Times New Roman" pitchFamily="18" charset="0"/>
                <a:ea typeface="Times New Roman" pitchFamily="18" charset="0"/>
              </a:rPr>
              <a:t>Continued…</a:t>
            </a:r>
          </a:p>
        </p:txBody>
      </p:sp>
      <p:sp>
        <p:nvSpPr>
          <p:cNvPr id="1048619" name="Content Placeholder 1048618"/>
          <p:cNvSpPr>
            <a:spLocks noGrp="1"/>
          </p:cNvSpPr>
          <p:nvPr>
            <p:ph idx="1"/>
          </p:nvPr>
        </p:nvSpPr>
        <p:spPr>
          <a:xfrm>
            <a:off x="457200" y="1600200"/>
            <a:ext cx="8229600" cy="4525962"/>
          </a:xfrm>
          <a:prstGeom prst="rect">
            <a:avLst/>
          </a:prstGeom>
          <a:noFill/>
          <a:ln>
            <a:noFill/>
          </a:ln>
        </p:spPr>
        <p:txBody>
          <a:bodyPr vert="horz" lIns="91440" tIns="45720" rIns="91440" bIns="45720" anchor="t"/>
          <a:lstStyle>
            <a:lvl1pPr marL="342900" indent="-342900" algn="l" rtl="0" fontAlgn="base" latinLnBrk="1">
              <a:lnSpc>
                <a:spcPct val="100000"/>
              </a:lnSpc>
              <a:spcBef>
                <a:spcPct val="20000"/>
              </a:spcBef>
              <a:spcAft>
                <a:spcPct val="0"/>
              </a:spcAft>
              <a:buSzPct val="100000"/>
              <a:buFont typeface="Arial" charset="0"/>
              <a:buChar char="•"/>
              <a:defRPr sz="3200" b="0" i="0" u="none" baseline="0">
                <a:solidFill>
                  <a:schemeClr val="dk1"/>
                </a:solidFill>
                <a:latin typeface="Calibri" pitchFamily="34" charset="0"/>
                <a:sym typeface="Calibri" pitchFamily="34" charset="0"/>
              </a:defRPr>
            </a:lvl1pPr>
            <a:lvl2pPr marL="742950" indent="-285750" algn="l" rtl="0" fontAlgn="base" latinLnBrk="1">
              <a:lnSpc>
                <a:spcPct val="100000"/>
              </a:lnSpc>
              <a:spcBef>
                <a:spcPct val="20000"/>
              </a:spcBef>
              <a:spcAft>
                <a:spcPct val="0"/>
              </a:spcAft>
              <a:buSzPct val="100000"/>
              <a:buFont typeface="Arial" charset="0"/>
              <a:buChar char="–"/>
              <a:defRPr sz="2800" b="0" i="0" u="none" baseline="0">
                <a:solidFill>
                  <a:schemeClr val="dk1"/>
                </a:solidFill>
                <a:latin typeface="Calibri" pitchFamily="34" charset="0"/>
                <a:sym typeface="Calibri" pitchFamily="34" charset="0"/>
              </a:defRPr>
            </a:lvl2pPr>
            <a:lvl3pPr marL="1143000" indent="-228600" algn="l" rtl="0" fontAlgn="base" latinLnBrk="1">
              <a:lnSpc>
                <a:spcPct val="100000"/>
              </a:lnSpc>
              <a:spcBef>
                <a:spcPct val="20000"/>
              </a:spcBef>
              <a:spcAft>
                <a:spcPct val="0"/>
              </a:spcAft>
              <a:buSzPct val="100000"/>
              <a:buFont typeface="Arial" charset="0"/>
              <a:buChar char="•"/>
              <a:defRPr sz="2400" b="0" i="0" u="none" baseline="0">
                <a:solidFill>
                  <a:schemeClr val="dk1"/>
                </a:solidFill>
                <a:latin typeface="Calibri" pitchFamily="34" charset="0"/>
                <a:sym typeface="Calibri" pitchFamily="34" charset="0"/>
              </a:defRPr>
            </a:lvl3pPr>
            <a:lvl4pPr marL="16002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4pPr>
            <a:lvl5pPr marL="2057400" indent="-228600" algn="l" rtl="0" fontAlgn="base" latinLnBrk="1">
              <a:lnSpc>
                <a:spcPct val="100000"/>
              </a:lnSpc>
              <a:spcBef>
                <a:spcPct val="20000"/>
              </a:spcBef>
              <a:spcAft>
                <a:spcPct val="0"/>
              </a:spcAft>
              <a:buSzPct val="100000"/>
              <a:buFont typeface="Arial" charset="0"/>
              <a:buChar char="»"/>
              <a:defRPr sz="2000" b="0" i="0" u="none" baseline="0">
                <a:solidFill>
                  <a:schemeClr val="dk1"/>
                </a:solidFill>
                <a:latin typeface="Calibri" pitchFamily="34" charset="0"/>
                <a:sym typeface="Calibri" pitchFamily="34" charset="0"/>
              </a:defRPr>
            </a:lvl5pPr>
          </a:lstStyle>
          <a:p>
            <a:pPr lvl="0" algn="just"/>
            <a:r>
              <a:rPr lang="en-US" altLang="en-US" sz="2400">
                <a:latin typeface="Times New Roman" pitchFamily="18" charset="0"/>
                <a:ea typeface="Times New Roman" pitchFamily="18" charset="0"/>
              </a:rPr>
              <a:t>MGS promotes and expedites development of aboriginal products and packages. </a:t>
            </a:r>
          </a:p>
          <a:p>
            <a:pPr lvl="0" algn="just"/>
            <a:r>
              <a:rPr lang="en-US" altLang="en-US" sz="2400">
                <a:latin typeface="Times New Roman" pitchFamily="18" charset="0"/>
                <a:ea typeface="Times New Roman" pitchFamily="18" charset="0"/>
              </a:rPr>
              <a:t>The Government grants would be limited to a maximum amount of Rs. 2 Crores per project and the duration of each project could considerably be less than 2 years. It would be Rs. 4.0 Crores and 3 years for industry associations.</a:t>
            </a:r>
          </a:p>
          <a:p>
            <a:pPr lvl="0" algn="just"/>
            <a:endParaRPr lang="en-US" altLang="en-US" sz="2400">
              <a:latin typeface="Times New Roman" pitchFamily="18" charset="0"/>
              <a:ea typeface="Times New Roman" pitchFamily="18" charset="0"/>
            </a:endParaRPr>
          </a:p>
        </p:txBody>
      </p:sp>
    </p:spTree>
  </p:cSld>
  <p:clrMapOvr>
    <a:masterClrMapping/>
  </p:clrMapOvr>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1719</Words>
  <PresentationFormat>On-screen Show (4:3)</PresentationFormat>
  <Paragraphs>147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主题</vt:lpstr>
      <vt:lpstr>Slide 1</vt:lpstr>
      <vt:lpstr>Introduction</vt:lpstr>
      <vt:lpstr>Meaning of Incentive</vt:lpstr>
      <vt:lpstr>Continued…</vt:lpstr>
      <vt:lpstr>Need For Incentives</vt:lpstr>
      <vt:lpstr> State Government Schemes For Entrepreneurs</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 Management</dc:title>
  <dc:creator>miniashu</dc:creator>
  <cp:lastModifiedBy>Dell1N</cp:lastModifiedBy>
  <cp:revision>3</cp:revision>
  <dcterms:created xsi:type="dcterms:W3CDTF">2016-04-19T05:30:54Z</dcterms:created>
  <dcterms:modified xsi:type="dcterms:W3CDTF">2020-04-17T07:19:42Z</dcterms:modified>
</cp:coreProperties>
</file>