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18104"/>
            <a:ext cx="6611937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32704"/>
            <a:ext cx="5445125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937" y="2313432"/>
            <a:ext cx="3383756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6056" y="2313432"/>
            <a:ext cx="3383756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165" y="927359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174625" y="0"/>
                </a:moveTo>
                <a:lnTo>
                  <a:pt x="128202" y="6237"/>
                </a:lnTo>
                <a:lnTo>
                  <a:pt x="86487" y="23841"/>
                </a:lnTo>
                <a:lnTo>
                  <a:pt x="51146" y="51146"/>
                </a:lnTo>
                <a:lnTo>
                  <a:pt x="23841" y="86487"/>
                </a:lnTo>
                <a:lnTo>
                  <a:pt x="6237" y="128202"/>
                </a:lnTo>
                <a:lnTo>
                  <a:pt x="0" y="174625"/>
                </a:lnTo>
                <a:lnTo>
                  <a:pt x="6237" y="221047"/>
                </a:lnTo>
                <a:lnTo>
                  <a:pt x="23841" y="262762"/>
                </a:lnTo>
                <a:lnTo>
                  <a:pt x="51146" y="298103"/>
                </a:lnTo>
                <a:lnTo>
                  <a:pt x="86487" y="325408"/>
                </a:lnTo>
                <a:lnTo>
                  <a:pt x="128202" y="343012"/>
                </a:lnTo>
                <a:lnTo>
                  <a:pt x="174625" y="349250"/>
                </a:lnTo>
                <a:lnTo>
                  <a:pt x="221047" y="343012"/>
                </a:lnTo>
                <a:lnTo>
                  <a:pt x="262762" y="325408"/>
                </a:lnTo>
                <a:lnTo>
                  <a:pt x="298103" y="298103"/>
                </a:lnTo>
                <a:lnTo>
                  <a:pt x="325408" y="262762"/>
                </a:lnTo>
                <a:lnTo>
                  <a:pt x="343012" y="221047"/>
                </a:lnTo>
                <a:lnTo>
                  <a:pt x="349250" y="174625"/>
                </a:lnTo>
                <a:lnTo>
                  <a:pt x="343012" y="128202"/>
                </a:lnTo>
                <a:lnTo>
                  <a:pt x="325408" y="86487"/>
                </a:lnTo>
                <a:lnTo>
                  <a:pt x="298103" y="51146"/>
                </a:lnTo>
                <a:lnTo>
                  <a:pt x="262762" y="23841"/>
                </a:lnTo>
                <a:lnTo>
                  <a:pt x="221047" y="6237"/>
                </a:lnTo>
                <a:lnTo>
                  <a:pt x="174625" y="0"/>
                </a:lnTo>
                <a:close/>
              </a:path>
            </a:pathLst>
          </a:custGeom>
          <a:solidFill>
            <a:srgbClr val="F8B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3730" y="9325000"/>
            <a:ext cx="246545" cy="2465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22897" y="314325"/>
            <a:ext cx="7131050" cy="9432290"/>
          </a:xfrm>
          <a:custGeom>
            <a:avLst/>
            <a:gdLst/>
            <a:ahLst/>
            <a:cxnLst/>
            <a:rect l="l" t="t" r="r" b="b"/>
            <a:pathLst>
              <a:path w="7131050" h="9432290">
                <a:moveTo>
                  <a:pt x="0" y="286893"/>
                </a:moveTo>
                <a:lnTo>
                  <a:pt x="3754" y="240345"/>
                </a:lnTo>
                <a:lnTo>
                  <a:pt x="14624" y="196193"/>
                </a:lnTo>
                <a:lnTo>
                  <a:pt x="32019" y="155027"/>
                </a:lnTo>
                <a:lnTo>
                  <a:pt x="55348" y="117436"/>
                </a:lnTo>
                <a:lnTo>
                  <a:pt x="84020" y="84010"/>
                </a:lnTo>
                <a:lnTo>
                  <a:pt x="117444" y="55339"/>
                </a:lnTo>
                <a:lnTo>
                  <a:pt x="155031" y="32013"/>
                </a:lnTo>
                <a:lnTo>
                  <a:pt x="196188" y="14621"/>
                </a:lnTo>
                <a:lnTo>
                  <a:pt x="240326" y="3753"/>
                </a:lnTo>
                <a:lnTo>
                  <a:pt x="286854" y="0"/>
                </a:lnTo>
                <a:lnTo>
                  <a:pt x="6843585" y="0"/>
                </a:lnTo>
                <a:lnTo>
                  <a:pt x="6890102" y="3753"/>
                </a:lnTo>
                <a:lnTo>
                  <a:pt x="6934236" y="14621"/>
                </a:lnTo>
                <a:lnTo>
                  <a:pt x="6975395" y="32013"/>
                </a:lnTo>
                <a:lnTo>
                  <a:pt x="7012987" y="55339"/>
                </a:lnTo>
                <a:lnTo>
                  <a:pt x="7046420" y="84010"/>
                </a:lnTo>
                <a:lnTo>
                  <a:pt x="7075102" y="117436"/>
                </a:lnTo>
                <a:lnTo>
                  <a:pt x="7098441" y="155027"/>
                </a:lnTo>
                <a:lnTo>
                  <a:pt x="7115845" y="196193"/>
                </a:lnTo>
                <a:lnTo>
                  <a:pt x="7126721" y="240345"/>
                </a:lnTo>
                <a:lnTo>
                  <a:pt x="7130478" y="286893"/>
                </a:lnTo>
                <a:lnTo>
                  <a:pt x="7130478" y="9145435"/>
                </a:lnTo>
                <a:lnTo>
                  <a:pt x="7126721" y="9191963"/>
                </a:lnTo>
                <a:lnTo>
                  <a:pt x="7115845" y="9236101"/>
                </a:lnTo>
                <a:lnTo>
                  <a:pt x="7098441" y="9277258"/>
                </a:lnTo>
                <a:lnTo>
                  <a:pt x="7075102" y="9314845"/>
                </a:lnTo>
                <a:lnTo>
                  <a:pt x="7046420" y="9348269"/>
                </a:lnTo>
                <a:lnTo>
                  <a:pt x="7012987" y="9376941"/>
                </a:lnTo>
                <a:lnTo>
                  <a:pt x="6975395" y="9400270"/>
                </a:lnTo>
                <a:lnTo>
                  <a:pt x="6934236" y="9417665"/>
                </a:lnTo>
                <a:lnTo>
                  <a:pt x="6890102" y="9428535"/>
                </a:lnTo>
                <a:lnTo>
                  <a:pt x="6843585" y="9432290"/>
                </a:lnTo>
                <a:lnTo>
                  <a:pt x="286854" y="9432290"/>
                </a:lnTo>
                <a:lnTo>
                  <a:pt x="240326" y="9428535"/>
                </a:lnTo>
                <a:lnTo>
                  <a:pt x="196188" y="9417665"/>
                </a:lnTo>
                <a:lnTo>
                  <a:pt x="155031" y="9400270"/>
                </a:lnTo>
                <a:lnTo>
                  <a:pt x="117444" y="9376941"/>
                </a:lnTo>
                <a:lnTo>
                  <a:pt x="84020" y="9348269"/>
                </a:lnTo>
                <a:lnTo>
                  <a:pt x="55348" y="9314845"/>
                </a:lnTo>
                <a:lnTo>
                  <a:pt x="32019" y="9277258"/>
                </a:lnTo>
                <a:lnTo>
                  <a:pt x="14624" y="9236101"/>
                </a:lnTo>
                <a:lnTo>
                  <a:pt x="3754" y="9191963"/>
                </a:lnTo>
                <a:lnTo>
                  <a:pt x="0" y="9145435"/>
                </a:lnTo>
                <a:lnTo>
                  <a:pt x="0" y="2868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2336"/>
            <a:ext cx="7000875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3432"/>
            <a:ext cx="7000875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4775" y="9354312"/>
            <a:ext cx="2489200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937" y="9354312"/>
            <a:ext cx="178911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30415" y="9330959"/>
            <a:ext cx="15240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hyperlink" Target="https://en.wikipedia.org/wiki/Kingston_upon_Hull" TargetMode="External"/><Relationship Id="rId4" Type="http://schemas.openxmlformats.org/officeDocument/2006/relationships/hyperlink" Target="https://en.wikipedia.org/wiki/Sal%C3%A9" TargetMode="External"/><Relationship Id="rId5" Type="http://schemas.openxmlformats.org/officeDocument/2006/relationships/hyperlink" Target="https://en.wikipedia.org/wiki/Barbary_pirates" TargetMode="External"/><Relationship Id="rId6" Type="http://schemas.openxmlformats.org/officeDocument/2006/relationships/hyperlink" Target="https://en.wikipedia.org/wiki/Sal%C3%A9_Rovers" TargetMode="External"/><Relationship Id="rId7" Type="http://schemas.openxmlformats.org/officeDocument/2006/relationships/hyperlink" Target="https://en.wikipedia.org/wiki/Moors" TargetMode="External"/><Relationship Id="rId8" Type="http://schemas.openxmlformats.org/officeDocument/2006/relationships/hyperlink" Target="https://en.wikipedia.org/wiki/Portugal" TargetMode="External"/><Relationship Id="rId9" Type="http://schemas.openxmlformats.org/officeDocument/2006/relationships/hyperlink" Target="https://en.wikipedia.org/wiki/Colonial_Brazil" TargetMode="External"/><Relationship Id="rId10" Type="http://schemas.openxmlformats.org/officeDocument/2006/relationships/hyperlink" Target="https://en.wikipedia.org/wiki/Plantation" TargetMode="External"/><Relationship Id="rId11" Type="http://schemas.openxmlformats.org/officeDocument/2006/relationships/hyperlink" Target="https://en.wikipedia.org/wiki/Atlantic_slave_trade" TargetMode="External"/><Relationship Id="rId12" Type="http://schemas.openxmlformats.org/officeDocument/2006/relationships/hyperlink" Target="https://en.wikipedia.org/wiki/Orinoco" TargetMode="External"/><Relationship Id="rId13" Type="http://schemas.openxmlformats.org/officeDocument/2006/relationships/hyperlink" Target="https://en.wikipedia.org/wiki/Robinson_Crusoe#cite_note-5" TargetMode="External"/><Relationship Id="rId14" Type="http://schemas.openxmlformats.org/officeDocument/2006/relationships/hyperlink" Target="https://en.wikipedia.org/wiki/Penguins" TargetMode="External"/><Relationship Id="rId15" Type="http://schemas.openxmlformats.org/officeDocument/2006/relationships/hyperlink" Target="https://en.wikipedia.org/wiki/Pinniped" TargetMode="External"/><Relationship Id="rId16" Type="http://schemas.openxmlformats.org/officeDocument/2006/relationships/hyperlink" Target="https://en.wikipedia.org/wiki/Cannibalism" TargetMode="External"/><Relationship Id="rId17" Type="http://schemas.openxmlformats.org/officeDocument/2006/relationships/hyperlink" Target="https://en.wikipedia.org/wiki/Friday_(Robinson_Crusoe)" TargetMode="External"/><Relationship Id="rId18" Type="http://schemas.openxmlformats.org/officeDocument/2006/relationships/hyperlink" Target="https://en.wikipedia.org/wiki/Conversion_to_Christianity" TargetMode="External"/><Relationship Id="rId19" Type="http://schemas.openxmlformats.org/officeDocument/2006/relationships/hyperlink" Target="https://en.wikipedia.org/wiki/Christianity" TargetMode="External"/><Relationship Id="rId20" Type="http://schemas.openxmlformats.org/officeDocument/2006/relationships/hyperlink" Target="https://en.wikipedia.org/wiki/Pyrenees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Robinson_Crusoe#cite_note-1" TargetMode="External"/><Relationship Id="rId3" Type="http://schemas.openxmlformats.org/officeDocument/2006/relationships/hyperlink" Target="https://en.wikipedia.org/wiki/Novel" TargetMode="External"/><Relationship Id="rId4" Type="http://schemas.openxmlformats.org/officeDocument/2006/relationships/hyperlink" Target="https://en.wikipedia.org/wiki/Daniel_Defoe" TargetMode="External"/><Relationship Id="rId5" Type="http://schemas.openxmlformats.org/officeDocument/2006/relationships/hyperlink" Target="https://en.wikipedia.org/wiki/Travelogue_(literature)" TargetMode="External"/><Relationship Id="rId6" Type="http://schemas.openxmlformats.org/officeDocument/2006/relationships/hyperlink" Target="https://en.wikipedia.org/wiki/Robinson_Crusoe#cite_note-2" TargetMode="External"/><Relationship Id="rId7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50" y="698500"/>
            <a:ext cx="7327900" cy="850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82522" y="2000376"/>
            <a:ext cx="5158739" cy="5904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07336" y="2041448"/>
            <a:ext cx="4341495" cy="5394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661670">
              <a:lnSpc>
                <a:spcPct val="100099"/>
              </a:lnSpc>
              <a:spcBef>
                <a:spcPts val="105"/>
              </a:spcBef>
            </a:pPr>
            <a:r>
              <a:rPr dirty="0" sz="2200" spc="-295" b="1">
                <a:solidFill>
                  <a:srgbClr val="FF0000"/>
                </a:solidFill>
                <a:latin typeface="Tahoma"/>
                <a:cs typeface="Tahoma"/>
              </a:rPr>
              <a:t>I.B </a:t>
            </a:r>
            <a:r>
              <a:rPr dirty="0" sz="2200" spc="-330" b="1">
                <a:solidFill>
                  <a:srgbClr val="FF0000"/>
                </a:solidFill>
                <a:latin typeface="Tahoma"/>
                <a:cs typeface="Tahoma"/>
              </a:rPr>
              <a:t>(P.G) </a:t>
            </a:r>
            <a:r>
              <a:rPr dirty="0" sz="2200" spc="-315" b="1">
                <a:solidFill>
                  <a:srgbClr val="FF0000"/>
                </a:solidFill>
                <a:latin typeface="Tahoma"/>
                <a:cs typeface="Tahoma"/>
              </a:rPr>
              <a:t>COLLEGE, </a:t>
            </a:r>
            <a:r>
              <a:rPr dirty="0" sz="2200" spc="-355" b="1">
                <a:solidFill>
                  <a:srgbClr val="FF0000"/>
                </a:solidFill>
                <a:latin typeface="Tahoma"/>
                <a:cs typeface="Tahoma"/>
              </a:rPr>
              <a:t>PANIPAT  </a:t>
            </a:r>
            <a:r>
              <a:rPr dirty="0" sz="2200" spc="-229" b="1">
                <a:solidFill>
                  <a:srgbClr val="FF0000"/>
                </a:solidFill>
                <a:latin typeface="Tahoma"/>
                <a:cs typeface="Tahoma"/>
              </a:rPr>
              <a:t>CLASS </a:t>
            </a:r>
            <a:r>
              <a:rPr dirty="0" sz="2200" spc="-170" b="1">
                <a:solidFill>
                  <a:srgbClr val="FF0000"/>
                </a:solidFill>
                <a:latin typeface="Tahoma"/>
                <a:cs typeface="Tahoma"/>
              </a:rPr>
              <a:t>–</a:t>
            </a:r>
            <a:r>
              <a:rPr dirty="0" sz="2200" spc="-52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200" spc="-220" b="1">
                <a:solidFill>
                  <a:srgbClr val="FF0000"/>
                </a:solidFill>
                <a:latin typeface="Tahoma"/>
                <a:cs typeface="Tahoma"/>
              </a:rPr>
              <a:t>BA </a:t>
            </a:r>
            <a:r>
              <a:rPr dirty="0" sz="2200" spc="-350" b="1">
                <a:solidFill>
                  <a:srgbClr val="FF0000"/>
                </a:solidFill>
                <a:latin typeface="Tahoma"/>
                <a:cs typeface="Tahoma"/>
              </a:rPr>
              <a:t>FIRST </a:t>
            </a:r>
            <a:r>
              <a:rPr dirty="0" sz="2200" spc="-325" b="1">
                <a:solidFill>
                  <a:srgbClr val="FF0000"/>
                </a:solidFill>
                <a:latin typeface="Tahoma"/>
                <a:cs typeface="Tahoma"/>
              </a:rPr>
              <a:t>YEAR </a:t>
            </a:r>
            <a:r>
              <a:rPr dirty="0" sz="2200" spc="-345" b="1">
                <a:solidFill>
                  <a:srgbClr val="FF0000"/>
                </a:solidFill>
                <a:latin typeface="Tahoma"/>
                <a:cs typeface="Tahoma"/>
              </a:rPr>
              <a:t>ENGLISH </a:t>
            </a:r>
            <a:r>
              <a:rPr dirty="0" sz="2200" spc="-360" b="1">
                <a:solidFill>
                  <a:srgbClr val="FF0000"/>
                </a:solidFill>
                <a:latin typeface="Tahoma"/>
                <a:cs typeface="Tahoma"/>
              </a:rPr>
              <a:t>HONS  </a:t>
            </a:r>
            <a:r>
              <a:rPr dirty="0" sz="2200" spc="-375" b="1">
                <a:solidFill>
                  <a:srgbClr val="FF0000"/>
                </a:solidFill>
                <a:latin typeface="Tahoma"/>
                <a:cs typeface="Tahoma"/>
              </a:rPr>
              <a:t>TOPIC </a:t>
            </a:r>
            <a:r>
              <a:rPr dirty="0" sz="2200" spc="-170" b="1">
                <a:solidFill>
                  <a:srgbClr val="FF0000"/>
                </a:solidFill>
                <a:latin typeface="Tahoma"/>
                <a:cs typeface="Tahoma"/>
              </a:rPr>
              <a:t>– </a:t>
            </a:r>
            <a:r>
              <a:rPr dirty="0" sz="2200" spc="-370" b="1">
                <a:solidFill>
                  <a:srgbClr val="FF0000"/>
                </a:solidFill>
                <a:latin typeface="Tahoma"/>
                <a:cs typeface="Tahoma"/>
              </a:rPr>
              <a:t>LITERARY </a:t>
            </a:r>
            <a:r>
              <a:rPr dirty="0" sz="2200" spc="-430" b="1">
                <a:solidFill>
                  <a:srgbClr val="FF0000"/>
                </a:solidFill>
                <a:latin typeface="Tahoma"/>
                <a:cs typeface="Tahoma"/>
              </a:rPr>
              <a:t>WORK </a:t>
            </a:r>
            <a:r>
              <a:rPr dirty="0" sz="2200" spc="110" b="1">
                <a:solidFill>
                  <a:srgbClr val="FF0000"/>
                </a:solidFill>
                <a:latin typeface="Tahoma"/>
                <a:cs typeface="Tahoma"/>
              </a:rPr>
              <a:t>-</a:t>
            </a:r>
            <a:r>
              <a:rPr dirty="0" sz="2200" spc="-27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200" spc="-390" b="1">
                <a:solidFill>
                  <a:srgbClr val="FF0000"/>
                </a:solidFill>
                <a:latin typeface="Tahoma"/>
                <a:cs typeface="Tahoma"/>
              </a:rPr>
              <a:t>ROBINSON</a:t>
            </a:r>
            <a:endParaRPr sz="2200">
              <a:latin typeface="Tahoma"/>
              <a:cs typeface="Tahoma"/>
            </a:endParaRPr>
          </a:p>
          <a:p>
            <a:pPr marL="1713864">
              <a:lnSpc>
                <a:spcPts val="2630"/>
              </a:lnSpc>
            </a:pPr>
            <a:r>
              <a:rPr dirty="0" sz="2200" spc="-320" b="1">
                <a:solidFill>
                  <a:srgbClr val="FF0000"/>
                </a:solidFill>
                <a:latin typeface="Tahoma"/>
                <a:cs typeface="Tahoma"/>
              </a:rPr>
              <a:t>CRUSOE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1042669" marR="1040130">
              <a:lnSpc>
                <a:spcPct val="200199"/>
              </a:lnSpc>
            </a:pPr>
            <a:r>
              <a:rPr dirty="0" sz="2200" spc="-325" b="1">
                <a:solidFill>
                  <a:srgbClr val="FF0000"/>
                </a:solidFill>
                <a:latin typeface="Tahoma"/>
                <a:cs typeface="Tahoma"/>
              </a:rPr>
              <a:t>SINCERE </a:t>
            </a:r>
            <a:r>
              <a:rPr dirty="0" sz="2200" spc="-345" b="1">
                <a:solidFill>
                  <a:srgbClr val="FF0000"/>
                </a:solidFill>
                <a:latin typeface="Tahoma"/>
                <a:cs typeface="Tahoma"/>
              </a:rPr>
              <a:t>THANKS</a:t>
            </a:r>
            <a:r>
              <a:rPr dirty="0" sz="2200" spc="-44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200" spc="-360" b="1">
                <a:solidFill>
                  <a:srgbClr val="FF0000"/>
                </a:solidFill>
                <a:latin typeface="Tahoma"/>
                <a:cs typeface="Tahoma"/>
              </a:rPr>
              <a:t>TO  </a:t>
            </a:r>
            <a:r>
              <a:rPr dirty="0" sz="2200" spc="-345" b="1">
                <a:solidFill>
                  <a:srgbClr val="FF0000"/>
                </a:solidFill>
                <a:latin typeface="Tahoma"/>
                <a:cs typeface="Tahoma"/>
              </a:rPr>
              <a:t>DR. </a:t>
            </a:r>
            <a:r>
              <a:rPr dirty="0" sz="2200" spc="-290" b="1">
                <a:solidFill>
                  <a:srgbClr val="FF0000"/>
                </a:solidFill>
                <a:latin typeface="Tahoma"/>
                <a:cs typeface="Tahoma"/>
              </a:rPr>
              <a:t>AJAY </a:t>
            </a:r>
            <a:r>
              <a:rPr dirty="0" sz="2200" spc="-270" b="1">
                <a:solidFill>
                  <a:srgbClr val="FF0000"/>
                </a:solidFill>
                <a:latin typeface="Tahoma"/>
                <a:cs typeface="Tahoma"/>
              </a:rPr>
              <a:t>K.</a:t>
            </a:r>
            <a:r>
              <a:rPr dirty="0" sz="2200" spc="-4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200" spc="-335" b="1">
                <a:solidFill>
                  <a:srgbClr val="FF0000"/>
                </a:solidFill>
                <a:latin typeface="Tahoma"/>
                <a:cs typeface="Tahoma"/>
              </a:rPr>
              <a:t>GARG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2200" spc="-355" b="1">
                <a:solidFill>
                  <a:srgbClr val="FF0000"/>
                </a:solidFill>
                <a:latin typeface="Tahoma"/>
                <a:cs typeface="Tahoma"/>
              </a:rPr>
              <a:t>PRINCIPAL, </a:t>
            </a:r>
            <a:r>
              <a:rPr dirty="0" sz="2200" spc="-320" b="1">
                <a:solidFill>
                  <a:srgbClr val="FF0000"/>
                </a:solidFill>
                <a:latin typeface="Tahoma"/>
                <a:cs typeface="Tahoma"/>
              </a:rPr>
              <a:t>IB </a:t>
            </a:r>
            <a:r>
              <a:rPr dirty="0" sz="2200" spc="-345" b="1">
                <a:solidFill>
                  <a:srgbClr val="FF0000"/>
                </a:solidFill>
                <a:latin typeface="Tahoma"/>
                <a:cs typeface="Tahoma"/>
              </a:rPr>
              <a:t>(PG) </a:t>
            </a:r>
            <a:r>
              <a:rPr dirty="0" sz="2200" spc="-310" b="1">
                <a:solidFill>
                  <a:srgbClr val="FF0000"/>
                </a:solidFill>
                <a:latin typeface="Tahoma"/>
                <a:cs typeface="Tahoma"/>
              </a:rPr>
              <a:t>COLLEGE,</a:t>
            </a:r>
            <a:r>
              <a:rPr dirty="0" sz="2200" spc="-32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200" spc="-350" b="1">
                <a:solidFill>
                  <a:srgbClr val="FF0000"/>
                </a:solidFill>
                <a:latin typeface="Tahoma"/>
                <a:cs typeface="Tahoma"/>
              </a:rPr>
              <a:t>PANIPAT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658495" marR="658495" indent="377825">
              <a:lnSpc>
                <a:spcPts val="2630"/>
              </a:lnSpc>
              <a:spcBef>
                <a:spcPts val="5"/>
              </a:spcBef>
            </a:pPr>
            <a:r>
              <a:rPr dirty="0" sz="2200" spc="-345" b="1">
                <a:solidFill>
                  <a:srgbClr val="FF0000"/>
                </a:solidFill>
                <a:latin typeface="Tahoma"/>
                <a:cs typeface="Tahoma"/>
              </a:rPr>
              <a:t>DR. </a:t>
            </a:r>
            <a:r>
              <a:rPr dirty="0" sz="2200" spc="-395" b="1">
                <a:solidFill>
                  <a:srgbClr val="FF0000"/>
                </a:solidFill>
                <a:latin typeface="Tahoma"/>
                <a:cs typeface="Tahoma"/>
              </a:rPr>
              <a:t>MADHU </a:t>
            </a:r>
            <a:r>
              <a:rPr dirty="0" sz="2200" spc="-375" b="1">
                <a:solidFill>
                  <a:srgbClr val="FF0000"/>
                </a:solidFill>
                <a:latin typeface="Tahoma"/>
                <a:cs typeface="Tahoma"/>
              </a:rPr>
              <a:t>SHARMA  </a:t>
            </a:r>
            <a:r>
              <a:rPr dirty="0" sz="2200" spc="-390" b="1">
                <a:solidFill>
                  <a:srgbClr val="FF0000"/>
                </a:solidFill>
                <a:latin typeface="Tahoma"/>
                <a:cs typeface="Tahoma"/>
              </a:rPr>
              <a:t>HOD </a:t>
            </a:r>
            <a:r>
              <a:rPr dirty="0" sz="2200" spc="-345" b="1">
                <a:solidFill>
                  <a:srgbClr val="FF0000"/>
                </a:solidFill>
                <a:latin typeface="Tahoma"/>
                <a:cs typeface="Tahoma"/>
              </a:rPr>
              <a:t>ENGLISH</a:t>
            </a:r>
            <a:r>
              <a:rPr dirty="0" sz="2200" spc="-409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200" spc="-370" b="1">
                <a:solidFill>
                  <a:srgbClr val="FF0000"/>
                </a:solidFill>
                <a:latin typeface="Tahoma"/>
                <a:cs typeface="Tahoma"/>
              </a:rPr>
              <a:t>DEPARTMENT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599440" marR="596900" indent="742950">
              <a:lnSpc>
                <a:spcPct val="100499"/>
              </a:lnSpc>
            </a:pPr>
            <a:r>
              <a:rPr dirty="0" sz="2200" spc="-315" b="1">
                <a:solidFill>
                  <a:srgbClr val="FF0000"/>
                </a:solidFill>
                <a:latin typeface="Tahoma"/>
                <a:cs typeface="Tahoma"/>
              </a:rPr>
              <a:t>PRESENTED </a:t>
            </a:r>
            <a:r>
              <a:rPr dirty="0" sz="2200" spc="-350" b="1">
                <a:solidFill>
                  <a:srgbClr val="FF0000"/>
                </a:solidFill>
                <a:latin typeface="Tahoma"/>
                <a:cs typeface="Tahoma"/>
              </a:rPr>
              <a:t>BY  </a:t>
            </a:r>
            <a:r>
              <a:rPr dirty="0" sz="2200" spc="-320" b="1">
                <a:solidFill>
                  <a:srgbClr val="FF0000"/>
                </a:solidFill>
                <a:latin typeface="Tahoma"/>
                <a:cs typeface="Tahoma"/>
              </a:rPr>
              <a:t>PROFESSOR </a:t>
            </a:r>
            <a:r>
              <a:rPr dirty="0" sz="2200" spc="-365" b="1">
                <a:solidFill>
                  <a:srgbClr val="FF0000"/>
                </a:solidFill>
                <a:latin typeface="Tahoma"/>
                <a:cs typeface="Tahoma"/>
              </a:rPr>
              <a:t>SONIA</a:t>
            </a:r>
            <a:r>
              <a:rPr dirty="0" sz="2200" spc="-434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200" spc="-405" b="1">
                <a:solidFill>
                  <a:srgbClr val="FF0000"/>
                </a:solidFill>
                <a:latin typeface="Tahoma"/>
                <a:cs typeface="Tahoma"/>
              </a:rPr>
              <a:t>GIRDHAR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26566"/>
            <a:ext cx="5208686" cy="1931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0719"/>
            <a:ext cx="5197475" cy="7458709"/>
          </a:xfrm>
          <a:custGeom>
            <a:avLst/>
            <a:gdLst/>
            <a:ahLst/>
            <a:cxnLst/>
            <a:rect l="l" t="t" r="r" b="b"/>
            <a:pathLst>
              <a:path w="5197475" h="7458709">
                <a:moveTo>
                  <a:pt x="4741291" y="0"/>
                </a:moveTo>
                <a:lnTo>
                  <a:pt x="345681" y="0"/>
                </a:lnTo>
                <a:lnTo>
                  <a:pt x="299040" y="2354"/>
                </a:lnTo>
                <a:lnTo>
                  <a:pt x="253746" y="9267"/>
                </a:lnTo>
                <a:lnTo>
                  <a:pt x="210029" y="20507"/>
                </a:lnTo>
                <a:lnTo>
                  <a:pt x="168118" y="35845"/>
                </a:lnTo>
                <a:lnTo>
                  <a:pt x="128242" y="55054"/>
                </a:lnTo>
                <a:lnTo>
                  <a:pt x="90631" y="77902"/>
                </a:lnTo>
                <a:lnTo>
                  <a:pt x="55514" y="104162"/>
                </a:lnTo>
                <a:lnTo>
                  <a:pt x="23119" y="133604"/>
                </a:lnTo>
                <a:lnTo>
                  <a:pt x="0" y="159042"/>
                </a:lnTo>
                <a:lnTo>
                  <a:pt x="0" y="7299667"/>
                </a:lnTo>
                <a:lnTo>
                  <a:pt x="55514" y="7354547"/>
                </a:lnTo>
                <a:lnTo>
                  <a:pt x="90631" y="7380807"/>
                </a:lnTo>
                <a:lnTo>
                  <a:pt x="128242" y="7403655"/>
                </a:lnTo>
                <a:lnTo>
                  <a:pt x="168118" y="7422864"/>
                </a:lnTo>
                <a:lnTo>
                  <a:pt x="210029" y="7438202"/>
                </a:lnTo>
                <a:lnTo>
                  <a:pt x="253746" y="7449442"/>
                </a:lnTo>
                <a:lnTo>
                  <a:pt x="299040" y="7456355"/>
                </a:lnTo>
                <a:lnTo>
                  <a:pt x="345681" y="7458709"/>
                </a:lnTo>
                <a:lnTo>
                  <a:pt x="4741291" y="7458709"/>
                </a:lnTo>
                <a:lnTo>
                  <a:pt x="4787937" y="7456355"/>
                </a:lnTo>
                <a:lnTo>
                  <a:pt x="4833235" y="7449442"/>
                </a:lnTo>
                <a:lnTo>
                  <a:pt x="4876955" y="7438202"/>
                </a:lnTo>
                <a:lnTo>
                  <a:pt x="4918868" y="7422864"/>
                </a:lnTo>
                <a:lnTo>
                  <a:pt x="4958746" y="7403655"/>
                </a:lnTo>
                <a:lnTo>
                  <a:pt x="4996358" y="7380807"/>
                </a:lnTo>
                <a:lnTo>
                  <a:pt x="5031476" y="7354547"/>
                </a:lnTo>
                <a:lnTo>
                  <a:pt x="5063870" y="7325106"/>
                </a:lnTo>
                <a:lnTo>
                  <a:pt x="5093312" y="7292711"/>
                </a:lnTo>
                <a:lnTo>
                  <a:pt x="5119572" y="7257593"/>
                </a:lnTo>
                <a:lnTo>
                  <a:pt x="5142420" y="7219981"/>
                </a:lnTo>
                <a:lnTo>
                  <a:pt x="5161629" y="7180103"/>
                </a:lnTo>
                <a:lnTo>
                  <a:pt x="5176967" y="7138190"/>
                </a:lnTo>
                <a:lnTo>
                  <a:pt x="5188207" y="7094470"/>
                </a:lnTo>
                <a:lnTo>
                  <a:pt x="5195120" y="7049172"/>
                </a:lnTo>
                <a:lnTo>
                  <a:pt x="5197475" y="7002526"/>
                </a:lnTo>
                <a:lnTo>
                  <a:pt x="5197475" y="456183"/>
                </a:lnTo>
                <a:lnTo>
                  <a:pt x="5195120" y="409537"/>
                </a:lnTo>
                <a:lnTo>
                  <a:pt x="5188207" y="364239"/>
                </a:lnTo>
                <a:lnTo>
                  <a:pt x="5176967" y="320519"/>
                </a:lnTo>
                <a:lnTo>
                  <a:pt x="5161629" y="278606"/>
                </a:lnTo>
                <a:lnTo>
                  <a:pt x="5142420" y="238728"/>
                </a:lnTo>
                <a:lnTo>
                  <a:pt x="5119572" y="201116"/>
                </a:lnTo>
                <a:lnTo>
                  <a:pt x="5093312" y="165998"/>
                </a:lnTo>
                <a:lnTo>
                  <a:pt x="5063871" y="133604"/>
                </a:lnTo>
                <a:lnTo>
                  <a:pt x="5031476" y="104162"/>
                </a:lnTo>
                <a:lnTo>
                  <a:pt x="4996358" y="77902"/>
                </a:lnTo>
                <a:lnTo>
                  <a:pt x="4958746" y="55054"/>
                </a:lnTo>
                <a:lnTo>
                  <a:pt x="4918868" y="35845"/>
                </a:lnTo>
                <a:lnTo>
                  <a:pt x="4876955" y="20507"/>
                </a:lnTo>
                <a:lnTo>
                  <a:pt x="4833235" y="9267"/>
                </a:lnTo>
                <a:lnTo>
                  <a:pt x="4787937" y="2354"/>
                </a:lnTo>
                <a:lnTo>
                  <a:pt x="474129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80719"/>
            <a:ext cx="5197475" cy="7458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72814" y="4387850"/>
            <a:ext cx="3626358" cy="2000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52189" y="4406287"/>
            <a:ext cx="1960245" cy="1249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3600" spc="5">
                <a:latin typeface="Arial"/>
                <a:cs typeface="Arial"/>
              </a:rPr>
              <a:t>Ro</a:t>
            </a:r>
            <a:r>
              <a:rPr dirty="0" sz="3600" spc="-10">
                <a:latin typeface="Arial"/>
                <a:cs typeface="Arial"/>
              </a:rPr>
              <a:t>b</a:t>
            </a:r>
            <a:r>
              <a:rPr dirty="0" sz="3600">
                <a:latin typeface="Arial"/>
                <a:cs typeface="Arial"/>
              </a:rPr>
              <a:t>ins</a:t>
            </a:r>
            <a:r>
              <a:rPr dirty="0" sz="3600" spc="-10">
                <a:latin typeface="Arial"/>
                <a:cs typeface="Arial"/>
              </a:rPr>
              <a:t>o</a:t>
            </a:r>
            <a:r>
              <a:rPr dirty="0" sz="3600">
                <a:latin typeface="Arial"/>
                <a:cs typeface="Arial"/>
              </a:rPr>
              <a:t>n  </a:t>
            </a:r>
            <a:r>
              <a:rPr dirty="0" sz="3600">
                <a:latin typeface="Arial"/>
                <a:cs typeface="Arial"/>
              </a:rPr>
              <a:t>Crusoe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5759" y="748601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174625" y="0"/>
                </a:moveTo>
                <a:lnTo>
                  <a:pt x="128220" y="6241"/>
                </a:lnTo>
                <a:lnTo>
                  <a:pt x="86510" y="23852"/>
                </a:lnTo>
                <a:lnTo>
                  <a:pt x="51165" y="51165"/>
                </a:lnTo>
                <a:lnTo>
                  <a:pt x="23852" y="86510"/>
                </a:lnTo>
                <a:lnTo>
                  <a:pt x="6241" y="128220"/>
                </a:lnTo>
                <a:lnTo>
                  <a:pt x="0" y="174624"/>
                </a:lnTo>
                <a:lnTo>
                  <a:pt x="6241" y="221074"/>
                </a:lnTo>
                <a:lnTo>
                  <a:pt x="23852" y="262795"/>
                </a:lnTo>
                <a:lnTo>
                  <a:pt x="51165" y="298132"/>
                </a:lnTo>
                <a:lnTo>
                  <a:pt x="86510" y="325425"/>
                </a:lnTo>
                <a:lnTo>
                  <a:pt x="128220" y="343017"/>
                </a:lnTo>
                <a:lnTo>
                  <a:pt x="174625" y="349249"/>
                </a:lnTo>
                <a:lnTo>
                  <a:pt x="221029" y="343017"/>
                </a:lnTo>
                <a:lnTo>
                  <a:pt x="262739" y="325425"/>
                </a:lnTo>
                <a:lnTo>
                  <a:pt x="298084" y="298132"/>
                </a:lnTo>
                <a:lnTo>
                  <a:pt x="325397" y="262795"/>
                </a:lnTo>
                <a:lnTo>
                  <a:pt x="343008" y="221074"/>
                </a:lnTo>
                <a:lnTo>
                  <a:pt x="349250" y="174624"/>
                </a:lnTo>
                <a:lnTo>
                  <a:pt x="343008" y="128220"/>
                </a:lnTo>
                <a:lnTo>
                  <a:pt x="325397" y="86510"/>
                </a:lnTo>
                <a:lnTo>
                  <a:pt x="298084" y="51165"/>
                </a:lnTo>
                <a:lnTo>
                  <a:pt x="262739" y="23852"/>
                </a:lnTo>
                <a:lnTo>
                  <a:pt x="221029" y="6241"/>
                </a:lnTo>
                <a:lnTo>
                  <a:pt x="174625" y="0"/>
                </a:lnTo>
                <a:close/>
              </a:path>
            </a:pathLst>
          </a:custGeom>
          <a:solidFill>
            <a:srgbClr val="F8B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28719" y="7536777"/>
            <a:ext cx="243420" cy="2465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51959" y="7566850"/>
            <a:ext cx="20129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58615" y="8623300"/>
            <a:ext cx="2583180" cy="1126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239386" y="8765235"/>
            <a:ext cx="114617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Professor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Sonia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400" spc="-5">
                <a:latin typeface="Times New Roman"/>
                <a:cs typeface="Times New Roman"/>
              </a:rPr>
              <a:t>Daniel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Defoe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45"/>
              </a:lnSpc>
            </a:pPr>
            <a:r>
              <a:rPr dirty="0" spc="-5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5838" y="7587450"/>
            <a:ext cx="1416041" cy="151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6617" y="889545"/>
            <a:ext cx="4639310" cy="800671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8100" marR="80010">
              <a:lnSpc>
                <a:spcPct val="95800"/>
              </a:lnSpc>
              <a:spcBef>
                <a:spcPts val="160"/>
              </a:spcBef>
            </a:pP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Crusoe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(the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family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name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corrupted from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German name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"Kreutznaer") set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sail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from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3"/>
              </a:rPr>
              <a:t>Kingston upon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3"/>
              </a:rPr>
              <a:t>Hull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on a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sea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voyage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August 1651, against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wishes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his parents,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who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wanted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him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pursue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career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law.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After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tumultuous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journey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where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his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ship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wrecked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storm, his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lust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sea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remains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so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strong that he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sets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out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sea again. This journey,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too,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ends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in 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disaster,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as the ship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taken over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by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4"/>
              </a:rPr>
              <a:t>Salé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5"/>
              </a:rPr>
              <a:t>pirates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(the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6"/>
              </a:rPr>
              <a:t>Salé Rovers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)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and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Crusoe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enslaved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by a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7"/>
              </a:rPr>
              <a:t>Moor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dirty="0" sz="1050" spc="-20">
                <a:solidFill>
                  <a:srgbClr val="212121"/>
                </a:solidFill>
                <a:latin typeface="Arial"/>
                <a:cs typeface="Arial"/>
              </a:rPr>
              <a:t>Two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years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later, 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escapes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boat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with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 boy named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Xury;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captain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8"/>
              </a:rPr>
              <a:t>Portuguese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ship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off the west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coast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Africa  rescues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him.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ship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050" i="1">
                <a:solidFill>
                  <a:srgbClr val="212121"/>
                </a:solidFill>
                <a:latin typeface="Arial"/>
                <a:cs typeface="Arial"/>
              </a:rPr>
              <a:t>en </a:t>
            </a:r>
            <a:r>
              <a:rPr dirty="0" sz="1050" spc="-5" i="1">
                <a:solidFill>
                  <a:srgbClr val="212121"/>
                </a:solidFill>
                <a:latin typeface="Arial"/>
                <a:cs typeface="Arial"/>
              </a:rPr>
              <a:t>route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9"/>
              </a:rPr>
              <a:t>Brazil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Crusoe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sells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Xury to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captain.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With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captain's help,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Crusoe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procures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05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10"/>
              </a:rPr>
              <a:t>plantation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38100" marR="48895">
              <a:lnSpc>
                <a:spcPct val="95900"/>
              </a:lnSpc>
              <a:spcBef>
                <a:spcPts val="610"/>
              </a:spcBef>
            </a:pP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Years later,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Crusoe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joins an expedition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11"/>
              </a:rPr>
              <a:t>bring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11"/>
              </a:rPr>
              <a:t>slaves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11"/>
              </a:rPr>
              <a:t>from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11"/>
              </a:rPr>
              <a:t>Africa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but he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is 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shipwrecked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storm about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forty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miles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out to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sea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island (which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calls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Island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Despair)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near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mouth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12"/>
              </a:rPr>
              <a:t>Orinoco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river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30  September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1659.</a:t>
            </a:r>
            <a:r>
              <a:rPr dirty="0" baseline="40404" sz="825" spc="-7">
                <a:solidFill>
                  <a:srgbClr val="0A0080"/>
                </a:solidFill>
                <a:latin typeface="Arial"/>
                <a:cs typeface="Arial"/>
                <a:hlinkClick r:id="rId13"/>
              </a:rPr>
              <a:t>[4]</a:t>
            </a:r>
            <a:r>
              <a:rPr dirty="0" baseline="40404" sz="825" spc="-7">
                <a:solidFill>
                  <a:srgbClr val="0A0080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observes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latitude as 9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degrees and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22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minutes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north. 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sees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14"/>
              </a:rPr>
              <a:t>penguins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15"/>
              </a:rPr>
              <a:t>seals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his island. As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his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arrival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there,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only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and three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animals,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captain's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dog and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two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cats, survive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shipwreck.  Overcoming his despair,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fetches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arms, tools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other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supplies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from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ship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before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it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breaks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apart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and sinks.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builds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fenced-in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habitat near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 cave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which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excavates.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By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making marks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wooden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cross,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creates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 calendar.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By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using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tools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salvaged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from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ship,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some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which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makes  himself,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hunts,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grows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barley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and rice,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dries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grapes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make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raisins,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learns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make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pottery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raises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goats.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also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adopts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small parrot.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reads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Bible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becomes religious, thanking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God for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fate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which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nothing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is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missing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but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human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society.</a:t>
            </a:r>
            <a:endParaRPr sz="1050">
              <a:latin typeface="Arial"/>
              <a:cs typeface="Arial"/>
            </a:endParaRPr>
          </a:p>
          <a:p>
            <a:pPr marL="38100" marR="59690">
              <a:lnSpc>
                <a:spcPct val="95900"/>
              </a:lnSpc>
              <a:spcBef>
                <a:spcPts val="590"/>
              </a:spcBef>
            </a:pP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More years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pass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and Crusoe discovers native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16"/>
              </a:rPr>
              <a:t>cannibals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who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occasionally 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visit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island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kill and eat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prisoners.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At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first 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plans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kill them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for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committing an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abomination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but later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realizes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has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no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right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do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so,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as the  cannibals do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not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knowingly commit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crime. 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dreams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obtaining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one or 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two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servants by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freeing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some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prisoners;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when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prisoner escapes,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Crusoe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helps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him,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naming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new companion "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17"/>
              </a:rPr>
              <a:t>Friday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" after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day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the week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appeared.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Crusoe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then teaches him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English and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18"/>
              </a:rPr>
              <a:t>converts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him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dirty="0" sz="1050" spc="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19"/>
              </a:rPr>
              <a:t>Christianity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38100" marR="31115">
              <a:lnSpc>
                <a:spcPct val="96000"/>
              </a:lnSpc>
              <a:spcBef>
                <a:spcPts val="585"/>
              </a:spcBef>
            </a:pP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After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more natives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arrive to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partake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cannibal feast,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Crusoe and Friday kill 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most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natives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and save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two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prisoners. One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Friday's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father and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other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Spaniard,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who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informs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Crusoe about other Spaniards shipwrecked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on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mainland.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plan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devised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wherein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Spaniard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would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return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mainland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with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Friday's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father and bring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back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others, build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ship,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sail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a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Spanish</a:t>
            </a:r>
            <a:r>
              <a:rPr dirty="0" sz="105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port.</a:t>
            </a:r>
            <a:endParaRPr sz="1050">
              <a:latin typeface="Arial"/>
              <a:cs typeface="Arial"/>
            </a:endParaRPr>
          </a:p>
          <a:p>
            <a:pPr marL="38100" marR="30480">
              <a:lnSpc>
                <a:spcPct val="95700"/>
              </a:lnSpc>
              <a:spcBef>
                <a:spcPts val="615"/>
              </a:spcBef>
            </a:pP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Before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Spaniards return,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an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English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ship appears; mutineers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have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commandeered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vessel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intend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maroon their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captain on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island.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Crusoe and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ship's captain strike a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deal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which Crusoe helps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captain  and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loyal sailors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retake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ship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and leave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worst mutineers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on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island.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Before embarking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England, Crusoe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shows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mutineers how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he  survived on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island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states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that there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will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be more men coming. Crusoe  leaves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island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19 December 1686 and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arrives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England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on 11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June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1687.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learns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that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his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family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believed him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dead; as a result,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was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left  nothing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his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father's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will. Crusoe departs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Lisbon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reclaim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profits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his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estate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Brazil,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which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has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granted him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much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wealth.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In conclusion, he 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transports his wealth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overland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England from Portugal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avoid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traveling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by 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sea.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Friday accompanies him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and, </a:t>
            </a:r>
            <a:r>
              <a:rPr dirty="0" sz="1050" spc="-10" i="1">
                <a:solidFill>
                  <a:srgbClr val="212121"/>
                </a:solidFill>
                <a:latin typeface="Arial"/>
                <a:cs typeface="Arial"/>
              </a:rPr>
              <a:t>en </a:t>
            </a:r>
            <a:r>
              <a:rPr dirty="0" sz="1050" spc="-5" i="1">
                <a:solidFill>
                  <a:srgbClr val="212121"/>
                </a:solidFill>
                <a:latin typeface="Arial"/>
                <a:cs typeface="Arial"/>
              </a:rPr>
              <a:t>route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they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endure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one last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adventure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together as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they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fight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off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famished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wolves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while crossing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dirty="0" sz="1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20"/>
              </a:rPr>
              <a:t>Pyrenees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45"/>
              </a:lnSpc>
            </a:pPr>
            <a:r>
              <a:rPr dirty="0" spc="-5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2367" y="5320936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746" y="0"/>
                </a:lnTo>
              </a:path>
            </a:pathLst>
          </a:custGeom>
          <a:ln w="9362">
            <a:solidFill>
              <a:srgbClr val="0A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3917" y="5136939"/>
            <a:ext cx="4645660" cy="734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 marR="43180">
              <a:lnSpc>
                <a:spcPct val="110600"/>
              </a:lnSpc>
              <a:spcBef>
                <a:spcPts val="105"/>
              </a:spcBef>
            </a:pPr>
            <a:r>
              <a:rPr dirty="0" sz="1050" spc="-5" b="1" i="1">
                <a:solidFill>
                  <a:srgbClr val="212121"/>
                </a:solidFill>
                <a:latin typeface="Arial"/>
                <a:cs typeface="Arial"/>
              </a:rPr>
              <a:t>Robinson Crusoe</a:t>
            </a:r>
            <a:r>
              <a:rPr dirty="0" baseline="40404" sz="825" spc="-7">
                <a:solidFill>
                  <a:srgbClr val="0A0080"/>
                </a:solidFill>
                <a:latin typeface="Arial"/>
                <a:cs typeface="Arial"/>
                <a:hlinkClick r:id="rId2"/>
              </a:rPr>
              <a:t>[a]</a:t>
            </a:r>
            <a:r>
              <a:rPr dirty="0" baseline="40404" sz="825" spc="-7">
                <a:solidFill>
                  <a:srgbClr val="0A0080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</a:rPr>
              <a:t>/ˈkruːsoʊ/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) </a:t>
            </a:r>
            <a:r>
              <a:rPr dirty="0" sz="1050" spc="5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3"/>
              </a:rPr>
              <a:t>novel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by </a:t>
            </a:r>
            <a:r>
              <a:rPr dirty="0" sz="1050">
                <a:solidFill>
                  <a:srgbClr val="0A0080"/>
                </a:solidFill>
                <a:latin typeface="Arial"/>
                <a:cs typeface="Arial"/>
                <a:hlinkClick r:id="rId4"/>
              </a:rPr>
              <a:t>Daniel Defoe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, first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published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on  25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April 1719.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first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edition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credited the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work's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protagonist Robinson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Crusoe as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its author, leading many readers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to believe he </a:t>
            </a:r>
            <a:r>
              <a:rPr dirty="0" sz="1050" spc="-15">
                <a:solidFill>
                  <a:srgbClr val="212121"/>
                </a:solidFill>
                <a:latin typeface="Arial"/>
                <a:cs typeface="Arial"/>
              </a:rPr>
              <a:t>was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real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person 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and the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book </a:t>
            </a:r>
            <a:r>
              <a:rPr dirty="0" sz="105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0A0080"/>
                </a:solidFill>
                <a:latin typeface="Arial"/>
                <a:cs typeface="Arial"/>
                <a:hlinkClick r:id="rId5"/>
              </a:rPr>
              <a:t>travelogue </a:t>
            </a:r>
            <a:r>
              <a:rPr dirty="0" sz="1050" spc="-10">
                <a:solidFill>
                  <a:srgbClr val="212121"/>
                </a:solidFill>
                <a:latin typeface="Arial"/>
                <a:cs typeface="Arial"/>
              </a:rPr>
              <a:t>of true</a:t>
            </a:r>
            <a:r>
              <a:rPr dirty="0" sz="1050" spc="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</a:rPr>
              <a:t>incidents</a:t>
            </a:r>
            <a:r>
              <a:rPr dirty="0" sz="1050" spc="-5">
                <a:solidFill>
                  <a:srgbClr val="212121"/>
                </a:solidFill>
                <a:latin typeface="Arial"/>
                <a:cs typeface="Arial"/>
                <a:hlinkClick r:id="rId6"/>
              </a:rPr>
              <a:t>.</a:t>
            </a:r>
            <a:r>
              <a:rPr dirty="0" baseline="40404" sz="825" spc="-7">
                <a:solidFill>
                  <a:srgbClr val="0A0080"/>
                </a:solidFill>
                <a:latin typeface="Arial"/>
                <a:cs typeface="Arial"/>
                <a:hlinkClick r:id="rId6"/>
              </a:rPr>
              <a:t>[1]</a:t>
            </a:r>
            <a:endParaRPr baseline="40404" sz="825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4400" y="1964054"/>
            <a:ext cx="370840" cy="166370"/>
          </a:xfrm>
          <a:custGeom>
            <a:avLst/>
            <a:gdLst/>
            <a:ahLst/>
            <a:cxnLst/>
            <a:rect l="l" t="t" r="r" b="b"/>
            <a:pathLst>
              <a:path w="370839" h="166369">
                <a:moveTo>
                  <a:pt x="278129" y="0"/>
                </a:moveTo>
                <a:lnTo>
                  <a:pt x="278129" y="41528"/>
                </a:lnTo>
                <a:lnTo>
                  <a:pt x="0" y="41528"/>
                </a:lnTo>
                <a:lnTo>
                  <a:pt x="0" y="124714"/>
                </a:lnTo>
                <a:lnTo>
                  <a:pt x="278129" y="124714"/>
                </a:lnTo>
                <a:lnTo>
                  <a:pt x="278129" y="166370"/>
                </a:lnTo>
                <a:lnTo>
                  <a:pt x="370839" y="83185"/>
                </a:lnTo>
                <a:lnTo>
                  <a:pt x="27812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34890" y="1991360"/>
            <a:ext cx="370840" cy="166370"/>
          </a:xfrm>
          <a:custGeom>
            <a:avLst/>
            <a:gdLst/>
            <a:ahLst/>
            <a:cxnLst/>
            <a:rect l="l" t="t" r="r" b="b"/>
            <a:pathLst>
              <a:path w="370839" h="166369">
                <a:moveTo>
                  <a:pt x="278130" y="0"/>
                </a:moveTo>
                <a:lnTo>
                  <a:pt x="278130" y="41656"/>
                </a:lnTo>
                <a:lnTo>
                  <a:pt x="0" y="41656"/>
                </a:lnTo>
                <a:lnTo>
                  <a:pt x="0" y="124841"/>
                </a:lnTo>
                <a:lnTo>
                  <a:pt x="278130" y="124841"/>
                </a:lnTo>
                <a:lnTo>
                  <a:pt x="278130" y="166370"/>
                </a:lnTo>
                <a:lnTo>
                  <a:pt x="370839" y="83185"/>
                </a:lnTo>
                <a:lnTo>
                  <a:pt x="27813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6135" y="741680"/>
            <a:ext cx="6405245" cy="4310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45"/>
              </a:lnSpc>
            </a:pPr>
            <a:r>
              <a:rPr dirty="0" spc="-5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309" y="937220"/>
            <a:ext cx="6452722" cy="4742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5850" y="1085850"/>
            <a:ext cx="5943092" cy="4240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45"/>
              </a:lnSpc>
            </a:pPr>
            <a:r>
              <a:rPr dirty="0" spc="-5"/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Tannu Frank</dc:creator>
  <dc:subject>Robinson Crusoe</dc:subject>
  <dc:title>School report (Butterfly design)</dc:title>
  <dcterms:created xsi:type="dcterms:W3CDTF">2020-04-09T12:33:45Z</dcterms:created>
  <dcterms:modified xsi:type="dcterms:W3CDTF">2020-04-09T12:33:45Z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2020-04-09T00:00:00Z</vt:filetime>
  </property>
</Properties>
</file>