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png" ContentType="image/png"/>
  <Default Extension="jpeg" ContentType="image/jpeg"/>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836" r:id="rId1"/>
  </p:sldMasterIdLst>
  <p:notesMasterIdLst>
    <p:notesMasterId r:id="rId2"/>
  </p:notesMasterIdLst>
  <p:sldIdLst>
    <p:sldId id="563" r:id="rId3"/>
    <p:sldId id="564" r:id="rId4"/>
    <p:sldId id="565" r:id="rId5"/>
    <p:sldId id="566" r:id="rId6"/>
    <p:sldId id="567" r:id="rId7"/>
    <p:sldId id="568" r:id="rId8"/>
    <p:sldId id="569" r:id="rId9"/>
    <p:sldId id="570" r:id="rId10"/>
    <p:sldId id="571" r:id="rId11"/>
    <p:sldId id="572" r:id="rId12"/>
    <p:sldId id="573" r:id="rId13"/>
    <p:sldId id="574" r:id="rId14"/>
    <p:sldId id="575" r:id="rId15"/>
    <p:sldId id="576" r:id="rId16"/>
    <p:sldId id="577" r:id="rId17"/>
    <p:sldId id="578" r:id="rId18"/>
    <p:sldId id="579" r:id="rId19"/>
    <p:sldId id="580" r:id="rId20"/>
    <p:sldId id="581" r:id="rId21"/>
    <p:sldId id="582" r:id="rId22"/>
    <p:sldId id="583" r:id="rId23"/>
    <p:sldId id="584" r:id="rId24"/>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5620"/>
    <p:restoredTop sz="94343" autoAdjust="0"/>
  </p:normalViewPr>
  <p:slideViewPr>
    <p:cSldViewPr>
      <p:cViewPr varScale="1">
        <p:scale>
          <a:sx n="69" d="100"/>
          <a:sy n="69" d="100"/>
        </p:scale>
        <p:origin x="69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tableStyles" Target="tableStyle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69" name=""/>
        <p:cNvGrpSpPr/>
        <p:nvPr/>
      </p:nvGrpSpPr>
      <p:grpSpPr>
        <a:xfrm>
          <a:off x="0" y="0"/>
          <a:ext cx="0" cy="0"/>
          <a:chOff x="0" y="0"/>
          <a:chExt cx="0" cy="0"/>
        </a:xfrm>
      </p:grpSpPr>
      <p:sp>
        <p:nvSpPr>
          <p:cNvPr id="1048718"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19"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20"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21"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22"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23"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60" name=""/>
        <p:cNvGrpSpPr/>
        <p:nvPr/>
      </p:nvGrpSpPr>
      <p:grpSpPr>
        <a:xfrm>
          <a:off x="0" y="0"/>
          <a:ext cx="0" cy="0"/>
          <a:chOff x="0" y="0"/>
          <a:chExt cx="0" cy="0"/>
        </a:xfrm>
      </p:grpSpPr>
      <p:sp>
        <p:nvSpPr>
          <p:cNvPr id="1048672"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673"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674" name="Date Placeholder 3"/>
          <p:cNvSpPr>
            <a:spLocks noGrp="1"/>
          </p:cNvSpPr>
          <p:nvPr>
            <p:ph type="dt" sz="half" idx="10"/>
          </p:nvPr>
        </p:nvSpPr>
        <p:spPr/>
        <p:txBody>
          <a:bodyPr/>
          <a:p>
            <a:fld id="{A45BC111-190B-4B92-931F-BBC1739BCC0D}" type="datetimeFigureOut">
              <a:rPr lang="en-US" smtClean="0"/>
              <a:t>04/01/2020</a:t>
            </a:fld>
            <a:endParaRPr lang="en-US"/>
          </a:p>
        </p:txBody>
      </p:sp>
      <p:sp>
        <p:nvSpPr>
          <p:cNvPr id="1048675" name="Footer Placeholder 4"/>
          <p:cNvSpPr>
            <a:spLocks noGrp="1"/>
          </p:cNvSpPr>
          <p:nvPr>
            <p:ph type="ftr" sz="quarter" idx="11"/>
          </p:nvPr>
        </p:nvSpPr>
        <p:spPr/>
        <p:txBody>
          <a:bodyPr/>
          <a:p>
            <a:endParaRPr lang="en-US"/>
          </a:p>
        </p:txBody>
      </p:sp>
      <p:sp>
        <p:nvSpPr>
          <p:cNvPr id="1048676" name="Slide Number Placeholder 5"/>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3" name=""/>
        <p:cNvGrpSpPr/>
        <p:nvPr/>
      </p:nvGrpSpPr>
      <p:grpSpPr>
        <a:xfrm>
          <a:off x="0" y="0"/>
          <a:ext cx="0" cy="0"/>
          <a:chOff x="0" y="0"/>
          <a:chExt cx="0" cy="0"/>
        </a:xfrm>
      </p:grpSpPr>
      <p:sp>
        <p:nvSpPr>
          <p:cNvPr id="1048688" name="Title 1"/>
          <p:cNvSpPr>
            <a:spLocks noGrp="1"/>
          </p:cNvSpPr>
          <p:nvPr>
            <p:ph type="title"/>
          </p:nvPr>
        </p:nvSpPr>
        <p:spPr/>
        <p:txBody>
          <a:bodyPr/>
          <a:p>
            <a:r>
              <a:rPr lang="en-US" smtClean="0"/>
              <a:t>Click to edit Master title style</a:t>
            </a:r>
            <a:endParaRPr lang="en-US"/>
          </a:p>
        </p:txBody>
      </p:sp>
      <p:sp>
        <p:nvSpPr>
          <p:cNvPr id="1048689"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90" name="Date Placeholder 3"/>
          <p:cNvSpPr>
            <a:spLocks noGrp="1"/>
          </p:cNvSpPr>
          <p:nvPr>
            <p:ph type="dt" sz="half" idx="10"/>
          </p:nvPr>
        </p:nvSpPr>
        <p:spPr/>
        <p:txBody>
          <a:bodyPr/>
          <a:p>
            <a:fld id="{A45BC111-190B-4B92-931F-BBC1739BCC0D}" type="datetimeFigureOut">
              <a:rPr lang="en-US" smtClean="0"/>
              <a:t>04/01/2020</a:t>
            </a:fld>
            <a:endParaRPr lang="en-US"/>
          </a:p>
        </p:txBody>
      </p:sp>
      <p:sp>
        <p:nvSpPr>
          <p:cNvPr id="1048691" name="Footer Placeholder 4"/>
          <p:cNvSpPr>
            <a:spLocks noGrp="1"/>
          </p:cNvSpPr>
          <p:nvPr>
            <p:ph type="ftr" sz="quarter" idx="11"/>
          </p:nvPr>
        </p:nvSpPr>
        <p:spPr/>
        <p:txBody>
          <a:bodyPr/>
          <a:p>
            <a:endParaRPr lang="en-US"/>
          </a:p>
        </p:txBody>
      </p:sp>
      <p:sp>
        <p:nvSpPr>
          <p:cNvPr id="1048692" name="Slide Number Placeholder 5"/>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1" name=""/>
        <p:cNvGrpSpPr/>
        <p:nvPr/>
      </p:nvGrpSpPr>
      <p:grpSpPr>
        <a:xfrm>
          <a:off x="0" y="0"/>
          <a:ext cx="0" cy="0"/>
          <a:chOff x="0" y="0"/>
          <a:chExt cx="0" cy="0"/>
        </a:xfrm>
      </p:grpSpPr>
      <p:sp>
        <p:nvSpPr>
          <p:cNvPr id="1048677"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678"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79" name="Date Placeholder 3"/>
          <p:cNvSpPr>
            <a:spLocks noGrp="1"/>
          </p:cNvSpPr>
          <p:nvPr>
            <p:ph type="dt" sz="half" idx="10"/>
          </p:nvPr>
        </p:nvSpPr>
        <p:spPr/>
        <p:txBody>
          <a:bodyPr/>
          <a:p>
            <a:fld id="{A45BC111-190B-4B92-931F-BBC1739BCC0D}" type="datetimeFigureOut">
              <a:rPr lang="en-US" smtClean="0"/>
              <a:t>04/01/2020</a:t>
            </a:fld>
            <a:endParaRPr lang="en-US"/>
          </a:p>
        </p:txBody>
      </p:sp>
      <p:sp>
        <p:nvSpPr>
          <p:cNvPr id="1048680" name="Footer Placeholder 4"/>
          <p:cNvSpPr>
            <a:spLocks noGrp="1"/>
          </p:cNvSpPr>
          <p:nvPr>
            <p:ph type="ftr" sz="quarter" idx="11"/>
          </p:nvPr>
        </p:nvSpPr>
        <p:spPr/>
        <p:txBody>
          <a:bodyPr/>
          <a:p>
            <a:endParaRPr lang="en-US"/>
          </a:p>
        </p:txBody>
      </p:sp>
      <p:sp>
        <p:nvSpPr>
          <p:cNvPr id="1048681" name="Slide Number Placeholder 5"/>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1" name=""/>
        <p:cNvGrpSpPr/>
        <p:nvPr/>
      </p:nvGrpSpPr>
      <p:grpSpPr>
        <a:xfrm>
          <a:off x="0" y="0"/>
          <a:ext cx="0" cy="0"/>
          <a:chOff x="0" y="0"/>
          <a:chExt cx="0" cy="0"/>
        </a:xfrm>
      </p:grpSpPr>
      <p:sp>
        <p:nvSpPr>
          <p:cNvPr id="1048592" name="Title 1"/>
          <p:cNvSpPr>
            <a:spLocks noGrp="1"/>
          </p:cNvSpPr>
          <p:nvPr>
            <p:ph type="title"/>
          </p:nvPr>
        </p:nvSpPr>
        <p:spPr/>
        <p:txBody>
          <a:bodyPr/>
          <a:p>
            <a:r>
              <a:rPr lang="en-US" smtClean="0"/>
              <a:t>Click to edit Master title style</a:t>
            </a:r>
            <a:endParaRPr lang="en-US"/>
          </a:p>
        </p:txBody>
      </p:sp>
      <p:sp>
        <p:nvSpPr>
          <p:cNvPr id="1048593"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4" name="Date Placeholder 3"/>
          <p:cNvSpPr>
            <a:spLocks noGrp="1"/>
          </p:cNvSpPr>
          <p:nvPr>
            <p:ph type="dt" sz="half" idx="10"/>
          </p:nvPr>
        </p:nvSpPr>
        <p:spPr/>
        <p:txBody>
          <a:bodyPr/>
          <a:p>
            <a:fld id="{A45BC111-190B-4B92-931F-BBC1739BCC0D}" type="datetimeFigureOut">
              <a:rPr lang="en-US" smtClean="0"/>
              <a:t>04/01/2020</a:t>
            </a:fld>
            <a:endParaRPr lang="en-US"/>
          </a:p>
        </p:txBody>
      </p:sp>
      <p:sp>
        <p:nvSpPr>
          <p:cNvPr id="1048595" name="Footer Placeholder 4"/>
          <p:cNvSpPr>
            <a:spLocks noGrp="1"/>
          </p:cNvSpPr>
          <p:nvPr>
            <p:ph type="ftr" sz="quarter" idx="11"/>
          </p:nvPr>
        </p:nvSpPr>
        <p:spPr/>
        <p:txBody>
          <a:bodyPr/>
          <a:p>
            <a:endParaRPr lang="en-US"/>
          </a:p>
        </p:txBody>
      </p:sp>
      <p:sp>
        <p:nvSpPr>
          <p:cNvPr id="1048596" name="Slide Number Placeholder 5"/>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64" name=""/>
        <p:cNvGrpSpPr/>
        <p:nvPr/>
      </p:nvGrpSpPr>
      <p:grpSpPr>
        <a:xfrm>
          <a:off x="0" y="0"/>
          <a:ext cx="0" cy="0"/>
          <a:chOff x="0" y="0"/>
          <a:chExt cx="0" cy="0"/>
        </a:xfrm>
      </p:grpSpPr>
      <p:sp>
        <p:nvSpPr>
          <p:cNvPr id="1048693"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694"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95" name="Date Placeholder 3"/>
          <p:cNvSpPr>
            <a:spLocks noGrp="1"/>
          </p:cNvSpPr>
          <p:nvPr>
            <p:ph type="dt" sz="half" idx="10"/>
          </p:nvPr>
        </p:nvSpPr>
        <p:spPr/>
        <p:txBody>
          <a:bodyPr/>
          <a:p>
            <a:fld id="{A45BC111-190B-4B92-931F-BBC1739BCC0D}" type="datetimeFigureOut">
              <a:rPr lang="en-US" smtClean="0"/>
              <a:t>04/01/2020</a:t>
            </a:fld>
            <a:endParaRPr lang="en-US"/>
          </a:p>
        </p:txBody>
      </p:sp>
      <p:sp>
        <p:nvSpPr>
          <p:cNvPr id="1048696" name="Footer Placeholder 4"/>
          <p:cNvSpPr>
            <a:spLocks noGrp="1"/>
          </p:cNvSpPr>
          <p:nvPr>
            <p:ph type="ftr" sz="quarter" idx="11"/>
          </p:nvPr>
        </p:nvSpPr>
        <p:spPr/>
        <p:txBody>
          <a:bodyPr/>
          <a:p>
            <a:endParaRPr lang="en-US"/>
          </a:p>
        </p:txBody>
      </p:sp>
      <p:sp>
        <p:nvSpPr>
          <p:cNvPr id="1048697" name="Slide Number Placeholder 5"/>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5" name=""/>
        <p:cNvGrpSpPr/>
        <p:nvPr/>
      </p:nvGrpSpPr>
      <p:grpSpPr>
        <a:xfrm>
          <a:off x="0" y="0"/>
          <a:ext cx="0" cy="0"/>
          <a:chOff x="0" y="0"/>
          <a:chExt cx="0" cy="0"/>
        </a:xfrm>
      </p:grpSpPr>
      <p:sp>
        <p:nvSpPr>
          <p:cNvPr id="1048698" name="Title 1"/>
          <p:cNvSpPr>
            <a:spLocks noGrp="1"/>
          </p:cNvSpPr>
          <p:nvPr>
            <p:ph type="title"/>
          </p:nvPr>
        </p:nvSpPr>
        <p:spPr/>
        <p:txBody>
          <a:bodyPr/>
          <a:p>
            <a:r>
              <a:rPr lang="en-US" smtClean="0"/>
              <a:t>Click to edit Master title style</a:t>
            </a:r>
            <a:endParaRPr lang="en-US"/>
          </a:p>
        </p:txBody>
      </p:sp>
      <p:sp>
        <p:nvSpPr>
          <p:cNvPr id="1048699"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0"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1" name="Date Placeholder 4"/>
          <p:cNvSpPr>
            <a:spLocks noGrp="1"/>
          </p:cNvSpPr>
          <p:nvPr>
            <p:ph type="dt" sz="half" idx="10"/>
          </p:nvPr>
        </p:nvSpPr>
        <p:spPr/>
        <p:txBody>
          <a:bodyPr/>
          <a:p>
            <a:fld id="{A45BC111-190B-4B92-931F-BBC1739BCC0D}" type="datetimeFigureOut">
              <a:rPr lang="en-US" smtClean="0"/>
              <a:t>04/01/2020</a:t>
            </a:fld>
            <a:endParaRPr lang="en-US"/>
          </a:p>
        </p:txBody>
      </p:sp>
      <p:sp>
        <p:nvSpPr>
          <p:cNvPr id="1048702" name="Footer Placeholder 5"/>
          <p:cNvSpPr>
            <a:spLocks noGrp="1"/>
          </p:cNvSpPr>
          <p:nvPr>
            <p:ph type="ftr" sz="quarter" idx="11"/>
          </p:nvPr>
        </p:nvSpPr>
        <p:spPr/>
        <p:txBody>
          <a:bodyPr/>
          <a:p>
            <a:endParaRPr lang="en-US"/>
          </a:p>
        </p:txBody>
      </p:sp>
      <p:sp>
        <p:nvSpPr>
          <p:cNvPr id="1048703" name="Slide Number Placeholder 6"/>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6" name=""/>
        <p:cNvGrpSpPr/>
        <p:nvPr/>
      </p:nvGrpSpPr>
      <p:grpSpPr>
        <a:xfrm>
          <a:off x="0" y="0"/>
          <a:ext cx="0" cy="0"/>
          <a:chOff x="0" y="0"/>
          <a:chExt cx="0" cy="0"/>
        </a:xfrm>
      </p:grpSpPr>
      <p:sp>
        <p:nvSpPr>
          <p:cNvPr id="1048704" name="Title 1"/>
          <p:cNvSpPr>
            <a:spLocks noGrp="1"/>
          </p:cNvSpPr>
          <p:nvPr>
            <p:ph type="title"/>
          </p:nvPr>
        </p:nvSpPr>
        <p:spPr/>
        <p:txBody>
          <a:bodyPr/>
          <a:p>
            <a:r>
              <a:rPr lang="en-US" smtClean="0"/>
              <a:t>Click to edit Master title style</a:t>
            </a:r>
            <a:endParaRPr lang="en-US"/>
          </a:p>
        </p:txBody>
      </p:sp>
      <p:sp>
        <p:nvSpPr>
          <p:cNvPr id="1048705"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06"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7"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08"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9" name="Date Placeholder 6"/>
          <p:cNvSpPr>
            <a:spLocks noGrp="1"/>
          </p:cNvSpPr>
          <p:nvPr>
            <p:ph type="dt" sz="half" idx="10"/>
          </p:nvPr>
        </p:nvSpPr>
        <p:spPr/>
        <p:txBody>
          <a:bodyPr/>
          <a:p>
            <a:fld id="{A45BC111-190B-4B92-931F-BBC1739BCC0D}" type="datetimeFigureOut">
              <a:rPr lang="en-US" smtClean="0"/>
              <a:t>04/01/2020</a:t>
            </a:fld>
            <a:endParaRPr lang="en-US"/>
          </a:p>
        </p:txBody>
      </p:sp>
      <p:sp>
        <p:nvSpPr>
          <p:cNvPr id="1048710" name="Footer Placeholder 7"/>
          <p:cNvSpPr>
            <a:spLocks noGrp="1"/>
          </p:cNvSpPr>
          <p:nvPr>
            <p:ph type="ftr" sz="quarter" idx="11"/>
          </p:nvPr>
        </p:nvSpPr>
        <p:spPr/>
        <p:txBody>
          <a:bodyPr/>
          <a:p>
            <a:endParaRPr lang="en-US"/>
          </a:p>
        </p:txBody>
      </p:sp>
      <p:sp>
        <p:nvSpPr>
          <p:cNvPr id="1048711" name="Slide Number Placeholder 8"/>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8" name=""/>
        <p:cNvGrpSpPr/>
        <p:nvPr/>
      </p:nvGrpSpPr>
      <p:grpSpPr>
        <a:xfrm>
          <a:off x="0" y="0"/>
          <a:ext cx="0" cy="0"/>
          <a:chOff x="0" y="0"/>
          <a:chExt cx="0" cy="0"/>
        </a:xfrm>
      </p:grpSpPr>
      <p:sp>
        <p:nvSpPr>
          <p:cNvPr id="1048586" name="Title 1"/>
          <p:cNvSpPr>
            <a:spLocks noGrp="1"/>
          </p:cNvSpPr>
          <p:nvPr>
            <p:ph type="title"/>
          </p:nvPr>
        </p:nvSpPr>
        <p:spPr/>
        <p:txBody>
          <a:bodyPr/>
          <a:p>
            <a:r>
              <a:rPr lang="en-US" smtClean="0"/>
              <a:t>Click to edit Master title style</a:t>
            </a:r>
            <a:endParaRPr lang="en-US"/>
          </a:p>
        </p:txBody>
      </p:sp>
      <p:sp>
        <p:nvSpPr>
          <p:cNvPr id="1048587" name="Date Placeholder 2"/>
          <p:cNvSpPr>
            <a:spLocks noGrp="1"/>
          </p:cNvSpPr>
          <p:nvPr>
            <p:ph type="dt" sz="half" idx="10"/>
          </p:nvPr>
        </p:nvSpPr>
        <p:spPr/>
        <p:txBody>
          <a:bodyPr/>
          <a:p>
            <a:fld id="{A45BC111-190B-4B92-931F-BBC1739BCC0D}" type="datetimeFigureOut">
              <a:rPr lang="en-US" smtClean="0"/>
              <a:t>04/01/2020</a:t>
            </a:fld>
            <a:endParaRPr lang="en-US"/>
          </a:p>
        </p:txBody>
      </p:sp>
      <p:sp>
        <p:nvSpPr>
          <p:cNvPr id="1048588" name="Footer Placeholder 3"/>
          <p:cNvSpPr>
            <a:spLocks noGrp="1"/>
          </p:cNvSpPr>
          <p:nvPr>
            <p:ph type="ftr" sz="quarter" idx="11"/>
          </p:nvPr>
        </p:nvSpPr>
        <p:spPr/>
        <p:txBody>
          <a:bodyPr/>
          <a:p>
            <a:endParaRPr lang="en-US"/>
          </a:p>
        </p:txBody>
      </p:sp>
      <p:sp>
        <p:nvSpPr>
          <p:cNvPr id="1048589" name="Slide Number Placeholder 4"/>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3" name=""/>
        <p:cNvGrpSpPr/>
        <p:nvPr/>
      </p:nvGrpSpPr>
      <p:grpSpPr>
        <a:xfrm>
          <a:off x="0" y="0"/>
          <a:ext cx="0" cy="0"/>
          <a:chOff x="0" y="0"/>
          <a:chExt cx="0" cy="0"/>
        </a:xfrm>
      </p:grpSpPr>
      <p:sp>
        <p:nvSpPr>
          <p:cNvPr id="1048581" name="Date Placeholder 1"/>
          <p:cNvSpPr>
            <a:spLocks noGrp="1"/>
          </p:cNvSpPr>
          <p:nvPr>
            <p:ph type="dt" sz="half" idx="10"/>
          </p:nvPr>
        </p:nvSpPr>
        <p:spPr/>
        <p:txBody>
          <a:bodyPr/>
          <a:p>
            <a:fld id="{A45BC111-190B-4B92-931F-BBC1739BCC0D}" type="datetimeFigureOut">
              <a:rPr lang="en-US" smtClean="0"/>
              <a:t>04/01/2020</a:t>
            </a:fld>
            <a:endParaRPr lang="en-US"/>
          </a:p>
        </p:txBody>
      </p:sp>
      <p:sp>
        <p:nvSpPr>
          <p:cNvPr id="1048582" name="Footer Placeholder 2"/>
          <p:cNvSpPr>
            <a:spLocks noGrp="1"/>
          </p:cNvSpPr>
          <p:nvPr>
            <p:ph type="ftr" sz="quarter" idx="11"/>
          </p:nvPr>
        </p:nvSpPr>
        <p:spPr/>
        <p:txBody>
          <a:bodyPr/>
          <a:p>
            <a:endParaRPr lang="en-US"/>
          </a:p>
        </p:txBody>
      </p:sp>
      <p:sp>
        <p:nvSpPr>
          <p:cNvPr id="1048583" name="Slide Number Placeholder 3"/>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7" name=""/>
        <p:cNvGrpSpPr/>
        <p:nvPr/>
      </p:nvGrpSpPr>
      <p:grpSpPr>
        <a:xfrm>
          <a:off x="0" y="0"/>
          <a:ext cx="0" cy="0"/>
          <a:chOff x="0" y="0"/>
          <a:chExt cx="0" cy="0"/>
        </a:xfrm>
      </p:grpSpPr>
      <p:sp>
        <p:nvSpPr>
          <p:cNvPr id="1048712"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71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4"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15" name="Date Placeholder 4"/>
          <p:cNvSpPr>
            <a:spLocks noGrp="1"/>
          </p:cNvSpPr>
          <p:nvPr>
            <p:ph type="dt" sz="half" idx="10"/>
          </p:nvPr>
        </p:nvSpPr>
        <p:spPr/>
        <p:txBody>
          <a:bodyPr/>
          <a:p>
            <a:fld id="{A45BC111-190B-4B92-931F-BBC1739BCC0D}" type="datetimeFigureOut">
              <a:rPr lang="en-US" smtClean="0"/>
              <a:t>04/01/2020</a:t>
            </a:fld>
            <a:endParaRPr lang="en-US"/>
          </a:p>
        </p:txBody>
      </p:sp>
      <p:sp>
        <p:nvSpPr>
          <p:cNvPr id="1048716" name="Footer Placeholder 5"/>
          <p:cNvSpPr>
            <a:spLocks noGrp="1"/>
          </p:cNvSpPr>
          <p:nvPr>
            <p:ph type="ftr" sz="quarter" idx="11"/>
          </p:nvPr>
        </p:nvSpPr>
        <p:spPr/>
        <p:txBody>
          <a:bodyPr/>
          <a:p>
            <a:endParaRPr lang="en-US"/>
          </a:p>
        </p:txBody>
      </p:sp>
      <p:sp>
        <p:nvSpPr>
          <p:cNvPr id="1048717" name="Slide Number Placeholder 6"/>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2" name=""/>
        <p:cNvGrpSpPr/>
        <p:nvPr/>
      </p:nvGrpSpPr>
      <p:grpSpPr>
        <a:xfrm>
          <a:off x="0" y="0"/>
          <a:ext cx="0" cy="0"/>
          <a:chOff x="0" y="0"/>
          <a:chExt cx="0" cy="0"/>
        </a:xfrm>
      </p:grpSpPr>
      <p:sp>
        <p:nvSpPr>
          <p:cNvPr id="1048682"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683"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84"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85" name="Date Placeholder 4"/>
          <p:cNvSpPr>
            <a:spLocks noGrp="1"/>
          </p:cNvSpPr>
          <p:nvPr>
            <p:ph type="dt" sz="half" idx="10"/>
          </p:nvPr>
        </p:nvSpPr>
        <p:spPr/>
        <p:txBody>
          <a:bodyPr/>
          <a:p>
            <a:fld id="{A45BC111-190B-4B92-931F-BBC1739BCC0D}" type="datetimeFigureOut">
              <a:rPr lang="en-US" smtClean="0"/>
              <a:t>04/01/2020</a:t>
            </a:fld>
            <a:endParaRPr lang="en-US"/>
          </a:p>
        </p:txBody>
      </p:sp>
      <p:sp>
        <p:nvSpPr>
          <p:cNvPr id="1048686" name="Footer Placeholder 5"/>
          <p:cNvSpPr>
            <a:spLocks noGrp="1"/>
          </p:cNvSpPr>
          <p:nvPr>
            <p:ph type="ftr" sz="quarter" idx="11"/>
          </p:nvPr>
        </p:nvSpPr>
        <p:spPr/>
        <p:txBody>
          <a:bodyPr/>
          <a:p>
            <a:endParaRPr lang="en-US"/>
          </a:p>
        </p:txBody>
      </p:sp>
      <p:sp>
        <p:nvSpPr>
          <p:cNvPr id="1048687" name="Slide Number Placeholder 6"/>
          <p:cNvSpPr>
            <a:spLocks noGrp="1"/>
          </p:cNvSpPr>
          <p:nvPr>
            <p:ph type="sldNum" sz="quarter" idx="12"/>
          </p:nvPr>
        </p:nvSpPr>
        <p:spPr/>
        <p:txBody>
          <a:bodyPr/>
          <a:p>
            <a:fld id="{D29B72C1-D752-4E74-BC58-90F8A0D1BC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A45BC111-190B-4B92-931F-BBC1739BCC0D}" type="datetimeFigureOut">
              <a:rPr lang="en-US" smtClean="0"/>
              <a:t>04/01/2020</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D29B72C1-D752-4E74-BC58-90F8A0D1BC25}"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 Target="slide9.xml"/><Relationship Id="rId5" Type="http://schemas.openxmlformats.org/officeDocument/2006/relationships/image" Target="../media/image4.jpeg"/><Relationship Id="rId6"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 Target="slide14.xml"/><Relationship Id="rId5"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15.xml"/><Relationship Id="rId3" Type="http://schemas.openxmlformats.org/officeDocument/2006/relationships/slide" Target="slide14.xml"/><Relationship Id="rId4" Type="http://schemas.openxmlformats.org/officeDocument/2006/relationships/slide" Target="slide5.xml"/><Relationship Id="rId5" Type="http://schemas.openxmlformats.org/officeDocument/2006/relationships/image" Target="../media/image3.jpeg"/><Relationship Id="rId6" Type="http://schemas.openxmlformats.org/officeDocument/2006/relationships/slide" Target="slide16.xml"/><Relationship Id="rId7" Type="http://schemas.openxmlformats.org/officeDocument/2006/relationships/image" Target="../media/image2.jpeg"/><Relationship Id="rId8"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14.xml"/><Relationship Id="rId3" Type="http://schemas.openxmlformats.org/officeDocument/2006/relationships/slide" Target="slide15.xml"/><Relationship Id="rId4" Type="http://schemas.openxmlformats.org/officeDocument/2006/relationships/slide" Target="slide5.xml"/><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 Target="slide18.xml"/><Relationship Id="rId5"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 Target="slide20.xml"/><Relationship Id="rId5"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image" Target="../media/image5.png"/><Relationship Id="rId5"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image" Target="../media/image6.gif"/><Relationship Id="rId2" Type="http://schemas.openxmlformats.org/officeDocument/2006/relationships/audio" Target="../media/media1.wav"/><Relationship Id="rId3" Type="http://schemas.openxmlformats.org/officeDocument/2006/relationships/image" Target="../media/image7.gif"/><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8.xml"/><Relationship Id="rId3" Type="http://schemas.openxmlformats.org/officeDocument/2006/relationships/slide" Target="slide11.xml"/><Relationship Id="rId4" Type="http://schemas.openxmlformats.org/officeDocument/2006/relationships/slide" Target="slide12.xml"/><Relationship Id="rId5" Type="http://schemas.openxmlformats.org/officeDocument/2006/relationships/slide" Target="slide6.xml"/><Relationship Id="rId6" Type="http://schemas.openxmlformats.org/officeDocument/2006/relationships/slide" Target="slide13.xml"/><Relationship Id="rId7" Type="http://schemas.openxmlformats.org/officeDocument/2006/relationships/slide" Target="slide15.xml"/><Relationship Id="rId8" Type="http://schemas.openxmlformats.org/officeDocument/2006/relationships/slide" Target="slide17.xml"/><Relationship Id="rId9" Type="http://schemas.openxmlformats.org/officeDocument/2006/relationships/slide" Target="slide19.xml"/><Relationship Id="rId10" Type="http://schemas.openxmlformats.org/officeDocument/2006/relationships/slide" Target="slide21.xml"/><Relationship Id="rId1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7.xml"/><Relationship Id="rId3" Type="http://schemas.openxmlformats.org/officeDocument/2006/relationships/image" Target="../media/image2.jpeg"/><Relationship Id="rId4" Type="http://schemas.openxmlformats.org/officeDocument/2006/relationships/slide" Target="slide5.xml"/><Relationship Id="rId5" Type="http://schemas.openxmlformats.org/officeDocument/2006/relationships/image" Target="../media/image3.jpeg"/><Relationship Id="rId6"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 Target="slide6.xml"/><Relationship Id="rId5" Type="http://schemas.openxmlformats.org/officeDocument/2006/relationships/image" Target="../media/image4.jpeg"/><Relationship Id="rId6"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 Target="slide9.xml"/><Relationship Id="rId5" Type="http://schemas.openxmlformats.org/officeDocument/2006/relationships/image" Target="../media/image2.jpeg"/><Relationship Id="rId6"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 Target="slide5.xml"/><Relationship Id="rId3" Type="http://schemas.openxmlformats.org/officeDocument/2006/relationships/image" Target="../media/image3.jpeg"/><Relationship Id="rId4" Type="http://schemas.openxmlformats.org/officeDocument/2006/relationships/slide" Target="slide10.xml"/><Relationship Id="rId5" Type="http://schemas.openxmlformats.org/officeDocument/2006/relationships/image" Target="../media/image2.jpeg"/><Relationship Id="rId6" Type="http://schemas.openxmlformats.org/officeDocument/2006/relationships/slide" Target="slide8.xml"/><Relationship Id="rId7" Type="http://schemas.openxmlformats.org/officeDocument/2006/relationships/image" Target="../media/image4.jpeg"/><Relationship Id="rId8"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bgPr>
    </p:bg>
    <p:spTree>
      <p:nvGrpSpPr>
        <p:cNvPr id="24" name=""/>
        <p:cNvGrpSpPr/>
        <p:nvPr/>
      </p:nvGrpSpPr>
      <p:grpSpPr>
        <a:xfrm>
          <a:off x="0" y="0"/>
          <a:ext cx="0" cy="0"/>
          <a:chOff x="0" y="0"/>
          <a:chExt cx="0" cy="0"/>
        </a:xfrm>
      </p:grpSpPr>
      <p:sp>
        <p:nvSpPr>
          <p:cNvPr id="1048584" name="Rectangle 1"/>
          <p:cNvSpPr/>
          <p:nvPr/>
        </p:nvSpPr>
        <p:spPr>
          <a:xfrm>
            <a:off x="1676400" y="1295400"/>
            <a:ext cx="6629400" cy="3710940"/>
          </a:xfrm>
          <a:prstGeom prst="rect"/>
        </p:spPr>
        <p:txBody>
          <a:bodyPr wrap="square">
            <a:spAutoFit/>
          </a:bodyPr>
          <a:p>
            <a:pPr algn="ctr"/>
            <a:r>
              <a:rPr dirty="0" sz="4800" lang="en-US"/>
              <a:t>I.B.(PG</a:t>
            </a:r>
            <a:r>
              <a:rPr dirty="0" sz="4800" lang="en-US" smtClean="0"/>
              <a:t>) College, </a:t>
            </a:r>
            <a:r>
              <a:rPr dirty="0" sz="4800" lang="en-US" err="1" smtClean="0"/>
              <a:t>Panipat</a:t>
            </a:r>
            <a:r>
              <a:rPr dirty="0" sz="4800" lang="en-US"/>
              <a:t/>
            </a:r>
            <a:br>
              <a:rPr dirty="0" sz="4800" lang="en-US"/>
            </a:br>
            <a:r>
              <a:rPr dirty="0" sz="4800" lang="en-US"/>
              <a:t>class: B.A. Second Year </a:t>
            </a:r>
            <a:r>
              <a:rPr dirty="0" sz="4800" lang="en-US" err="1"/>
              <a:t>Gen.English</a:t>
            </a:r>
            <a:r>
              <a:rPr dirty="0" sz="4800" lang="en-US"/>
              <a:t/>
            </a:r>
            <a:br>
              <a:rPr dirty="0" sz="4800" lang="en-US"/>
            </a:br>
            <a:r>
              <a:rPr dirty="0" sz="4800" lang="en-US"/>
              <a:t>Topic  : Tenses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33" name="Title 1"/>
          <p:cNvSpPr>
            <a:spLocks noGrp="1"/>
          </p:cNvSpPr>
          <p:nvPr>
            <p:ph type="title"/>
          </p:nvPr>
        </p:nvSpPr>
        <p:spPr/>
        <p:txBody>
          <a:bodyPr/>
          <a:p>
            <a:endParaRPr lang="en-US"/>
          </a:p>
        </p:txBody>
      </p:sp>
      <p:pic>
        <p:nvPicPr>
          <p:cNvPr id="2097166"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34"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PRESENT TENSE</a:t>
            </a:r>
            <a:endParaRPr dirty="0" sz="2400" lang="en-US">
              <a:latin typeface="Arial" pitchFamily="34" charset="0"/>
              <a:cs typeface="Arial" pitchFamily="34" charset="0"/>
            </a:endParaRPr>
          </a:p>
        </p:txBody>
      </p:sp>
      <p:sp>
        <p:nvSpPr>
          <p:cNvPr id="1048635" name="TextBox 20"/>
          <p:cNvSpPr txBox="1"/>
          <p:nvPr/>
        </p:nvSpPr>
        <p:spPr>
          <a:xfrm>
            <a:off x="457200" y="1981200"/>
            <a:ext cx="8153400" cy="4401205"/>
          </a:xfrm>
          <a:prstGeom prst="rect"/>
          <a:noFill/>
        </p:spPr>
        <p:txBody>
          <a:bodyPr rtlCol="0" wrap="square">
            <a:spAutoFit/>
          </a:bodyPr>
          <a:p>
            <a:pPr algn="just"/>
            <a:r>
              <a:rPr b="1" dirty="0" sz="2800" lang="en-US" smtClean="0">
                <a:latin typeface="Arial" pitchFamily="34" charset="0"/>
                <a:cs typeface="Arial" pitchFamily="34" charset="0"/>
              </a:rPr>
              <a:t>In sentence 3</a:t>
            </a:r>
            <a:r>
              <a:rPr dirty="0" sz="2800" lang="en-US" smtClean="0">
                <a:latin typeface="Arial" pitchFamily="34" charset="0"/>
                <a:cs typeface="Arial" pitchFamily="34" charset="0"/>
              </a:rPr>
              <a:t>, the verb shows that the action is finished, complete or perfect at the time of speaking. The verb is therefore said to be in the present perfect tense.</a:t>
            </a:r>
          </a:p>
          <a:p>
            <a:endParaRPr dirty="0" sz="2800" lang="en-US" smtClean="0">
              <a:latin typeface="Arial" pitchFamily="34" charset="0"/>
              <a:cs typeface="Arial" pitchFamily="34" charset="0"/>
            </a:endParaRPr>
          </a:p>
          <a:p>
            <a:pPr algn="just"/>
            <a:r>
              <a:rPr b="1" dirty="0" sz="2800" lang="en-US" smtClean="0">
                <a:latin typeface="Arial" pitchFamily="34" charset="0"/>
                <a:cs typeface="Arial" pitchFamily="34" charset="0"/>
              </a:rPr>
              <a:t>In sentence 4</a:t>
            </a:r>
            <a:r>
              <a:rPr dirty="0" sz="2800" lang="en-US" smtClean="0">
                <a:latin typeface="Arial" pitchFamily="34" charset="0"/>
                <a:cs typeface="Arial" pitchFamily="34" charset="0"/>
              </a:rPr>
              <a:t>, the verb is said to be in the present perfect continuous tense because it shows that the action which started at some point of time in the past is still continuing at the moment of speaking.</a:t>
            </a:r>
            <a:endParaRPr dirty="0" sz="2800" lang="en-US">
              <a:latin typeface="Arial" pitchFamily="34" charset="0"/>
              <a:cs typeface="Arial" pitchFamily="34" charset="0"/>
            </a:endParaRPr>
          </a:p>
        </p:txBody>
      </p:sp>
      <p:pic>
        <p:nvPicPr>
          <p:cNvPr id="2097167"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72390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68" name="Picture 8" descr="download1.jpg">
            <a:hlinkClick r:id="rId4" action="ppaction://hlinksldjump"/>
          </p:cNvPr>
          <p:cNvPicPr>
            <a:picLocks noChangeAspect="1"/>
          </p:cNvPicPr>
          <p:nvPr/>
        </p:nvPicPr>
        <p:blipFill>
          <a:blip xmlns:r="http://schemas.openxmlformats.org/officeDocument/2006/relationships" r:embed="rId5"/>
          <a:stretch>
            <a:fillRect/>
          </a:stretch>
        </p:blipFill>
        <p:spPr>
          <a:xfrm>
            <a:off x="8153400" y="6019800"/>
            <a:ext cx="685800" cy="62865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36" name="Title 1"/>
          <p:cNvSpPr>
            <a:spLocks noGrp="1"/>
          </p:cNvSpPr>
          <p:nvPr>
            <p:ph type="title"/>
          </p:nvPr>
        </p:nvSpPr>
        <p:spPr/>
        <p:txBody>
          <a:bodyPr/>
          <a:p>
            <a:endParaRPr lang="en-US"/>
          </a:p>
        </p:txBody>
      </p:sp>
      <p:pic>
        <p:nvPicPr>
          <p:cNvPr id="2097169"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37"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PAST TENSE</a:t>
            </a:r>
            <a:endParaRPr dirty="0" sz="2400" lang="en-US">
              <a:latin typeface="Arial" pitchFamily="34" charset="0"/>
              <a:cs typeface="Arial" pitchFamily="34" charset="0"/>
            </a:endParaRPr>
          </a:p>
        </p:txBody>
      </p:sp>
      <p:sp>
        <p:nvSpPr>
          <p:cNvPr id="1048638" name="TextBox 20"/>
          <p:cNvSpPr txBox="1"/>
          <p:nvPr/>
        </p:nvSpPr>
        <p:spPr>
          <a:xfrm>
            <a:off x="457200" y="1981200"/>
            <a:ext cx="8153400" cy="3539430"/>
          </a:xfrm>
          <a:prstGeom prst="rect"/>
          <a:noFill/>
        </p:spPr>
        <p:txBody>
          <a:bodyPr rtlCol="0" wrap="square">
            <a:spAutoFit/>
          </a:bodyPr>
          <a:p>
            <a:r>
              <a:rPr dirty="0" sz="2800" lang="en-US" smtClean="0">
                <a:latin typeface="Arial" pitchFamily="34" charset="0"/>
                <a:cs typeface="Arial" pitchFamily="34" charset="0"/>
              </a:rPr>
              <a:t>Just as the present tense has four forms, the past tense also has four forms.</a:t>
            </a:r>
          </a:p>
          <a:p>
            <a:endParaRPr dirty="0" sz="2800" lang="en-US" smtClean="0">
              <a:latin typeface="Arial" pitchFamily="34" charset="0"/>
              <a:cs typeface="Arial" pitchFamily="34" charset="0"/>
            </a:endParaRPr>
          </a:p>
          <a:p>
            <a:r>
              <a:rPr b="1" dirty="0" sz="2800" lang="en-US" smtClean="0">
                <a:latin typeface="Arial" pitchFamily="34" charset="0"/>
                <a:cs typeface="Arial" pitchFamily="34" charset="0"/>
              </a:rPr>
              <a:t>I wrote. </a:t>
            </a:r>
            <a:r>
              <a:rPr dirty="0" sz="2800" lang="en-US" smtClean="0">
                <a:latin typeface="Arial" pitchFamily="34" charset="0"/>
                <a:cs typeface="Arial" pitchFamily="34" charset="0"/>
              </a:rPr>
              <a:t>(Simple past tense)</a:t>
            </a:r>
            <a:br>
              <a:rPr dirty="0" sz="2800" lang="en-US" smtClean="0">
                <a:latin typeface="Arial" pitchFamily="34" charset="0"/>
                <a:cs typeface="Arial" pitchFamily="34" charset="0"/>
              </a:rPr>
            </a:br>
            <a:r>
              <a:rPr b="1" dirty="0" sz="2800" lang="en-US" smtClean="0">
                <a:latin typeface="Arial" pitchFamily="34" charset="0"/>
                <a:cs typeface="Arial" pitchFamily="34" charset="0"/>
              </a:rPr>
              <a:t>I was writing. </a:t>
            </a:r>
            <a:r>
              <a:rPr dirty="0" sz="2800" lang="en-US" smtClean="0">
                <a:latin typeface="Arial" pitchFamily="34" charset="0"/>
                <a:cs typeface="Arial" pitchFamily="34" charset="0"/>
              </a:rPr>
              <a:t>(Past continuous tense)</a:t>
            </a:r>
            <a:br>
              <a:rPr dirty="0" sz="2800" lang="en-US" smtClean="0">
                <a:latin typeface="Arial" pitchFamily="34" charset="0"/>
                <a:cs typeface="Arial" pitchFamily="34" charset="0"/>
              </a:rPr>
            </a:br>
            <a:r>
              <a:rPr b="1" dirty="0" sz="2800" lang="en-US" smtClean="0">
                <a:latin typeface="Arial" pitchFamily="34" charset="0"/>
                <a:cs typeface="Arial" pitchFamily="34" charset="0"/>
              </a:rPr>
              <a:t>I had written. </a:t>
            </a:r>
            <a:r>
              <a:rPr dirty="0" sz="2800" lang="en-US" smtClean="0">
                <a:latin typeface="Arial" pitchFamily="34" charset="0"/>
                <a:cs typeface="Arial" pitchFamily="34" charset="0"/>
              </a:rPr>
              <a:t>(Past perfect tense)</a:t>
            </a:r>
            <a:br>
              <a:rPr dirty="0" sz="2800" lang="en-US" smtClean="0">
                <a:latin typeface="Arial" pitchFamily="34" charset="0"/>
                <a:cs typeface="Arial" pitchFamily="34" charset="0"/>
              </a:rPr>
            </a:br>
            <a:r>
              <a:rPr b="1" dirty="0" sz="2800" lang="en-US" smtClean="0">
                <a:latin typeface="Arial" pitchFamily="34" charset="0"/>
                <a:cs typeface="Arial" pitchFamily="34" charset="0"/>
              </a:rPr>
              <a:t>I had been writing</a:t>
            </a:r>
            <a:r>
              <a:rPr dirty="0" sz="2800" lang="en-US" smtClean="0">
                <a:latin typeface="Arial" pitchFamily="34" charset="0"/>
                <a:cs typeface="Arial" pitchFamily="34" charset="0"/>
              </a:rPr>
              <a:t>. (Past perfect continuous tense)</a:t>
            </a:r>
          </a:p>
        </p:txBody>
      </p:sp>
      <p:pic>
        <p:nvPicPr>
          <p:cNvPr id="2097170"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772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39" name="Title 1"/>
          <p:cNvSpPr>
            <a:spLocks noGrp="1"/>
          </p:cNvSpPr>
          <p:nvPr>
            <p:ph type="title"/>
          </p:nvPr>
        </p:nvSpPr>
        <p:spPr/>
        <p:txBody>
          <a:bodyPr/>
          <a:p>
            <a:endParaRPr lang="en-US"/>
          </a:p>
        </p:txBody>
      </p:sp>
      <p:pic>
        <p:nvPicPr>
          <p:cNvPr id="2097171"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40"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FUTURE TENSE</a:t>
            </a:r>
            <a:endParaRPr dirty="0" sz="2400" lang="en-US">
              <a:latin typeface="Arial" pitchFamily="34" charset="0"/>
              <a:cs typeface="Arial" pitchFamily="34" charset="0"/>
            </a:endParaRPr>
          </a:p>
        </p:txBody>
      </p:sp>
      <p:sp>
        <p:nvSpPr>
          <p:cNvPr id="1048641" name="TextBox 20"/>
          <p:cNvSpPr txBox="1"/>
          <p:nvPr/>
        </p:nvSpPr>
        <p:spPr>
          <a:xfrm>
            <a:off x="457200" y="1981200"/>
            <a:ext cx="8153400" cy="3539430"/>
          </a:xfrm>
          <a:prstGeom prst="rect"/>
          <a:noFill/>
        </p:spPr>
        <p:txBody>
          <a:bodyPr rtlCol="0" wrap="square">
            <a:spAutoFit/>
          </a:bodyPr>
          <a:p>
            <a:r>
              <a:rPr dirty="0" sz="2800" lang="en-US" smtClean="0">
                <a:latin typeface="Arial" pitchFamily="34" charset="0"/>
                <a:cs typeface="Arial" pitchFamily="34" charset="0"/>
              </a:rPr>
              <a:t>Similarly, the future tense has the following four forms.</a:t>
            </a:r>
          </a:p>
          <a:p>
            <a:endParaRPr dirty="0" sz="2800" lang="en-US" smtClean="0">
              <a:latin typeface="Arial" pitchFamily="34" charset="0"/>
              <a:cs typeface="Arial" pitchFamily="34" charset="0"/>
            </a:endParaRPr>
          </a:p>
          <a:p>
            <a:r>
              <a:rPr b="1" dirty="0" sz="2800" lang="en-US" smtClean="0">
                <a:latin typeface="Arial" pitchFamily="34" charset="0"/>
                <a:cs typeface="Arial" pitchFamily="34" charset="0"/>
              </a:rPr>
              <a:t>I will/shall write. </a:t>
            </a:r>
            <a:r>
              <a:rPr dirty="0" sz="2800" lang="en-US" smtClean="0">
                <a:latin typeface="Arial" pitchFamily="34" charset="0"/>
                <a:cs typeface="Arial" pitchFamily="34" charset="0"/>
              </a:rPr>
              <a:t>(Simple future tense)</a:t>
            </a:r>
            <a:br>
              <a:rPr dirty="0" sz="2800" lang="en-US" smtClean="0">
                <a:latin typeface="Arial" pitchFamily="34" charset="0"/>
                <a:cs typeface="Arial" pitchFamily="34" charset="0"/>
              </a:rPr>
            </a:br>
            <a:r>
              <a:rPr b="1" dirty="0" sz="2800" lang="en-US" smtClean="0">
                <a:latin typeface="Arial" pitchFamily="34" charset="0"/>
                <a:cs typeface="Arial" pitchFamily="34" charset="0"/>
              </a:rPr>
              <a:t>I will/shall be writing. </a:t>
            </a:r>
            <a:r>
              <a:rPr dirty="0" sz="2800" lang="en-US" smtClean="0">
                <a:latin typeface="Arial" pitchFamily="34" charset="0"/>
                <a:cs typeface="Arial" pitchFamily="34" charset="0"/>
              </a:rPr>
              <a:t>(Future continuous tense)</a:t>
            </a:r>
            <a:br>
              <a:rPr dirty="0" sz="2800" lang="en-US" smtClean="0">
                <a:latin typeface="Arial" pitchFamily="34" charset="0"/>
                <a:cs typeface="Arial" pitchFamily="34" charset="0"/>
              </a:rPr>
            </a:br>
            <a:r>
              <a:rPr b="1" dirty="0" sz="2800" lang="en-US" smtClean="0">
                <a:latin typeface="Arial" pitchFamily="34" charset="0"/>
                <a:cs typeface="Arial" pitchFamily="34" charset="0"/>
              </a:rPr>
              <a:t>I will/shall have written. </a:t>
            </a:r>
            <a:r>
              <a:rPr dirty="0" sz="2800" lang="en-US" smtClean="0">
                <a:latin typeface="Arial" pitchFamily="34" charset="0"/>
                <a:cs typeface="Arial" pitchFamily="34" charset="0"/>
              </a:rPr>
              <a:t>(Future perfect tense)</a:t>
            </a:r>
            <a:br>
              <a:rPr dirty="0" sz="2800" lang="en-US" smtClean="0">
                <a:latin typeface="Arial" pitchFamily="34" charset="0"/>
                <a:cs typeface="Arial" pitchFamily="34" charset="0"/>
              </a:rPr>
            </a:br>
            <a:r>
              <a:rPr b="1" dirty="0" sz="2800" lang="en-US" smtClean="0">
                <a:latin typeface="Arial" pitchFamily="34" charset="0"/>
                <a:cs typeface="Arial" pitchFamily="34" charset="0"/>
              </a:rPr>
              <a:t>I will/shall have been writing. </a:t>
            </a:r>
            <a:r>
              <a:rPr dirty="0" sz="2800" lang="en-US" smtClean="0">
                <a:latin typeface="Arial" pitchFamily="34" charset="0"/>
                <a:cs typeface="Arial" pitchFamily="34" charset="0"/>
              </a:rPr>
              <a:t>(Future perfect continuous tense)</a:t>
            </a:r>
          </a:p>
        </p:txBody>
      </p:sp>
      <p:pic>
        <p:nvPicPr>
          <p:cNvPr id="2097172"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772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42" name="Title 1"/>
          <p:cNvSpPr>
            <a:spLocks noGrp="1"/>
          </p:cNvSpPr>
          <p:nvPr>
            <p:ph type="title"/>
          </p:nvPr>
        </p:nvSpPr>
        <p:spPr/>
        <p:txBody>
          <a:bodyPr/>
          <a:p>
            <a:endParaRPr lang="en-US"/>
          </a:p>
        </p:txBody>
      </p:sp>
      <p:pic>
        <p:nvPicPr>
          <p:cNvPr id="2097173"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43"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EXERCISE 1</a:t>
            </a:r>
            <a:endParaRPr dirty="0" sz="2400" lang="en-US">
              <a:latin typeface="Arial" pitchFamily="34" charset="0"/>
              <a:cs typeface="Arial" pitchFamily="34" charset="0"/>
            </a:endParaRPr>
          </a:p>
        </p:txBody>
      </p:sp>
      <p:sp>
        <p:nvSpPr>
          <p:cNvPr id="1048644" name="TextBox 20"/>
          <p:cNvSpPr txBox="1"/>
          <p:nvPr/>
        </p:nvSpPr>
        <p:spPr>
          <a:xfrm>
            <a:off x="457200" y="1447800"/>
            <a:ext cx="8153400" cy="5078313"/>
          </a:xfrm>
          <a:prstGeom prst="rect"/>
          <a:noFill/>
        </p:spPr>
        <p:txBody>
          <a:bodyPr rtlCol="0" wrap="square">
            <a:spAutoFit/>
          </a:bodyPr>
          <a:p>
            <a:pPr algn="just"/>
            <a:r>
              <a:rPr b="1" dirty="0" lang="en-US" u="sng" smtClean="0">
                <a:latin typeface="Arial" pitchFamily="34" charset="0"/>
                <a:cs typeface="Arial" pitchFamily="34" charset="0"/>
              </a:rPr>
              <a:t>SIMPLE PRESENT VS PRESENT PROGRESSIVE</a:t>
            </a:r>
            <a:endParaRPr dirty="0" lang="en-US" smtClean="0">
              <a:latin typeface="Arial" pitchFamily="34" charset="0"/>
              <a:cs typeface="Arial" pitchFamily="34" charset="0"/>
            </a:endParaRPr>
          </a:p>
          <a:p>
            <a:pPr algn="just"/>
            <a:r>
              <a:rPr dirty="0" lang="en-US" smtClean="0">
                <a:latin typeface="Arial" pitchFamily="34" charset="0"/>
                <a:cs typeface="Arial" pitchFamily="34" charset="0"/>
              </a:rPr>
              <a:t>Use either the simple present or the present progressive of the verbs in parentheses.</a:t>
            </a:r>
          </a:p>
          <a:p>
            <a:endParaRPr dirty="0" lang="en-US" smtClean="0">
              <a:latin typeface="Arial" pitchFamily="34" charset="0"/>
              <a:cs typeface="Arial" pitchFamily="34" charset="0"/>
            </a:endParaRPr>
          </a:p>
          <a:p>
            <a:pPr algn="just" indent="-342900" marL="342900">
              <a:buAutoNum type="arabicPeriod"/>
            </a:pPr>
            <a:r>
              <a:rPr dirty="0" lang="en-US" smtClean="0">
                <a:latin typeface="Arial" pitchFamily="34" charset="0"/>
                <a:cs typeface="Arial" pitchFamily="34" charset="0"/>
              </a:rPr>
              <a:t>Diane can’t come to the phone because she(wash)________ her hair.</a:t>
            </a:r>
          </a:p>
          <a:p>
            <a:pPr algn="just" indent="-342900" marL="342900">
              <a:buAutoNum type="arabicPeriod"/>
            </a:pPr>
            <a:r>
              <a:rPr dirty="0" lang="en-US" smtClean="0">
                <a:latin typeface="Arial" pitchFamily="34" charset="0"/>
                <a:cs typeface="Arial" pitchFamily="34" charset="0"/>
              </a:rPr>
              <a:t>Diane (wash)_________ her hair every other day or so.</a:t>
            </a:r>
          </a:p>
          <a:p>
            <a:pPr algn="just" indent="-342900" marL="342900">
              <a:buAutoNum type="arabicPeriod"/>
            </a:pPr>
            <a:r>
              <a:rPr dirty="0" lang="en-US" smtClean="0">
                <a:latin typeface="Arial" pitchFamily="34" charset="0"/>
                <a:cs typeface="Arial" pitchFamily="34" charset="0"/>
              </a:rPr>
              <a:t>Kathy (sit, usually)___________ in the front row during class.</a:t>
            </a:r>
          </a:p>
          <a:p>
            <a:pPr algn="just" indent="-342900" marL="342900">
              <a:buAutoNum type="arabicPeriod"/>
            </a:pPr>
            <a:r>
              <a:rPr dirty="0" lang="en-US" smtClean="0">
                <a:latin typeface="Arial" pitchFamily="34" charset="0"/>
                <a:cs typeface="Arial" pitchFamily="34" charset="0"/>
              </a:rPr>
              <a:t>Please be quiet. I (try)_________ to concentrate.</a:t>
            </a:r>
          </a:p>
          <a:p>
            <a:pPr algn="just" indent="-342900" marL="342900">
              <a:buAutoNum type="arabicPeriod"/>
            </a:pPr>
            <a:r>
              <a:rPr dirty="0" lang="en-US" smtClean="0">
                <a:latin typeface="Arial" pitchFamily="34" charset="0"/>
                <a:cs typeface="Arial" pitchFamily="34" charset="0"/>
              </a:rPr>
              <a:t>(you, lock, always)_________ the door to your apartment when you leave?</a:t>
            </a:r>
          </a:p>
          <a:p>
            <a:pPr algn="just" indent="-342900" marL="342900">
              <a:buAutoNum type="arabicPeriod"/>
            </a:pPr>
            <a:r>
              <a:rPr dirty="0" lang="en-US" smtClean="0">
                <a:latin typeface="Arial" pitchFamily="34" charset="0"/>
                <a:cs typeface="Arial" pitchFamily="34" charset="0"/>
              </a:rPr>
              <a:t>I wrote to my friend last week. She hasn’t answered to my letter yet. I (wait, still)_________ for a reply.</a:t>
            </a:r>
          </a:p>
          <a:p>
            <a:pPr algn="just" indent="-342900" marL="342900">
              <a:buAutoNum type="arabicPeriod"/>
            </a:pPr>
            <a:r>
              <a:rPr dirty="0" lang="en-US" smtClean="0">
                <a:latin typeface="Arial" pitchFamily="34" charset="0"/>
                <a:cs typeface="Arial" pitchFamily="34" charset="0"/>
              </a:rPr>
              <a:t>After six days of rain, I’m glad that the sun (shine)_________ again today.</a:t>
            </a:r>
          </a:p>
          <a:p>
            <a:pPr algn="just" indent="-342900" marL="342900">
              <a:buAutoNum type="arabicPeriod"/>
            </a:pPr>
            <a:r>
              <a:rPr dirty="0" lang="en-US" smtClean="0">
                <a:latin typeface="Arial" pitchFamily="34" charset="0"/>
                <a:cs typeface="Arial" pitchFamily="34" charset="0"/>
              </a:rPr>
              <a:t>Every morning, the sun (shine)_________ in my bedroom window and (wake)________ me up.</a:t>
            </a:r>
          </a:p>
          <a:p>
            <a:pPr algn="just" indent="-342900" marL="342900">
              <a:buAutoNum type="arabicPeriod"/>
            </a:pPr>
            <a:r>
              <a:rPr dirty="0" lang="en-US" smtClean="0">
                <a:latin typeface="Arial" pitchFamily="34" charset="0"/>
                <a:cs typeface="Arial" pitchFamily="34" charset="0"/>
              </a:rPr>
              <a:t>A: Look! It (snow)_________.</a:t>
            </a:r>
          </a:p>
          <a:p>
            <a:pPr algn="just" indent="-342900" marL="342900"/>
            <a:r>
              <a:rPr dirty="0" lang="en-US" smtClean="0">
                <a:latin typeface="Arial" pitchFamily="34" charset="0"/>
                <a:cs typeface="Arial" pitchFamily="34" charset="0"/>
              </a:rPr>
              <a:t>      B: It’s beautiful. This is the first time I’ve seen snow. It (not, snow)__________in my country.</a:t>
            </a:r>
          </a:p>
          <a:p>
            <a:endParaRPr dirty="0" lang="en-US" smtClean="0">
              <a:latin typeface="Arial" pitchFamily="34" charset="0"/>
              <a:cs typeface="Arial" pitchFamily="34" charset="0"/>
            </a:endParaRPr>
          </a:p>
        </p:txBody>
      </p:sp>
      <p:pic>
        <p:nvPicPr>
          <p:cNvPr id="2097174"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2296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
        <p:nvSpPr>
          <p:cNvPr id="1048645" name="Rounded Rectangle 6">
            <a:hlinkClick r:id="rId4" action="ppaction://hlinksldjump"/>
          </p:cNvPr>
          <p:cNvSpPr/>
          <p:nvPr/>
        </p:nvSpPr>
        <p:spPr>
          <a:xfrm>
            <a:off x="6400800" y="6172200"/>
            <a:ext cx="1524000" cy="381000"/>
          </a:xfrm>
          <a:prstGeom prst="roundRect"/>
        </p:spPr>
        <p:style>
          <a:lnRef idx="3">
            <a:schemeClr val="lt1"/>
          </a:lnRef>
          <a:fillRef idx="1">
            <a:schemeClr val="accent3"/>
          </a:fillRef>
          <a:effectRef idx="1">
            <a:schemeClr val="accent3"/>
          </a:effectRef>
          <a:fontRef idx="minor">
            <a:schemeClr val="lt1"/>
          </a:fontRef>
        </p:style>
        <p:txBody>
          <a:bodyPr anchor="ctr" rtlCol="0"/>
          <a:p>
            <a:pPr algn="ctr"/>
            <a:r>
              <a:rPr b="1" dirty="0" lang="en-US" smtClean="0">
                <a:solidFill>
                  <a:schemeClr val="tx1"/>
                </a:solidFill>
              </a:rPr>
              <a:t>ANSWERS</a:t>
            </a:r>
            <a:endParaRPr b="1" dirty="0" lang="en-US">
              <a:solidFill>
                <a:schemeClr val="tx1"/>
              </a:solidFill>
            </a:endParaRP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46" name="Title 1"/>
          <p:cNvSpPr>
            <a:spLocks noGrp="1"/>
          </p:cNvSpPr>
          <p:nvPr>
            <p:ph type="title"/>
          </p:nvPr>
        </p:nvSpPr>
        <p:spPr/>
        <p:txBody>
          <a:bodyPr/>
          <a:p>
            <a:endParaRPr lang="en-US"/>
          </a:p>
        </p:txBody>
      </p:sp>
      <p:pic>
        <p:nvPicPr>
          <p:cNvPr id="2097175"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47"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ANSWERS</a:t>
            </a:r>
            <a:endParaRPr dirty="0" sz="2400" lang="en-US">
              <a:latin typeface="Arial" pitchFamily="34" charset="0"/>
              <a:cs typeface="Arial" pitchFamily="34" charset="0"/>
            </a:endParaRPr>
          </a:p>
        </p:txBody>
      </p:sp>
      <p:sp>
        <p:nvSpPr>
          <p:cNvPr id="1048648" name="TextBox 20"/>
          <p:cNvSpPr txBox="1"/>
          <p:nvPr/>
        </p:nvSpPr>
        <p:spPr>
          <a:xfrm>
            <a:off x="457200" y="1447800"/>
            <a:ext cx="8153400" cy="4801314"/>
          </a:xfrm>
          <a:prstGeom prst="rect"/>
          <a:noFill/>
        </p:spPr>
        <p:txBody>
          <a:bodyPr rtlCol="0" wrap="square">
            <a:spAutoFit/>
          </a:bodyPr>
          <a:p>
            <a:pPr algn="just"/>
            <a:r>
              <a:rPr b="1" dirty="0" lang="en-US" u="sng" smtClean="0">
                <a:latin typeface="Arial" pitchFamily="34" charset="0"/>
                <a:cs typeface="Arial" pitchFamily="34" charset="0"/>
              </a:rPr>
              <a:t>SIMPLE PRESENT VS PRESENT PROGRESSIVE</a:t>
            </a:r>
            <a:endParaRPr dirty="0" lang="en-US" smtClean="0">
              <a:latin typeface="Arial" pitchFamily="34" charset="0"/>
              <a:cs typeface="Arial" pitchFamily="34" charset="0"/>
            </a:endParaRPr>
          </a:p>
          <a:p>
            <a:endParaRPr dirty="0" lang="en-US" smtClean="0">
              <a:latin typeface="Arial" pitchFamily="34" charset="0"/>
              <a:cs typeface="Arial" pitchFamily="34" charset="0"/>
            </a:endParaRPr>
          </a:p>
          <a:p>
            <a:pPr algn="just" indent="-342900" marL="342900">
              <a:buAutoNum type="arabicPeriod"/>
            </a:pPr>
            <a:r>
              <a:rPr dirty="0" lang="en-US" smtClean="0">
                <a:latin typeface="Arial" pitchFamily="34" charset="0"/>
                <a:cs typeface="Arial" pitchFamily="34" charset="0"/>
              </a:rPr>
              <a:t>Diane can’t come to the phone because she(wash)</a:t>
            </a:r>
            <a:r>
              <a:rPr b="1" dirty="0" i="1" lang="en-US" u="sng" smtClean="0">
                <a:latin typeface="Arial" pitchFamily="34" charset="0"/>
                <a:cs typeface="Arial" pitchFamily="34" charset="0"/>
              </a:rPr>
              <a:t>is washing</a:t>
            </a:r>
            <a:r>
              <a:rPr dirty="0" lang="en-US" u="sng" smtClean="0">
                <a:latin typeface="Arial" pitchFamily="34" charset="0"/>
                <a:cs typeface="Arial" pitchFamily="34" charset="0"/>
              </a:rPr>
              <a:t> </a:t>
            </a:r>
            <a:r>
              <a:rPr dirty="0" lang="en-US" smtClean="0">
                <a:latin typeface="Arial" pitchFamily="34" charset="0"/>
                <a:cs typeface="Arial" pitchFamily="34" charset="0"/>
              </a:rPr>
              <a:t>her hair.</a:t>
            </a:r>
          </a:p>
          <a:p>
            <a:pPr algn="just" indent="-342900" marL="342900">
              <a:buAutoNum type="arabicPeriod"/>
            </a:pPr>
            <a:r>
              <a:rPr dirty="0" lang="en-US" smtClean="0">
                <a:latin typeface="Arial" pitchFamily="34" charset="0"/>
                <a:cs typeface="Arial" pitchFamily="34" charset="0"/>
              </a:rPr>
              <a:t>Diane (wash)</a:t>
            </a:r>
            <a:r>
              <a:rPr b="1" dirty="0" i="1" lang="en-US" u="sng" smtClean="0">
                <a:latin typeface="Arial" pitchFamily="34" charset="0"/>
                <a:cs typeface="Arial" pitchFamily="34" charset="0"/>
              </a:rPr>
              <a:t>washes</a:t>
            </a:r>
            <a:r>
              <a:rPr dirty="0" lang="en-US" smtClean="0">
                <a:latin typeface="Arial" pitchFamily="34" charset="0"/>
                <a:cs typeface="Arial" pitchFamily="34" charset="0"/>
              </a:rPr>
              <a:t> her hair every other day or so.</a:t>
            </a:r>
          </a:p>
          <a:p>
            <a:pPr algn="just" indent="-342900" marL="342900">
              <a:buAutoNum type="arabicPeriod"/>
            </a:pPr>
            <a:r>
              <a:rPr dirty="0" lang="en-US" smtClean="0">
                <a:latin typeface="Arial" pitchFamily="34" charset="0"/>
                <a:cs typeface="Arial" pitchFamily="34" charset="0"/>
              </a:rPr>
              <a:t>Kathy (sit, usually)</a:t>
            </a:r>
            <a:r>
              <a:rPr b="1" dirty="0" i="1" lang="en-US" u="sng" smtClean="0">
                <a:latin typeface="Arial" pitchFamily="34" charset="0"/>
                <a:cs typeface="Arial" pitchFamily="34" charset="0"/>
              </a:rPr>
              <a:t>usually sits </a:t>
            </a:r>
            <a:r>
              <a:rPr dirty="0" lang="en-US" smtClean="0">
                <a:latin typeface="Arial" pitchFamily="34" charset="0"/>
                <a:cs typeface="Arial" pitchFamily="34" charset="0"/>
              </a:rPr>
              <a:t>in the front row during class.</a:t>
            </a:r>
          </a:p>
          <a:p>
            <a:pPr algn="just" indent="-342900" marL="342900">
              <a:buAutoNum type="arabicPeriod"/>
            </a:pPr>
            <a:r>
              <a:rPr dirty="0" lang="en-US" smtClean="0">
                <a:latin typeface="Arial" pitchFamily="34" charset="0"/>
                <a:cs typeface="Arial" pitchFamily="34" charset="0"/>
              </a:rPr>
              <a:t>Please be quiet. I (try)</a:t>
            </a:r>
            <a:r>
              <a:rPr b="1" dirty="0" i="1" lang="en-US" u="sng" smtClean="0">
                <a:latin typeface="Arial" pitchFamily="34" charset="0"/>
                <a:cs typeface="Arial" pitchFamily="34" charset="0"/>
              </a:rPr>
              <a:t>am trying </a:t>
            </a:r>
            <a:r>
              <a:rPr dirty="0" lang="en-US" smtClean="0">
                <a:latin typeface="Arial" pitchFamily="34" charset="0"/>
                <a:cs typeface="Arial" pitchFamily="34" charset="0"/>
              </a:rPr>
              <a:t>to concentrate.</a:t>
            </a:r>
          </a:p>
          <a:p>
            <a:pPr algn="just" indent="-342900" marL="342900">
              <a:buAutoNum type="arabicPeriod"/>
            </a:pPr>
            <a:r>
              <a:rPr dirty="0" lang="en-US" smtClean="0">
                <a:latin typeface="Arial" pitchFamily="34" charset="0"/>
                <a:cs typeface="Arial" pitchFamily="34" charset="0"/>
              </a:rPr>
              <a:t>(you, lock, always)</a:t>
            </a:r>
            <a:r>
              <a:rPr b="1" dirty="0" i="1" lang="en-US" u="sng" smtClean="0">
                <a:latin typeface="Arial" pitchFamily="34" charset="0"/>
                <a:cs typeface="Arial" pitchFamily="34" charset="0"/>
              </a:rPr>
              <a:t>Do you always lock</a:t>
            </a:r>
            <a:r>
              <a:rPr b="1" dirty="0" i="1" lang="en-US" smtClean="0">
                <a:latin typeface="Arial" pitchFamily="34" charset="0"/>
                <a:cs typeface="Arial" pitchFamily="34" charset="0"/>
              </a:rPr>
              <a:t> </a:t>
            </a:r>
            <a:r>
              <a:rPr dirty="0" lang="en-US" smtClean="0">
                <a:latin typeface="Arial" pitchFamily="34" charset="0"/>
                <a:cs typeface="Arial" pitchFamily="34" charset="0"/>
              </a:rPr>
              <a:t>the door to your apartment when you leave?</a:t>
            </a:r>
          </a:p>
          <a:p>
            <a:pPr algn="just" indent="-342900" marL="342900">
              <a:buAutoNum type="arabicPeriod"/>
            </a:pPr>
            <a:r>
              <a:rPr dirty="0" lang="en-US" smtClean="0">
                <a:latin typeface="Arial" pitchFamily="34" charset="0"/>
                <a:cs typeface="Arial" pitchFamily="34" charset="0"/>
              </a:rPr>
              <a:t>I wrote to my friend last week. She hasn’t answered to my letter yet. I (wait, still)</a:t>
            </a:r>
            <a:r>
              <a:rPr b="1" dirty="0" i="1" lang="en-US" u="sng" smtClean="0">
                <a:latin typeface="Arial" pitchFamily="34" charset="0"/>
                <a:cs typeface="Arial" pitchFamily="34" charset="0"/>
              </a:rPr>
              <a:t>am still waiting </a:t>
            </a:r>
            <a:r>
              <a:rPr dirty="0" lang="en-US" smtClean="0">
                <a:latin typeface="Arial" pitchFamily="34" charset="0"/>
                <a:cs typeface="Arial" pitchFamily="34" charset="0"/>
              </a:rPr>
              <a:t>for a reply.</a:t>
            </a:r>
          </a:p>
          <a:p>
            <a:pPr algn="just" indent="-342900" marL="342900">
              <a:buAutoNum type="arabicPeriod"/>
            </a:pPr>
            <a:r>
              <a:rPr dirty="0" lang="en-US" smtClean="0">
                <a:latin typeface="Arial" pitchFamily="34" charset="0"/>
                <a:cs typeface="Arial" pitchFamily="34" charset="0"/>
              </a:rPr>
              <a:t>After six days of rain, I’m glad that the sun (shine)</a:t>
            </a:r>
            <a:r>
              <a:rPr b="1" dirty="0" i="1" lang="en-US" u="sng" smtClean="0">
                <a:latin typeface="Arial" pitchFamily="34" charset="0"/>
                <a:cs typeface="Arial" pitchFamily="34" charset="0"/>
              </a:rPr>
              <a:t>is shining </a:t>
            </a:r>
            <a:r>
              <a:rPr dirty="0" lang="en-US" smtClean="0">
                <a:latin typeface="Arial" pitchFamily="34" charset="0"/>
                <a:cs typeface="Arial" pitchFamily="34" charset="0"/>
              </a:rPr>
              <a:t>again today.</a:t>
            </a:r>
          </a:p>
          <a:p>
            <a:pPr algn="just" indent="-342900" marL="342900">
              <a:buAutoNum type="arabicPeriod"/>
            </a:pPr>
            <a:r>
              <a:rPr dirty="0" lang="en-US" smtClean="0">
                <a:latin typeface="Arial" pitchFamily="34" charset="0"/>
                <a:cs typeface="Arial" pitchFamily="34" charset="0"/>
              </a:rPr>
              <a:t>Every morning, the sun (shine)</a:t>
            </a:r>
            <a:r>
              <a:rPr b="1" dirty="0" i="1" lang="en-US" u="sng" smtClean="0">
                <a:latin typeface="Arial" pitchFamily="34" charset="0"/>
                <a:cs typeface="Arial" pitchFamily="34" charset="0"/>
              </a:rPr>
              <a:t>shines</a:t>
            </a:r>
            <a:r>
              <a:rPr b="1" dirty="0" i="1" lang="en-US" smtClean="0">
                <a:latin typeface="Arial" pitchFamily="34" charset="0"/>
                <a:cs typeface="Arial" pitchFamily="34" charset="0"/>
              </a:rPr>
              <a:t> </a:t>
            </a:r>
            <a:r>
              <a:rPr dirty="0" lang="en-US" smtClean="0">
                <a:latin typeface="Arial" pitchFamily="34" charset="0"/>
                <a:cs typeface="Arial" pitchFamily="34" charset="0"/>
              </a:rPr>
              <a:t>in my bedroom window and (wake)</a:t>
            </a:r>
            <a:r>
              <a:rPr b="1" dirty="0" i="1" lang="en-US" u="sng" smtClean="0">
                <a:latin typeface="Arial" pitchFamily="34" charset="0"/>
                <a:cs typeface="Arial" pitchFamily="34" charset="0"/>
              </a:rPr>
              <a:t>wakes</a:t>
            </a:r>
            <a:r>
              <a:rPr dirty="0" lang="en-US" smtClean="0">
                <a:latin typeface="Arial" pitchFamily="34" charset="0"/>
                <a:cs typeface="Arial" pitchFamily="34" charset="0"/>
              </a:rPr>
              <a:t> me up.</a:t>
            </a:r>
          </a:p>
          <a:p>
            <a:pPr algn="just" indent="-342900" marL="342900">
              <a:buAutoNum type="arabicPeriod"/>
            </a:pPr>
            <a:r>
              <a:rPr dirty="0" lang="en-US" smtClean="0">
                <a:latin typeface="Arial" pitchFamily="34" charset="0"/>
                <a:cs typeface="Arial" pitchFamily="34" charset="0"/>
              </a:rPr>
              <a:t>A: Look! It (snow)</a:t>
            </a:r>
            <a:r>
              <a:rPr b="1" dirty="0" i="1" lang="en-US" u="sng" smtClean="0">
                <a:latin typeface="Arial" pitchFamily="34" charset="0"/>
                <a:cs typeface="Arial" pitchFamily="34" charset="0"/>
              </a:rPr>
              <a:t>is snowing</a:t>
            </a:r>
            <a:r>
              <a:rPr dirty="0" lang="en-US" smtClean="0">
                <a:latin typeface="Arial" pitchFamily="34" charset="0"/>
                <a:cs typeface="Arial" pitchFamily="34" charset="0"/>
              </a:rPr>
              <a:t>.</a:t>
            </a:r>
          </a:p>
          <a:p>
            <a:pPr algn="just" indent="-342900" marL="342900"/>
            <a:r>
              <a:rPr dirty="0" lang="en-US" smtClean="0">
                <a:latin typeface="Arial" pitchFamily="34" charset="0"/>
                <a:cs typeface="Arial" pitchFamily="34" charset="0"/>
              </a:rPr>
              <a:t>      B: It’s beautiful. This is the first time I’ve seen snow. It (not, snow)</a:t>
            </a:r>
            <a:r>
              <a:rPr b="1" dirty="0" i="1" lang="en-US" u="sng" smtClean="0">
                <a:latin typeface="Arial" pitchFamily="34" charset="0"/>
                <a:cs typeface="Arial" pitchFamily="34" charset="0"/>
              </a:rPr>
              <a:t>does not snow </a:t>
            </a:r>
            <a:r>
              <a:rPr b="1" dirty="0" i="1" lang="en-US" smtClean="0">
                <a:latin typeface="Arial" pitchFamily="34" charset="0"/>
                <a:cs typeface="Arial" pitchFamily="34" charset="0"/>
              </a:rPr>
              <a:t> </a:t>
            </a:r>
            <a:r>
              <a:rPr dirty="0" lang="en-US" smtClean="0">
                <a:latin typeface="Arial" pitchFamily="34" charset="0"/>
                <a:cs typeface="Arial" pitchFamily="34" charset="0"/>
              </a:rPr>
              <a:t>in my country.</a:t>
            </a:r>
          </a:p>
          <a:p>
            <a:endParaRPr dirty="0" lang="en-US" smtClean="0">
              <a:latin typeface="Arial" pitchFamily="34" charset="0"/>
              <a:cs typeface="Arial" pitchFamily="34" charset="0"/>
            </a:endParaRPr>
          </a:p>
        </p:txBody>
      </p:sp>
      <p:pic>
        <p:nvPicPr>
          <p:cNvPr id="2097176"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772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49" name="Title 1"/>
          <p:cNvSpPr>
            <a:spLocks noGrp="1"/>
          </p:cNvSpPr>
          <p:nvPr>
            <p:ph type="title"/>
          </p:nvPr>
        </p:nvSpPr>
        <p:spPr/>
        <p:txBody>
          <a:bodyPr/>
          <a:p>
            <a:endParaRPr lang="en-US"/>
          </a:p>
        </p:txBody>
      </p:sp>
      <p:pic>
        <p:nvPicPr>
          <p:cNvPr id="2097177"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0" y="0"/>
            <a:ext cx="9143999" cy="6858000"/>
          </a:xfrm>
        </p:spPr>
      </p:pic>
      <p:sp>
        <p:nvSpPr>
          <p:cNvPr id="1048650"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EXERCISE 2</a:t>
            </a:r>
            <a:endParaRPr dirty="0" sz="2400" lang="en-US">
              <a:latin typeface="Arial" pitchFamily="34" charset="0"/>
              <a:cs typeface="Arial" pitchFamily="34" charset="0"/>
            </a:endParaRPr>
          </a:p>
        </p:txBody>
      </p:sp>
      <p:sp>
        <p:nvSpPr>
          <p:cNvPr id="1048651" name="TextBox 20"/>
          <p:cNvSpPr txBox="1"/>
          <p:nvPr/>
        </p:nvSpPr>
        <p:spPr>
          <a:xfrm>
            <a:off x="457200" y="1447800"/>
            <a:ext cx="8153400" cy="4801314"/>
          </a:xfrm>
          <a:prstGeom prst="rect"/>
          <a:noFill/>
        </p:spPr>
        <p:txBody>
          <a:bodyPr rtlCol="0" wrap="square">
            <a:spAutoFit/>
          </a:bodyPr>
          <a:p>
            <a:pPr algn="just"/>
            <a:r>
              <a:rPr dirty="0" lang="en-US" u="sng" smtClean="0">
                <a:latin typeface="Arial" pitchFamily="34" charset="0"/>
                <a:cs typeface="Arial" pitchFamily="34" charset="0"/>
              </a:rPr>
              <a:t>Fill in each blank space with the </a:t>
            </a:r>
            <a:r>
              <a:rPr b="1" dirty="0" lang="en-US" u="sng" smtClean="0">
                <a:latin typeface="Arial" pitchFamily="34" charset="0"/>
                <a:cs typeface="Arial" pitchFamily="34" charset="0"/>
              </a:rPr>
              <a:t>correct future verb tense </a:t>
            </a:r>
            <a:r>
              <a:rPr dirty="0" lang="en-US" u="sng" smtClean="0">
                <a:latin typeface="Arial" pitchFamily="34" charset="0"/>
                <a:cs typeface="Arial" pitchFamily="34" charset="0"/>
              </a:rPr>
              <a:t>(simple future, future continuous, or future perfect):</a:t>
            </a:r>
            <a:r>
              <a:rPr dirty="0" lang="en-US" smtClean="0">
                <a:latin typeface="Arial" pitchFamily="34" charset="0"/>
                <a:cs typeface="Arial" pitchFamily="34" charset="0"/>
              </a:rPr>
              <a:t>.</a:t>
            </a:r>
          </a:p>
          <a:p>
            <a:pPr indent="-342900" marL="342900"/>
            <a:endParaRPr dirty="0" lang="en-US" smtClean="0">
              <a:latin typeface="Arial" pitchFamily="34" charset="0"/>
              <a:cs typeface="Arial" pitchFamily="34" charset="0"/>
            </a:endParaRPr>
          </a:p>
          <a:p>
            <a:pPr indent="-342900" marL="342900"/>
            <a:r>
              <a:rPr dirty="0" lang="en-US" smtClean="0">
                <a:latin typeface="Arial" pitchFamily="34" charset="0"/>
                <a:cs typeface="Arial" pitchFamily="34" charset="0"/>
              </a:rPr>
              <a:t>1) Tomorrow I ________ (paint) all day.</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2" action="ppaction://hlinksldjump"/>
              </a:rPr>
              <a:t>A)</a:t>
            </a:r>
            <a:r>
              <a:rPr dirty="0" lang="en-US" smtClean="0">
                <a:latin typeface="Arial" pitchFamily="34" charset="0"/>
                <a:cs typeface="Arial" pitchFamily="34" charset="0"/>
              </a:rPr>
              <a:t> will be painting</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B)</a:t>
            </a:r>
            <a:r>
              <a:rPr b="1" dirty="0" lang="en-US" smtClean="0">
                <a:latin typeface="Arial" pitchFamily="34" charset="0"/>
                <a:cs typeface="Arial" pitchFamily="34" charset="0"/>
              </a:rPr>
              <a:t> </a:t>
            </a:r>
            <a:r>
              <a:rPr dirty="0" lang="en-US" smtClean="0">
                <a:latin typeface="Arial" pitchFamily="34" charset="0"/>
                <a:cs typeface="Arial" pitchFamily="34" charset="0"/>
              </a:rPr>
              <a:t>will paint</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C)</a:t>
            </a:r>
            <a:r>
              <a:rPr b="1" dirty="0" lang="en-US" smtClean="0">
                <a:latin typeface="Arial" pitchFamily="34" charset="0"/>
                <a:cs typeface="Arial" pitchFamily="34" charset="0"/>
              </a:rPr>
              <a:t> </a:t>
            </a:r>
            <a:r>
              <a:rPr dirty="0" lang="en-US" smtClean="0">
                <a:latin typeface="Arial" pitchFamily="34" charset="0"/>
                <a:cs typeface="Arial" pitchFamily="34" charset="0"/>
              </a:rPr>
              <a:t>will be paint</a:t>
            </a:r>
          </a:p>
          <a:p>
            <a:pPr indent="-342900" marL="342900"/>
            <a:endParaRPr dirty="0" lang="en-US" smtClean="0">
              <a:latin typeface="Arial" pitchFamily="34" charset="0"/>
              <a:cs typeface="Arial" pitchFamily="34" charset="0"/>
            </a:endParaRPr>
          </a:p>
          <a:p>
            <a:pPr indent="-342900" marL="342900"/>
            <a:r>
              <a:rPr dirty="0" lang="en-US" smtClean="0">
                <a:latin typeface="Arial" pitchFamily="34" charset="0"/>
                <a:cs typeface="Arial" pitchFamily="34" charset="0"/>
              </a:rPr>
              <a:t> 2) By the time we get there, the store ________ (close).</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A)</a:t>
            </a:r>
            <a:r>
              <a:rPr b="1" dirty="0" lang="en-US" smtClean="0">
                <a:latin typeface="Arial" pitchFamily="34" charset="0"/>
                <a:cs typeface="Arial" pitchFamily="34" charset="0"/>
              </a:rPr>
              <a:t> </a:t>
            </a:r>
            <a:r>
              <a:rPr dirty="0" lang="en-US" smtClean="0">
                <a:latin typeface="Arial" pitchFamily="34" charset="0"/>
                <a:cs typeface="Arial" pitchFamily="34" charset="0"/>
              </a:rPr>
              <a:t>will close</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2" action="ppaction://hlinksldjump"/>
              </a:rPr>
              <a:t>B)</a:t>
            </a:r>
            <a:r>
              <a:rPr b="1" dirty="0" lang="en-US" smtClean="0">
                <a:latin typeface="Arial" pitchFamily="34" charset="0"/>
                <a:cs typeface="Arial" pitchFamily="34" charset="0"/>
              </a:rPr>
              <a:t> </a:t>
            </a:r>
            <a:r>
              <a:rPr dirty="0" lang="en-US" smtClean="0">
                <a:latin typeface="Arial" pitchFamily="34" charset="0"/>
                <a:cs typeface="Arial" pitchFamily="34" charset="0"/>
              </a:rPr>
              <a:t>will have closed</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C)</a:t>
            </a:r>
            <a:r>
              <a:rPr b="1" dirty="0" lang="en-US" smtClean="0">
                <a:latin typeface="Arial" pitchFamily="34" charset="0"/>
                <a:cs typeface="Arial" pitchFamily="34" charset="0"/>
              </a:rPr>
              <a:t> </a:t>
            </a:r>
            <a:r>
              <a:rPr dirty="0" lang="en-US" smtClean="0">
                <a:latin typeface="Arial" pitchFamily="34" charset="0"/>
                <a:cs typeface="Arial" pitchFamily="34" charset="0"/>
              </a:rPr>
              <a:t>closed</a:t>
            </a:r>
          </a:p>
          <a:p>
            <a:pPr indent="-342900" marL="342900"/>
            <a:endParaRPr dirty="0" lang="en-US" smtClean="0">
              <a:latin typeface="Arial" pitchFamily="34" charset="0"/>
              <a:cs typeface="Arial" pitchFamily="34" charset="0"/>
            </a:endParaRPr>
          </a:p>
          <a:p>
            <a:pPr indent="-342900" marL="342900"/>
            <a:r>
              <a:rPr dirty="0" lang="en-US" smtClean="0">
                <a:latin typeface="Arial" pitchFamily="34" charset="0"/>
                <a:cs typeface="Arial" pitchFamily="34" charset="0"/>
              </a:rPr>
              <a:t>3) I ________ (see) you tomorrow at 3:00 PM.</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2" action="ppaction://hlinksldjump"/>
              </a:rPr>
              <a:t>A)</a:t>
            </a:r>
            <a:r>
              <a:rPr b="1" dirty="0" lang="en-US" smtClean="0">
                <a:latin typeface="Arial" pitchFamily="34" charset="0"/>
                <a:cs typeface="Arial" pitchFamily="34" charset="0"/>
              </a:rPr>
              <a:t> </a:t>
            </a:r>
            <a:r>
              <a:rPr dirty="0" lang="en-US" smtClean="0">
                <a:latin typeface="Arial" pitchFamily="34" charset="0"/>
                <a:cs typeface="Arial" pitchFamily="34" charset="0"/>
              </a:rPr>
              <a:t>will see</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B)</a:t>
            </a:r>
            <a:r>
              <a:rPr b="1" dirty="0" lang="en-US" smtClean="0">
                <a:latin typeface="Arial" pitchFamily="34" charset="0"/>
                <a:cs typeface="Arial" pitchFamily="34" charset="0"/>
              </a:rPr>
              <a:t> </a:t>
            </a:r>
            <a:r>
              <a:rPr dirty="0" lang="en-US" smtClean="0">
                <a:latin typeface="Arial" pitchFamily="34" charset="0"/>
                <a:cs typeface="Arial" pitchFamily="34" charset="0"/>
              </a:rPr>
              <a:t>see</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C)</a:t>
            </a:r>
            <a:r>
              <a:rPr b="1" dirty="0" lang="en-US" smtClean="0">
                <a:latin typeface="Arial" pitchFamily="34" charset="0"/>
                <a:cs typeface="Arial" pitchFamily="34" charset="0"/>
              </a:rPr>
              <a:t> </a:t>
            </a:r>
            <a:r>
              <a:rPr dirty="0" lang="en-US" smtClean="0">
                <a:latin typeface="Arial" pitchFamily="34" charset="0"/>
                <a:cs typeface="Arial" pitchFamily="34" charset="0"/>
              </a:rPr>
              <a:t>will be seeing</a:t>
            </a:r>
          </a:p>
        </p:txBody>
      </p:sp>
      <p:pic>
        <p:nvPicPr>
          <p:cNvPr id="2097178" name="Picture 5" descr="images.jpg">
            <a:hlinkClick r:id="rId4" action="ppaction://hlinksldjump"/>
          </p:cNvPr>
          <p:cNvPicPr>
            <a:picLocks noChangeAspect="1"/>
          </p:cNvPicPr>
          <p:nvPr/>
        </p:nvPicPr>
        <p:blipFill>
          <a:blip xmlns:r="http://schemas.openxmlformats.org/officeDocument/2006/relationships" r:embed="rId5"/>
          <a:stretch>
            <a:fillRect/>
          </a:stretch>
        </p:blipFill>
        <p:spPr>
          <a:xfrm>
            <a:off x="73914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79" name="Picture 7" descr="download2.jpg">
            <a:hlinkClick r:id="rId6" action="ppaction://hlinksldjump"/>
          </p:cNvPr>
          <p:cNvPicPr>
            <a:picLocks noChangeAspect="1"/>
          </p:cNvPicPr>
          <p:nvPr/>
        </p:nvPicPr>
        <p:blipFill>
          <a:blip xmlns:r="http://schemas.openxmlformats.org/officeDocument/2006/relationships" r:embed="rId7"/>
          <a:stretch>
            <a:fillRect/>
          </a:stretch>
        </p:blipFill>
        <p:spPr>
          <a:xfrm>
            <a:off x="8305800" y="6019800"/>
            <a:ext cx="628650" cy="619125"/>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52" name="Title 1"/>
          <p:cNvSpPr>
            <a:spLocks noGrp="1"/>
          </p:cNvSpPr>
          <p:nvPr>
            <p:ph type="title"/>
          </p:nvPr>
        </p:nvSpPr>
        <p:spPr/>
        <p:txBody>
          <a:bodyPr/>
          <a:p>
            <a:endParaRPr lang="en-US"/>
          </a:p>
        </p:txBody>
      </p:sp>
      <p:pic>
        <p:nvPicPr>
          <p:cNvPr id="2097180"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53"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EXERCISE 2</a:t>
            </a:r>
            <a:endParaRPr dirty="0" sz="2400" lang="en-US">
              <a:latin typeface="Arial" pitchFamily="34" charset="0"/>
              <a:cs typeface="Arial" pitchFamily="34" charset="0"/>
            </a:endParaRPr>
          </a:p>
        </p:txBody>
      </p:sp>
      <p:sp>
        <p:nvSpPr>
          <p:cNvPr id="1048654" name="TextBox 20"/>
          <p:cNvSpPr txBox="1"/>
          <p:nvPr/>
        </p:nvSpPr>
        <p:spPr>
          <a:xfrm>
            <a:off x="457200" y="1447800"/>
            <a:ext cx="8153400" cy="3416320"/>
          </a:xfrm>
          <a:prstGeom prst="rect"/>
          <a:noFill/>
        </p:spPr>
        <p:txBody>
          <a:bodyPr rtlCol="0" wrap="square">
            <a:spAutoFit/>
          </a:bodyPr>
          <a:p>
            <a:pPr algn="just"/>
            <a:r>
              <a:rPr dirty="0" lang="en-US" u="sng" smtClean="0">
                <a:latin typeface="Arial" pitchFamily="34" charset="0"/>
                <a:cs typeface="Arial" pitchFamily="34" charset="0"/>
              </a:rPr>
              <a:t>Fill in each blank space with the </a:t>
            </a:r>
            <a:r>
              <a:rPr b="1" dirty="0" lang="en-US" u="sng" smtClean="0">
                <a:latin typeface="Arial" pitchFamily="34" charset="0"/>
                <a:cs typeface="Arial" pitchFamily="34" charset="0"/>
              </a:rPr>
              <a:t>correct future verb tense </a:t>
            </a:r>
            <a:r>
              <a:rPr dirty="0" lang="en-US" u="sng" smtClean="0">
                <a:latin typeface="Arial" pitchFamily="34" charset="0"/>
                <a:cs typeface="Arial" pitchFamily="34" charset="0"/>
              </a:rPr>
              <a:t>(simple future, future continuous, or future perfect):</a:t>
            </a:r>
            <a:r>
              <a:rPr dirty="0" lang="en-US" smtClean="0">
                <a:latin typeface="Arial" pitchFamily="34" charset="0"/>
                <a:cs typeface="Arial" pitchFamily="34" charset="0"/>
              </a:rPr>
              <a:t>.</a:t>
            </a:r>
          </a:p>
          <a:p>
            <a:pPr indent="-342900" marL="342900"/>
            <a:endParaRPr dirty="0" lang="en-US" smtClean="0">
              <a:latin typeface="Arial" pitchFamily="34" charset="0"/>
              <a:cs typeface="Arial" pitchFamily="34" charset="0"/>
            </a:endParaRPr>
          </a:p>
          <a:p>
            <a:pPr indent="-342900" marL="342900"/>
            <a:r>
              <a:rPr dirty="0" lang="en-US" smtClean="0">
                <a:latin typeface="Arial" pitchFamily="34" charset="0"/>
                <a:cs typeface="Arial" pitchFamily="34" charset="0"/>
              </a:rPr>
              <a:t>4) After we finish this video, I ________ (see) all of this director's movies.</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rPr>
              <a:t> </a:t>
            </a:r>
            <a:r>
              <a:rPr b="1" dirty="0" lang="en-US" smtClean="0">
                <a:latin typeface="Arial" pitchFamily="34" charset="0"/>
                <a:cs typeface="Arial" pitchFamily="34" charset="0"/>
                <a:hlinkClick r:id="rId2" action="ppaction://hlinksldjump"/>
              </a:rPr>
              <a:t>A)</a:t>
            </a:r>
            <a:r>
              <a:rPr b="1" dirty="0" lang="en-US" smtClean="0">
                <a:latin typeface="Arial" pitchFamily="34" charset="0"/>
                <a:cs typeface="Arial" pitchFamily="34" charset="0"/>
              </a:rPr>
              <a:t> </a:t>
            </a:r>
            <a:r>
              <a:rPr dirty="0" lang="en-US" smtClean="0">
                <a:latin typeface="Arial" pitchFamily="34" charset="0"/>
                <a:cs typeface="Arial" pitchFamily="34" charset="0"/>
              </a:rPr>
              <a:t>will see</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2" action="ppaction://hlinksldjump"/>
              </a:rPr>
              <a:t>B)</a:t>
            </a:r>
            <a:r>
              <a:rPr b="1" dirty="0" lang="en-US" smtClean="0">
                <a:latin typeface="Arial" pitchFamily="34" charset="0"/>
                <a:cs typeface="Arial" pitchFamily="34" charset="0"/>
              </a:rPr>
              <a:t> </a:t>
            </a:r>
            <a:r>
              <a:rPr dirty="0" lang="en-US" smtClean="0">
                <a:latin typeface="Arial" pitchFamily="34" charset="0"/>
                <a:cs typeface="Arial" pitchFamily="34" charset="0"/>
              </a:rPr>
              <a:t>will be seeing</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C)</a:t>
            </a:r>
            <a:r>
              <a:rPr b="1" dirty="0" lang="en-US" smtClean="0">
                <a:latin typeface="Arial" pitchFamily="34" charset="0"/>
                <a:cs typeface="Arial" pitchFamily="34" charset="0"/>
              </a:rPr>
              <a:t> </a:t>
            </a:r>
            <a:r>
              <a:rPr dirty="0" lang="en-US" smtClean="0">
                <a:latin typeface="Arial" pitchFamily="34" charset="0"/>
                <a:cs typeface="Arial" pitchFamily="34" charset="0"/>
              </a:rPr>
              <a:t>will have seen</a:t>
            </a:r>
          </a:p>
          <a:p>
            <a:pPr indent="-342900" marL="342900"/>
            <a:endParaRPr dirty="0" lang="en-US" smtClean="0">
              <a:latin typeface="Arial" pitchFamily="34" charset="0"/>
              <a:cs typeface="Arial" pitchFamily="34" charset="0"/>
            </a:endParaRPr>
          </a:p>
          <a:p>
            <a:pPr indent="-342900" marL="342900"/>
            <a:r>
              <a:rPr dirty="0" lang="en-US" smtClean="0">
                <a:latin typeface="Arial" pitchFamily="34" charset="0"/>
                <a:cs typeface="Arial" pitchFamily="34" charset="0"/>
              </a:rPr>
              <a:t>5) Can I come over in an hour? No, I ________ (clean) the house. </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2" action="ppaction://hlinksldjump"/>
              </a:rPr>
              <a:t>A)</a:t>
            </a:r>
            <a:r>
              <a:rPr b="1" dirty="0" lang="en-US" smtClean="0">
                <a:latin typeface="Arial" pitchFamily="34" charset="0"/>
                <a:cs typeface="Arial" pitchFamily="34" charset="0"/>
              </a:rPr>
              <a:t> </a:t>
            </a:r>
            <a:r>
              <a:rPr dirty="0" lang="en-US" smtClean="0">
                <a:latin typeface="Arial" pitchFamily="34" charset="0"/>
                <a:cs typeface="Arial" pitchFamily="34" charset="0"/>
              </a:rPr>
              <a:t>will clean</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3" action="ppaction://hlinksldjump"/>
              </a:rPr>
              <a:t>B)</a:t>
            </a:r>
            <a:r>
              <a:rPr b="1" dirty="0" lang="en-US" smtClean="0">
                <a:latin typeface="Arial" pitchFamily="34" charset="0"/>
                <a:cs typeface="Arial" pitchFamily="34" charset="0"/>
              </a:rPr>
              <a:t> </a:t>
            </a:r>
            <a:r>
              <a:rPr dirty="0" lang="en-US" smtClean="0">
                <a:latin typeface="Arial" pitchFamily="34" charset="0"/>
                <a:cs typeface="Arial" pitchFamily="34" charset="0"/>
              </a:rPr>
              <a:t>will be cleaning</a:t>
            </a:r>
            <a:br>
              <a:rPr dirty="0" lang="en-US" smtClean="0">
                <a:latin typeface="Arial" pitchFamily="34" charset="0"/>
                <a:cs typeface="Arial" pitchFamily="34" charset="0"/>
              </a:rPr>
            </a:br>
            <a:r>
              <a:rPr dirty="0" lang="en-US" smtClean="0">
                <a:latin typeface="Arial" pitchFamily="34" charset="0"/>
                <a:cs typeface="Arial" pitchFamily="34" charset="0"/>
              </a:rPr>
              <a:t>  </a:t>
            </a:r>
            <a:r>
              <a:rPr b="1" dirty="0" lang="en-US" smtClean="0">
                <a:latin typeface="Arial" pitchFamily="34" charset="0"/>
                <a:cs typeface="Arial" pitchFamily="34" charset="0"/>
                <a:hlinkClick r:id="rId2" action="ppaction://hlinksldjump"/>
              </a:rPr>
              <a:t>C)</a:t>
            </a:r>
            <a:r>
              <a:rPr b="1" dirty="0" lang="en-US" smtClean="0">
                <a:latin typeface="Arial" pitchFamily="34" charset="0"/>
                <a:cs typeface="Arial" pitchFamily="34" charset="0"/>
              </a:rPr>
              <a:t> </a:t>
            </a:r>
            <a:r>
              <a:rPr dirty="0" lang="en-US" smtClean="0">
                <a:latin typeface="Arial" pitchFamily="34" charset="0"/>
                <a:cs typeface="Arial" pitchFamily="34" charset="0"/>
              </a:rPr>
              <a:t>clean</a:t>
            </a:r>
          </a:p>
        </p:txBody>
      </p:sp>
      <p:pic>
        <p:nvPicPr>
          <p:cNvPr id="2097181" name="Picture 5" descr="images.jpg">
            <a:hlinkClick r:id="rId4" action="ppaction://hlinksldjump"/>
          </p:cNvPr>
          <p:cNvPicPr>
            <a:picLocks noChangeAspect="1"/>
          </p:cNvPicPr>
          <p:nvPr/>
        </p:nvPicPr>
        <p:blipFill>
          <a:blip xmlns:r="http://schemas.openxmlformats.org/officeDocument/2006/relationships" r:embed="rId5"/>
          <a:stretch>
            <a:fillRect/>
          </a:stretch>
        </p:blipFill>
        <p:spPr>
          <a:xfrm>
            <a:off x="73152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82" name="Picture 6" descr="download1.jpg">
            <a:hlinkClick r:id="rId3" action="ppaction://hlinksldjump"/>
          </p:cNvPr>
          <p:cNvPicPr>
            <a:picLocks noChangeAspect="1"/>
          </p:cNvPicPr>
          <p:nvPr/>
        </p:nvPicPr>
        <p:blipFill>
          <a:blip xmlns:r="http://schemas.openxmlformats.org/officeDocument/2006/relationships" r:embed="rId6"/>
          <a:stretch>
            <a:fillRect/>
          </a:stretch>
        </p:blipFill>
        <p:spPr>
          <a:xfrm>
            <a:off x="8229600" y="6019800"/>
            <a:ext cx="609600" cy="62865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55" name="Title 1"/>
          <p:cNvSpPr>
            <a:spLocks noGrp="1"/>
          </p:cNvSpPr>
          <p:nvPr>
            <p:ph type="title"/>
          </p:nvPr>
        </p:nvSpPr>
        <p:spPr/>
        <p:txBody>
          <a:bodyPr/>
          <a:p>
            <a:endParaRPr lang="en-US"/>
          </a:p>
        </p:txBody>
      </p:sp>
      <p:pic>
        <p:nvPicPr>
          <p:cNvPr id="2097183"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56"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EXERCISE 3</a:t>
            </a:r>
            <a:endParaRPr dirty="0" sz="2400" lang="en-US">
              <a:latin typeface="Arial" pitchFamily="34" charset="0"/>
              <a:cs typeface="Arial" pitchFamily="34" charset="0"/>
            </a:endParaRPr>
          </a:p>
        </p:txBody>
      </p:sp>
      <p:sp>
        <p:nvSpPr>
          <p:cNvPr id="1048657" name="TextBox 20"/>
          <p:cNvSpPr txBox="1"/>
          <p:nvPr/>
        </p:nvSpPr>
        <p:spPr>
          <a:xfrm>
            <a:off x="457200" y="1447800"/>
            <a:ext cx="8153400" cy="5355312"/>
          </a:xfrm>
          <a:prstGeom prst="rect"/>
          <a:noFill/>
        </p:spPr>
        <p:txBody>
          <a:bodyPr rtlCol="0" wrap="square">
            <a:spAutoFit/>
          </a:bodyPr>
          <a:p>
            <a:pPr algn="just"/>
            <a:r>
              <a:rPr dirty="0" lang="en-US" smtClean="0">
                <a:latin typeface="Arial" pitchFamily="34" charset="0"/>
                <a:cs typeface="Arial" pitchFamily="34" charset="0"/>
              </a:rPr>
              <a:t>Instructions: Change the sentences below into the </a:t>
            </a:r>
            <a:r>
              <a:rPr b="1" dirty="0" lang="en-US" smtClean="0">
                <a:latin typeface="Arial" pitchFamily="34" charset="0"/>
                <a:cs typeface="Arial" pitchFamily="34" charset="0"/>
              </a:rPr>
              <a:t>past tense</a:t>
            </a:r>
            <a:r>
              <a:rPr dirty="0" lang="en-US" smtClean="0">
                <a:latin typeface="Arial" pitchFamily="34" charset="0"/>
                <a:cs typeface="Arial" pitchFamily="34" charset="0"/>
              </a:rPr>
              <a:t>.</a:t>
            </a:r>
          </a:p>
          <a:p>
            <a:pPr algn="just"/>
            <a:endParaRPr dirty="0" lang="en-US" smtClean="0">
              <a:latin typeface="Arial" pitchFamily="34" charset="0"/>
              <a:cs typeface="Arial" pitchFamily="34" charset="0"/>
            </a:endParaRPr>
          </a:p>
          <a:p>
            <a:pPr indent="-342900" marL="342900">
              <a:buAutoNum type="arabicParenR"/>
            </a:pPr>
            <a:r>
              <a:rPr dirty="0" lang="en-US" smtClean="0">
                <a:latin typeface="Arial" pitchFamily="34" charset="0"/>
                <a:cs typeface="Arial" pitchFamily="34" charset="0"/>
              </a:rPr>
              <a:t>He must be crazy. He is selling his car for just $10. </a:t>
            </a:r>
            <a:br>
              <a:rPr dirty="0" lang="en-US" smtClean="0">
                <a:latin typeface="Arial" pitchFamily="34" charset="0"/>
                <a:cs typeface="Arial" pitchFamily="34" charset="0"/>
              </a:rPr>
            </a:br>
            <a:r>
              <a:rPr dirty="0" lang="en-US" err="1" smtClean="0">
                <a:latin typeface="Arial" pitchFamily="34" charset="0"/>
                <a:cs typeface="Arial" pitchFamily="34" charset="0"/>
              </a:rPr>
              <a:t>He________crazy</a:t>
            </a:r>
            <a:r>
              <a:rPr dirty="0" lang="en-US" smtClean="0">
                <a:latin typeface="Arial" pitchFamily="34" charset="0"/>
                <a:cs typeface="Arial" pitchFamily="34" charset="0"/>
              </a:rPr>
              <a:t>. He sold his car for just $10.</a:t>
            </a:r>
          </a:p>
          <a:p>
            <a:pPr indent="-342900" marL="342900">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 He might be able to do it.</a:t>
            </a:r>
            <a:br>
              <a:rPr dirty="0" lang="en-US" smtClean="0">
                <a:latin typeface="Arial" pitchFamily="34" charset="0"/>
                <a:cs typeface="Arial" pitchFamily="34" charset="0"/>
              </a:rPr>
            </a:br>
            <a:r>
              <a:rPr dirty="0" lang="en-US" smtClean="0">
                <a:latin typeface="Arial" pitchFamily="34" charset="0"/>
                <a:cs typeface="Arial" pitchFamily="34" charset="0"/>
              </a:rPr>
              <a:t> </a:t>
            </a:r>
            <a:r>
              <a:rPr dirty="0" lang="en-US" err="1" smtClean="0">
                <a:latin typeface="Arial" pitchFamily="34" charset="0"/>
                <a:cs typeface="Arial" pitchFamily="34" charset="0"/>
              </a:rPr>
              <a:t>He_______to</a:t>
            </a:r>
            <a:r>
              <a:rPr dirty="0" lang="en-US" smtClean="0">
                <a:latin typeface="Arial" pitchFamily="34" charset="0"/>
                <a:cs typeface="Arial" pitchFamily="34" charset="0"/>
              </a:rPr>
              <a:t> do it.</a:t>
            </a:r>
          </a:p>
          <a:p>
            <a:pPr indent="-342900" marL="342900">
              <a:buFontTx/>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 I know he'll be there.</a:t>
            </a:r>
            <a:br>
              <a:rPr dirty="0" lang="en-US" smtClean="0">
                <a:latin typeface="Arial" pitchFamily="34" charset="0"/>
                <a:cs typeface="Arial" pitchFamily="34" charset="0"/>
              </a:rPr>
            </a:br>
            <a:r>
              <a:rPr dirty="0" lang="en-US" smtClean="0">
                <a:latin typeface="Arial" pitchFamily="34" charset="0"/>
                <a:cs typeface="Arial" pitchFamily="34" charset="0"/>
              </a:rPr>
              <a:t> </a:t>
            </a:r>
            <a:r>
              <a:rPr dirty="0" lang="en-US" err="1" smtClean="0">
                <a:latin typeface="Arial" pitchFamily="34" charset="0"/>
                <a:cs typeface="Arial" pitchFamily="34" charset="0"/>
              </a:rPr>
              <a:t>I_________there</a:t>
            </a:r>
            <a:r>
              <a:rPr dirty="0" lang="en-US" smtClean="0">
                <a:latin typeface="Arial" pitchFamily="34" charset="0"/>
                <a:cs typeface="Arial" pitchFamily="34" charset="0"/>
              </a:rPr>
              <a:t>. </a:t>
            </a:r>
          </a:p>
          <a:p>
            <a:pPr indent="-342900" marL="342900">
              <a:buFontTx/>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You should go to the doctor's.</a:t>
            </a:r>
            <a:br>
              <a:rPr dirty="0" lang="en-US" smtClean="0">
                <a:latin typeface="Arial" pitchFamily="34" charset="0"/>
                <a:cs typeface="Arial" pitchFamily="34" charset="0"/>
              </a:rPr>
            </a:br>
            <a:r>
              <a:rPr dirty="0" lang="en-US" smtClean="0">
                <a:latin typeface="Arial" pitchFamily="34" charset="0"/>
                <a:cs typeface="Arial" pitchFamily="34" charset="0"/>
              </a:rPr>
              <a:t> </a:t>
            </a:r>
            <a:r>
              <a:rPr dirty="0" lang="en-US" err="1" smtClean="0">
                <a:latin typeface="Arial" pitchFamily="34" charset="0"/>
                <a:cs typeface="Arial" pitchFamily="34" charset="0"/>
              </a:rPr>
              <a:t>You_________to</a:t>
            </a:r>
            <a:r>
              <a:rPr dirty="0" lang="en-US" smtClean="0">
                <a:latin typeface="Arial" pitchFamily="34" charset="0"/>
                <a:cs typeface="Arial" pitchFamily="34" charset="0"/>
              </a:rPr>
              <a:t> the doctor's.</a:t>
            </a:r>
          </a:p>
          <a:p>
            <a:pPr indent="-342900" marL="342900">
              <a:buFontTx/>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My car won't start.  </a:t>
            </a:r>
            <a:br>
              <a:rPr dirty="0" lang="en-US" smtClean="0">
                <a:latin typeface="Arial" pitchFamily="34" charset="0"/>
                <a:cs typeface="Arial" pitchFamily="34" charset="0"/>
              </a:rPr>
            </a:br>
            <a:r>
              <a:rPr dirty="0" lang="en-US" smtClean="0">
                <a:latin typeface="Arial" pitchFamily="34" charset="0"/>
                <a:cs typeface="Arial" pitchFamily="34" charset="0"/>
              </a:rPr>
              <a:t>My </a:t>
            </a:r>
            <a:r>
              <a:rPr dirty="0" lang="en-US" err="1" smtClean="0">
                <a:latin typeface="Arial" pitchFamily="34" charset="0"/>
                <a:cs typeface="Arial" pitchFamily="34" charset="0"/>
              </a:rPr>
              <a:t>car_________start</a:t>
            </a:r>
            <a:r>
              <a:rPr dirty="0" lang="en-US" smtClean="0">
                <a:latin typeface="Arial" pitchFamily="34" charset="0"/>
                <a:cs typeface="Arial" pitchFamily="34" charset="0"/>
              </a:rPr>
              <a:t>.</a:t>
            </a:r>
          </a:p>
          <a:p>
            <a:pPr algn="just"/>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p:txBody>
      </p:sp>
      <p:pic>
        <p:nvPicPr>
          <p:cNvPr id="2097184"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01000" y="60960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
        <p:nvSpPr>
          <p:cNvPr id="1048658" name="Rounded Rectangle 7">
            <a:hlinkClick r:id="rId4" action="ppaction://hlinksldjump"/>
          </p:cNvPr>
          <p:cNvSpPr/>
          <p:nvPr/>
        </p:nvSpPr>
        <p:spPr>
          <a:xfrm>
            <a:off x="6324600" y="6248400"/>
            <a:ext cx="1524000" cy="381000"/>
          </a:xfrm>
          <a:prstGeom prst="roundRect"/>
        </p:spPr>
        <p:style>
          <a:lnRef idx="3">
            <a:schemeClr val="lt1"/>
          </a:lnRef>
          <a:fillRef idx="1">
            <a:schemeClr val="accent3"/>
          </a:fillRef>
          <a:effectRef idx="1">
            <a:schemeClr val="accent3"/>
          </a:effectRef>
          <a:fontRef idx="minor">
            <a:schemeClr val="lt1"/>
          </a:fontRef>
        </p:style>
        <p:txBody>
          <a:bodyPr anchor="ctr" rtlCol="0"/>
          <a:p>
            <a:pPr algn="ctr"/>
            <a:r>
              <a:rPr b="1" dirty="0" lang="en-US" smtClean="0">
                <a:solidFill>
                  <a:schemeClr val="tx1"/>
                </a:solidFill>
              </a:rPr>
              <a:t>ANSWERS</a:t>
            </a:r>
            <a:endParaRPr b="1" dirty="0" lang="en-US">
              <a:solidFill>
                <a:schemeClr val="tx1"/>
              </a:solidFill>
            </a:endParaRPr>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59" name="Title 1"/>
          <p:cNvSpPr>
            <a:spLocks noGrp="1"/>
          </p:cNvSpPr>
          <p:nvPr>
            <p:ph type="title"/>
          </p:nvPr>
        </p:nvSpPr>
        <p:spPr/>
        <p:txBody>
          <a:bodyPr/>
          <a:p>
            <a:endParaRPr lang="en-US"/>
          </a:p>
        </p:txBody>
      </p:sp>
      <p:pic>
        <p:nvPicPr>
          <p:cNvPr id="2097185"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60"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ANSWERS</a:t>
            </a:r>
            <a:endParaRPr dirty="0" sz="2400" lang="en-US">
              <a:latin typeface="Arial" pitchFamily="34" charset="0"/>
              <a:cs typeface="Arial" pitchFamily="34" charset="0"/>
            </a:endParaRPr>
          </a:p>
        </p:txBody>
      </p:sp>
      <p:sp>
        <p:nvSpPr>
          <p:cNvPr id="1048661" name="TextBox 20"/>
          <p:cNvSpPr txBox="1"/>
          <p:nvPr/>
        </p:nvSpPr>
        <p:spPr>
          <a:xfrm>
            <a:off x="457200" y="1447800"/>
            <a:ext cx="8153400" cy="5355312"/>
          </a:xfrm>
          <a:prstGeom prst="rect"/>
          <a:noFill/>
        </p:spPr>
        <p:txBody>
          <a:bodyPr rtlCol="0" wrap="square">
            <a:spAutoFit/>
          </a:bodyPr>
          <a:p>
            <a:pPr algn="just"/>
            <a:r>
              <a:rPr dirty="0" lang="en-US" smtClean="0">
                <a:latin typeface="Arial" pitchFamily="34" charset="0"/>
                <a:cs typeface="Arial" pitchFamily="34" charset="0"/>
              </a:rPr>
              <a:t>Instructions: Change the sentences below into the </a:t>
            </a:r>
            <a:r>
              <a:rPr b="1" dirty="0" lang="en-US" smtClean="0">
                <a:latin typeface="Arial" pitchFamily="34" charset="0"/>
                <a:cs typeface="Arial" pitchFamily="34" charset="0"/>
              </a:rPr>
              <a:t>past tense</a:t>
            </a:r>
            <a:r>
              <a:rPr dirty="0" lang="en-US" smtClean="0">
                <a:latin typeface="Arial" pitchFamily="34" charset="0"/>
                <a:cs typeface="Arial" pitchFamily="34" charset="0"/>
              </a:rPr>
              <a:t>.</a:t>
            </a:r>
          </a:p>
          <a:p>
            <a:pPr algn="just"/>
            <a:endParaRPr dirty="0" lang="en-US" smtClean="0">
              <a:latin typeface="Arial" pitchFamily="34" charset="0"/>
              <a:cs typeface="Arial" pitchFamily="34" charset="0"/>
            </a:endParaRPr>
          </a:p>
          <a:p>
            <a:pPr indent="-342900" marL="342900">
              <a:buAutoNum type="arabicParenR"/>
            </a:pPr>
            <a:r>
              <a:rPr dirty="0" lang="en-US" smtClean="0">
                <a:latin typeface="Arial" pitchFamily="34" charset="0"/>
                <a:cs typeface="Arial" pitchFamily="34" charset="0"/>
              </a:rPr>
              <a:t>He must be crazy. He is selling his car for just $10. </a:t>
            </a:r>
            <a:br>
              <a:rPr dirty="0" lang="en-US" smtClean="0">
                <a:latin typeface="Arial" pitchFamily="34" charset="0"/>
                <a:cs typeface="Arial" pitchFamily="34" charset="0"/>
              </a:rPr>
            </a:br>
            <a:r>
              <a:rPr dirty="0" lang="en-US" smtClean="0">
                <a:latin typeface="Arial" pitchFamily="34" charset="0"/>
                <a:cs typeface="Arial" pitchFamily="34" charset="0"/>
              </a:rPr>
              <a:t>He </a:t>
            </a:r>
            <a:r>
              <a:rPr b="1" dirty="0" i="1" lang="en-US" smtClean="0">
                <a:latin typeface="Arial" pitchFamily="34" charset="0"/>
                <a:cs typeface="Arial" pitchFamily="34" charset="0"/>
              </a:rPr>
              <a:t>must have been</a:t>
            </a:r>
            <a:r>
              <a:rPr dirty="0" lang="en-US" smtClean="0">
                <a:latin typeface="Arial" pitchFamily="34" charset="0"/>
                <a:cs typeface="Arial" pitchFamily="34" charset="0"/>
              </a:rPr>
              <a:t> crazy. He sold his car for just $10.</a:t>
            </a:r>
          </a:p>
          <a:p>
            <a:pPr indent="-342900" marL="342900">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 He might be able to do it.</a:t>
            </a:r>
            <a:br>
              <a:rPr dirty="0" lang="en-US" smtClean="0">
                <a:latin typeface="Arial" pitchFamily="34" charset="0"/>
                <a:cs typeface="Arial" pitchFamily="34" charset="0"/>
              </a:rPr>
            </a:br>
            <a:r>
              <a:rPr dirty="0" lang="en-US" smtClean="0">
                <a:latin typeface="Arial" pitchFamily="34" charset="0"/>
                <a:cs typeface="Arial" pitchFamily="34" charset="0"/>
              </a:rPr>
              <a:t> He </a:t>
            </a:r>
            <a:r>
              <a:rPr b="1" dirty="0" i="1" lang="en-US" smtClean="0">
                <a:latin typeface="Arial" pitchFamily="34" charset="0"/>
                <a:cs typeface="Arial" pitchFamily="34" charset="0"/>
              </a:rPr>
              <a:t>might have been </a:t>
            </a:r>
            <a:r>
              <a:rPr dirty="0" lang="en-US" smtClean="0">
                <a:latin typeface="Arial" pitchFamily="34" charset="0"/>
                <a:cs typeface="Arial" pitchFamily="34" charset="0"/>
              </a:rPr>
              <a:t>able to do it.</a:t>
            </a:r>
          </a:p>
          <a:p>
            <a:pPr indent="-342900" marL="342900">
              <a:buFontTx/>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 I know he'll be there.</a:t>
            </a:r>
            <a:br>
              <a:rPr dirty="0" lang="en-US" smtClean="0">
                <a:latin typeface="Arial" pitchFamily="34" charset="0"/>
                <a:cs typeface="Arial" pitchFamily="34" charset="0"/>
              </a:rPr>
            </a:br>
            <a:r>
              <a:rPr dirty="0" lang="en-US" smtClean="0">
                <a:latin typeface="Arial" pitchFamily="34" charset="0"/>
                <a:cs typeface="Arial" pitchFamily="34" charset="0"/>
              </a:rPr>
              <a:t> I </a:t>
            </a:r>
            <a:r>
              <a:rPr b="1" dirty="0" i="1" lang="en-US" smtClean="0">
                <a:latin typeface="Arial" pitchFamily="34" charset="0"/>
                <a:cs typeface="Arial" pitchFamily="34" charset="0"/>
              </a:rPr>
              <a:t>knew he’d be </a:t>
            </a:r>
            <a:r>
              <a:rPr dirty="0" lang="en-US" smtClean="0">
                <a:latin typeface="Arial" pitchFamily="34" charset="0"/>
                <a:cs typeface="Arial" pitchFamily="34" charset="0"/>
              </a:rPr>
              <a:t>there. </a:t>
            </a:r>
          </a:p>
          <a:p>
            <a:pPr indent="-342900" marL="342900">
              <a:buFontTx/>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You should go to the doctor's.</a:t>
            </a:r>
            <a:br>
              <a:rPr dirty="0" lang="en-US" smtClean="0">
                <a:latin typeface="Arial" pitchFamily="34" charset="0"/>
                <a:cs typeface="Arial" pitchFamily="34" charset="0"/>
              </a:rPr>
            </a:br>
            <a:r>
              <a:rPr dirty="0" lang="en-US" smtClean="0">
                <a:latin typeface="Arial" pitchFamily="34" charset="0"/>
                <a:cs typeface="Arial" pitchFamily="34" charset="0"/>
              </a:rPr>
              <a:t> You </a:t>
            </a:r>
            <a:r>
              <a:rPr b="1" dirty="0" i="1" lang="en-US" smtClean="0">
                <a:latin typeface="Arial" pitchFamily="34" charset="0"/>
                <a:cs typeface="Arial" pitchFamily="34" charset="0"/>
              </a:rPr>
              <a:t>should have gone </a:t>
            </a:r>
            <a:r>
              <a:rPr dirty="0" lang="en-US" smtClean="0">
                <a:latin typeface="Arial" pitchFamily="34" charset="0"/>
                <a:cs typeface="Arial" pitchFamily="34" charset="0"/>
              </a:rPr>
              <a:t>to the doctor's.</a:t>
            </a:r>
          </a:p>
          <a:p>
            <a:pPr indent="-342900" marL="342900">
              <a:buFontTx/>
              <a:buAutoNum type="arabicParenR"/>
            </a:pPr>
            <a:endParaRPr dirty="0" lang="en-US" smtClean="0">
              <a:latin typeface="Arial" pitchFamily="34" charset="0"/>
              <a:cs typeface="Arial" pitchFamily="34" charset="0"/>
            </a:endParaRPr>
          </a:p>
          <a:p>
            <a:pPr indent="-342900" marL="342900">
              <a:buFontTx/>
              <a:buAutoNum type="arabicParenR"/>
            </a:pPr>
            <a:r>
              <a:rPr dirty="0" lang="en-US" smtClean="0">
                <a:latin typeface="Arial" pitchFamily="34" charset="0"/>
                <a:cs typeface="Arial" pitchFamily="34" charset="0"/>
              </a:rPr>
              <a:t>My car won't start.  </a:t>
            </a:r>
            <a:br>
              <a:rPr dirty="0" lang="en-US" smtClean="0">
                <a:latin typeface="Arial" pitchFamily="34" charset="0"/>
                <a:cs typeface="Arial" pitchFamily="34" charset="0"/>
              </a:rPr>
            </a:br>
            <a:r>
              <a:rPr dirty="0" lang="en-US" smtClean="0">
                <a:latin typeface="Arial" pitchFamily="34" charset="0"/>
                <a:cs typeface="Arial" pitchFamily="34" charset="0"/>
              </a:rPr>
              <a:t>My car </a:t>
            </a:r>
            <a:r>
              <a:rPr b="1" dirty="0" i="1" lang="en-US" smtClean="0">
                <a:latin typeface="Arial" pitchFamily="34" charset="0"/>
                <a:cs typeface="Arial" pitchFamily="34" charset="0"/>
              </a:rPr>
              <a:t>wouldn’t</a:t>
            </a:r>
            <a:r>
              <a:rPr dirty="0" lang="en-US" smtClean="0">
                <a:latin typeface="Arial" pitchFamily="34" charset="0"/>
                <a:cs typeface="Arial" pitchFamily="34" charset="0"/>
              </a:rPr>
              <a:t> start.</a:t>
            </a:r>
          </a:p>
          <a:p>
            <a:pPr algn="just"/>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p:txBody>
      </p:sp>
      <p:pic>
        <p:nvPicPr>
          <p:cNvPr id="2097186"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01000" y="60960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62" name="Title 1"/>
          <p:cNvSpPr>
            <a:spLocks noGrp="1"/>
          </p:cNvSpPr>
          <p:nvPr>
            <p:ph type="title"/>
          </p:nvPr>
        </p:nvSpPr>
        <p:spPr/>
        <p:txBody>
          <a:bodyPr/>
          <a:p>
            <a:endParaRPr lang="en-US"/>
          </a:p>
        </p:txBody>
      </p:sp>
      <p:pic>
        <p:nvPicPr>
          <p:cNvPr id="2097187"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63"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QUESTION 4</a:t>
            </a:r>
            <a:endParaRPr dirty="0" sz="2400" lang="en-US">
              <a:latin typeface="Arial" pitchFamily="34" charset="0"/>
              <a:cs typeface="Arial" pitchFamily="34" charset="0"/>
            </a:endParaRPr>
          </a:p>
        </p:txBody>
      </p:sp>
      <p:sp>
        <p:nvSpPr>
          <p:cNvPr id="1048664" name="TextBox 20"/>
          <p:cNvSpPr txBox="1"/>
          <p:nvPr/>
        </p:nvSpPr>
        <p:spPr>
          <a:xfrm>
            <a:off x="457200" y="1143000"/>
            <a:ext cx="8153400" cy="5632311"/>
          </a:xfrm>
          <a:prstGeom prst="rect"/>
          <a:noFill/>
        </p:spPr>
        <p:txBody>
          <a:bodyPr rtlCol="0" wrap="square">
            <a:spAutoFit/>
          </a:bodyPr>
          <a:p>
            <a:pPr algn="just"/>
            <a:r>
              <a:rPr dirty="0" lang="en-US" smtClean="0">
                <a:latin typeface="Arial" pitchFamily="34" charset="0"/>
                <a:cs typeface="Arial" pitchFamily="34" charset="0"/>
              </a:rPr>
              <a:t>Instructions: Complete the sentences below by putting the verb in brackets into the </a:t>
            </a:r>
            <a:r>
              <a:rPr b="1" dirty="0" lang="en-US" smtClean="0">
                <a:latin typeface="Arial" pitchFamily="34" charset="0"/>
                <a:cs typeface="Arial" pitchFamily="34" charset="0"/>
              </a:rPr>
              <a:t>past simple</a:t>
            </a:r>
            <a:r>
              <a:rPr dirty="0" lang="en-US" smtClean="0">
                <a:latin typeface="Arial" pitchFamily="34" charset="0"/>
                <a:cs typeface="Arial" pitchFamily="34" charset="0"/>
              </a:rPr>
              <a:t> or </a:t>
            </a:r>
            <a:r>
              <a:rPr b="1" dirty="0" lang="en-US" smtClean="0">
                <a:latin typeface="Arial" pitchFamily="34" charset="0"/>
                <a:cs typeface="Arial" pitchFamily="34" charset="0"/>
              </a:rPr>
              <a:t>past perfect</a:t>
            </a:r>
            <a:r>
              <a:rPr dirty="0" lang="en-US" smtClean="0">
                <a:latin typeface="Arial" pitchFamily="34" charset="0"/>
                <a:cs typeface="Arial" pitchFamily="34" charset="0"/>
              </a:rPr>
              <a:t>.</a:t>
            </a:r>
          </a:p>
          <a:p>
            <a:pPr algn="just"/>
            <a:endParaRPr dirty="0" lang="en-US" smtClean="0">
              <a:latin typeface="Arial" pitchFamily="34" charset="0"/>
              <a:cs typeface="Arial" pitchFamily="34" charset="0"/>
            </a:endParaRPr>
          </a:p>
          <a:p>
            <a:pPr algn="just" indent="-342900" marL="342900">
              <a:buAutoNum type="arabicParenR"/>
            </a:pPr>
            <a:r>
              <a:rPr dirty="0" lang="en-US" smtClean="0">
                <a:latin typeface="Arial" pitchFamily="34" charset="0"/>
                <a:cs typeface="Arial" pitchFamily="34" charset="0"/>
              </a:rPr>
              <a:t>While I was away on holiday, my sister (fall)______ ill and I had to come home.</a:t>
            </a:r>
          </a:p>
          <a:p>
            <a:pPr algn="just" indent="-342900" marL="342900">
              <a:buFontTx/>
              <a:buAutoNum type="arabicParenR"/>
            </a:pPr>
            <a:r>
              <a:rPr dirty="0" lang="en-US" smtClean="0">
                <a:latin typeface="Arial" pitchFamily="34" charset="0"/>
                <a:cs typeface="Arial" pitchFamily="34" charset="0"/>
              </a:rPr>
              <a:t>By the time we reached Frankfurt I (already/be)________ very tired of driving.</a:t>
            </a:r>
          </a:p>
          <a:p>
            <a:pPr algn="just" indent="-342900" marL="342900">
              <a:buFontTx/>
              <a:buAutoNum type="arabicParenR"/>
            </a:pPr>
            <a:r>
              <a:rPr dirty="0" lang="en-US" smtClean="0">
                <a:latin typeface="Arial" pitchFamily="34" charset="0"/>
                <a:cs typeface="Arial" pitchFamily="34" charset="0"/>
              </a:rPr>
              <a:t>There was a terrible atmosphere in the room. They (have)_______ an argument just before I came.</a:t>
            </a:r>
          </a:p>
          <a:p>
            <a:pPr algn="just" indent="-342900" marL="342900">
              <a:buFontTx/>
              <a:buAutoNum type="arabicParenR"/>
            </a:pPr>
            <a:r>
              <a:rPr dirty="0" lang="en-US" smtClean="0">
                <a:latin typeface="Arial" pitchFamily="34" charset="0"/>
                <a:cs typeface="Arial" pitchFamily="34" charset="0"/>
              </a:rPr>
              <a:t>She (be)_________ a teacher before she became a journalist. </a:t>
            </a:r>
          </a:p>
          <a:p>
            <a:pPr algn="just" indent="-342900" marL="342900">
              <a:buFontTx/>
              <a:buAutoNum type="arabicParenR"/>
            </a:pPr>
            <a:r>
              <a:rPr dirty="0" lang="en-US" smtClean="0">
                <a:latin typeface="Arial" pitchFamily="34" charset="0"/>
                <a:cs typeface="Arial" pitchFamily="34" charset="0"/>
              </a:rPr>
              <a:t>I gave my friend directions to my house, but later realized that I (forgot)________ to give her the exact address.</a:t>
            </a:r>
          </a:p>
          <a:p>
            <a:pPr algn="just" indent="-342900" marL="342900">
              <a:buFontTx/>
              <a:buAutoNum type="arabicParenR"/>
            </a:pPr>
            <a:r>
              <a:rPr dirty="0" lang="en-US" smtClean="0">
                <a:latin typeface="Arial" pitchFamily="34" charset="0"/>
                <a:cs typeface="Arial" pitchFamily="34" charset="0"/>
              </a:rPr>
              <a:t>I got to work this morning and was angry when I saw that no one (arrive)__________ yet.</a:t>
            </a:r>
          </a:p>
          <a:p>
            <a:pPr algn="just" indent="-342900" marL="342900">
              <a:buFontTx/>
              <a:buAutoNum type="arabicParenR"/>
            </a:pPr>
            <a:r>
              <a:rPr dirty="0" lang="en-US" smtClean="0">
                <a:latin typeface="Arial" pitchFamily="34" charset="0"/>
                <a:cs typeface="Arial" pitchFamily="34" charset="0"/>
              </a:rPr>
              <a:t>He awoke thinking he was in a prison and that he'd been arrested for robbery. He then realized that it (all/be)________just a bad dream.</a:t>
            </a:r>
          </a:p>
          <a:p>
            <a:pPr algn="just" indent="-342900" marL="342900">
              <a:buFontTx/>
              <a:buAutoNum type="arabicParenR"/>
            </a:pPr>
            <a:r>
              <a:rPr dirty="0" lang="en-US" smtClean="0">
                <a:latin typeface="Arial" pitchFamily="34" charset="0"/>
                <a:cs typeface="Arial" pitchFamily="34" charset="0"/>
              </a:rPr>
              <a:t> Michael had a black eye. It looked as if he (be)_______ in a fight. </a:t>
            </a:r>
          </a:p>
          <a:p>
            <a:pPr algn="just" indent="-342900" marL="342900"/>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p:txBody>
      </p:sp>
      <p:pic>
        <p:nvPicPr>
          <p:cNvPr id="2097188"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01000" y="60960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
        <p:nvSpPr>
          <p:cNvPr id="1048665" name="Rounded Rectangle 7">
            <a:hlinkClick r:id="rId4" action="ppaction://hlinksldjump"/>
          </p:cNvPr>
          <p:cNvSpPr/>
          <p:nvPr/>
        </p:nvSpPr>
        <p:spPr>
          <a:xfrm>
            <a:off x="6324600" y="6248400"/>
            <a:ext cx="1524000" cy="381000"/>
          </a:xfrm>
          <a:prstGeom prst="roundRect"/>
        </p:spPr>
        <p:style>
          <a:lnRef idx="3">
            <a:schemeClr val="lt1"/>
          </a:lnRef>
          <a:fillRef idx="1">
            <a:schemeClr val="accent3"/>
          </a:fillRef>
          <a:effectRef idx="1">
            <a:schemeClr val="accent3"/>
          </a:effectRef>
          <a:fontRef idx="minor">
            <a:schemeClr val="lt1"/>
          </a:fontRef>
        </p:style>
        <p:txBody>
          <a:bodyPr anchor="ctr" rtlCol="0"/>
          <a:p>
            <a:pPr algn="ctr"/>
            <a:r>
              <a:rPr b="1" dirty="0" lang="en-US" smtClean="0">
                <a:solidFill>
                  <a:schemeClr val="tx1"/>
                </a:solidFill>
              </a:rPr>
              <a:t>ANSWERS</a:t>
            </a:r>
            <a:endParaRPr b="1" dirty="0" lang="en-US">
              <a:solidFill>
                <a:schemeClr val="tx1"/>
              </a:solidFill>
            </a:endParaRPr>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bgPr>
    </p:bg>
    <p:spTree>
      <p:nvGrpSpPr>
        <p:cNvPr id="37" name=""/>
        <p:cNvGrpSpPr/>
        <p:nvPr/>
      </p:nvGrpSpPr>
      <p:grpSpPr>
        <a:xfrm>
          <a:off x="0" y="0"/>
          <a:ext cx="0" cy="0"/>
          <a:chOff x="0" y="0"/>
          <a:chExt cx="0" cy="0"/>
        </a:xfrm>
      </p:grpSpPr>
      <p:sp>
        <p:nvSpPr>
          <p:cNvPr id="1048585" name="Content Placeholder 2"/>
          <p:cNvSpPr txBox="1"/>
          <p:nvPr/>
        </p:nvSpPr>
        <p:spPr>
          <a:xfrm>
            <a:off x="1295400" y="1600200"/>
            <a:ext cx="7391400" cy="4525963"/>
          </a:xfrm>
          <a:prstGeom prst="rect"/>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a:lstStyle>
          <a:p>
            <a:pPr indent="0" marL="0">
              <a:buNone/>
            </a:pPr>
            <a:r>
              <a:rPr dirty="0" lang="en-US" smtClean="0"/>
              <a:t>SINCERE THANKS TO:</a:t>
            </a:r>
          </a:p>
          <a:p>
            <a:pPr indent="0" marL="0">
              <a:buNone/>
            </a:pPr>
            <a:r>
              <a:rPr dirty="0" lang="en-US" smtClean="0"/>
              <a:t>DR.AJAY KUMAR GARG</a:t>
            </a:r>
            <a:endParaRPr altLang="en-US" lang="zh-CN"/>
          </a:p>
          <a:p>
            <a:pPr indent="0" marL="0">
              <a:buNone/>
            </a:pPr>
            <a:r>
              <a:rPr dirty="0" lang="en-US" smtClean="0"/>
              <a:t>PRINCIPAL , I.B. (PG) COLLEGE,</a:t>
            </a:r>
            <a:r>
              <a:rPr dirty="0" lang="en-US" smtClean="0"/>
              <a:t>PANIPAT</a:t>
            </a:r>
            <a:endParaRPr altLang="en-US" lang="zh-CN"/>
          </a:p>
          <a:p>
            <a:pPr indent="0" marL="0">
              <a:buNone/>
            </a:pPr>
            <a:r>
              <a:rPr dirty="0" lang="en-US" smtClean="0"/>
              <a:t>DR.MADHU SHARMA (H.O.D.)</a:t>
            </a:r>
            <a:r>
              <a:rPr dirty="0" lang="en-US" smtClean="0"/>
              <a:t>ENGLISH DEPARTMENT</a:t>
            </a:r>
            <a:endParaRPr altLang="en-US" lang="zh-CN"/>
          </a:p>
          <a:p>
            <a:endParaRPr dirty="0" lang="en-US" smtClean="0"/>
          </a:p>
          <a:p>
            <a:endParaRPr dirty="0" lang="en-US" smtClean="0"/>
          </a:p>
          <a:p>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66" name="Title 1"/>
          <p:cNvSpPr>
            <a:spLocks noGrp="1"/>
          </p:cNvSpPr>
          <p:nvPr>
            <p:ph type="title"/>
          </p:nvPr>
        </p:nvSpPr>
        <p:spPr/>
        <p:txBody>
          <a:bodyPr/>
          <a:p>
            <a:endParaRPr lang="en-US"/>
          </a:p>
        </p:txBody>
      </p:sp>
      <p:pic>
        <p:nvPicPr>
          <p:cNvPr id="2097189"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67"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ANSWERS</a:t>
            </a:r>
            <a:endParaRPr dirty="0" sz="2400" lang="en-US">
              <a:latin typeface="Arial" pitchFamily="34" charset="0"/>
              <a:cs typeface="Arial" pitchFamily="34" charset="0"/>
            </a:endParaRPr>
          </a:p>
        </p:txBody>
      </p:sp>
      <p:sp>
        <p:nvSpPr>
          <p:cNvPr id="1048668" name="TextBox 20"/>
          <p:cNvSpPr txBox="1"/>
          <p:nvPr/>
        </p:nvSpPr>
        <p:spPr>
          <a:xfrm>
            <a:off x="457200" y="1143000"/>
            <a:ext cx="8153400" cy="5355312"/>
          </a:xfrm>
          <a:prstGeom prst="rect"/>
          <a:noFill/>
        </p:spPr>
        <p:txBody>
          <a:bodyPr rtlCol="0" wrap="square">
            <a:spAutoFit/>
          </a:bodyPr>
          <a:p>
            <a:pPr algn="just"/>
            <a:r>
              <a:rPr dirty="0" lang="en-US" smtClean="0">
                <a:latin typeface="Arial" pitchFamily="34" charset="0"/>
                <a:cs typeface="Arial" pitchFamily="34" charset="0"/>
              </a:rPr>
              <a:t>Instructions:</a:t>
            </a:r>
            <a:r>
              <a:rPr lang="en-US" smtClean="0">
                <a:latin typeface="Arial" pitchFamily="34" charset="0"/>
                <a:cs typeface="Arial" pitchFamily="34" charset="0"/>
              </a:rPr>
              <a:t> Complete </a:t>
            </a:r>
            <a:r>
              <a:rPr dirty="0" lang="en-US" smtClean="0">
                <a:latin typeface="Arial" pitchFamily="34" charset="0"/>
                <a:cs typeface="Arial" pitchFamily="34" charset="0"/>
              </a:rPr>
              <a:t>the sentences below by putting the verb in brackets into the </a:t>
            </a:r>
            <a:r>
              <a:rPr b="1" dirty="0" lang="en-US" smtClean="0">
                <a:latin typeface="Arial" pitchFamily="34" charset="0"/>
                <a:cs typeface="Arial" pitchFamily="34" charset="0"/>
              </a:rPr>
              <a:t>past simple</a:t>
            </a:r>
            <a:r>
              <a:rPr dirty="0" lang="en-US" smtClean="0">
                <a:latin typeface="Arial" pitchFamily="34" charset="0"/>
                <a:cs typeface="Arial" pitchFamily="34" charset="0"/>
              </a:rPr>
              <a:t> or </a:t>
            </a:r>
            <a:r>
              <a:rPr b="1" dirty="0" lang="en-US" smtClean="0">
                <a:latin typeface="Arial" pitchFamily="34" charset="0"/>
                <a:cs typeface="Arial" pitchFamily="34" charset="0"/>
              </a:rPr>
              <a:t>past perfect</a:t>
            </a:r>
            <a:r>
              <a:rPr dirty="0" lang="en-US" smtClean="0">
                <a:latin typeface="Arial" pitchFamily="34" charset="0"/>
                <a:cs typeface="Arial" pitchFamily="34" charset="0"/>
              </a:rPr>
              <a:t>.</a:t>
            </a:r>
          </a:p>
          <a:p>
            <a:pPr algn="just"/>
            <a:endParaRPr dirty="0" lang="en-US" smtClean="0">
              <a:latin typeface="Arial" pitchFamily="34" charset="0"/>
              <a:cs typeface="Arial" pitchFamily="34" charset="0"/>
            </a:endParaRPr>
          </a:p>
          <a:p>
            <a:pPr algn="just" indent="-342900" marL="342900">
              <a:buAutoNum type="arabicParenR"/>
            </a:pPr>
            <a:r>
              <a:rPr dirty="0" lang="en-US" smtClean="0">
                <a:latin typeface="Arial" pitchFamily="34" charset="0"/>
                <a:cs typeface="Arial" pitchFamily="34" charset="0"/>
              </a:rPr>
              <a:t>While I was away on holiday, my sister (fall)</a:t>
            </a:r>
            <a:r>
              <a:rPr b="1" dirty="0" i="1" lang="en-US" smtClean="0">
                <a:latin typeface="Arial" pitchFamily="34" charset="0"/>
                <a:cs typeface="Arial" pitchFamily="34" charset="0"/>
              </a:rPr>
              <a:t>fell</a:t>
            </a:r>
            <a:r>
              <a:rPr dirty="0" lang="en-US" smtClean="0">
                <a:latin typeface="Arial" pitchFamily="34" charset="0"/>
                <a:cs typeface="Arial" pitchFamily="34" charset="0"/>
              </a:rPr>
              <a:t> ill and I had to come home.</a:t>
            </a:r>
          </a:p>
          <a:p>
            <a:pPr algn="just" indent="-342900" marL="342900">
              <a:buFontTx/>
              <a:buAutoNum type="arabicParenR"/>
            </a:pPr>
            <a:r>
              <a:rPr dirty="0" lang="en-US" smtClean="0">
                <a:latin typeface="Arial" pitchFamily="34" charset="0"/>
                <a:cs typeface="Arial" pitchFamily="34" charset="0"/>
              </a:rPr>
              <a:t>By the time we reached Frankfurt I (already/be)</a:t>
            </a:r>
            <a:r>
              <a:rPr b="1" dirty="0" i="1" lang="en-US" smtClean="0">
                <a:latin typeface="Arial" pitchFamily="34" charset="0"/>
                <a:cs typeface="Arial" pitchFamily="34" charset="0"/>
              </a:rPr>
              <a:t>was already</a:t>
            </a:r>
            <a:r>
              <a:rPr dirty="0" lang="en-US" smtClean="0">
                <a:latin typeface="Arial" pitchFamily="34" charset="0"/>
                <a:cs typeface="Arial" pitchFamily="34" charset="0"/>
              </a:rPr>
              <a:t> very tired of driving.</a:t>
            </a:r>
          </a:p>
          <a:p>
            <a:pPr algn="just" indent="-342900" marL="342900">
              <a:buFontTx/>
              <a:buAutoNum type="arabicParenR"/>
            </a:pPr>
            <a:r>
              <a:rPr dirty="0" lang="en-US" smtClean="0">
                <a:latin typeface="Arial" pitchFamily="34" charset="0"/>
                <a:cs typeface="Arial" pitchFamily="34" charset="0"/>
              </a:rPr>
              <a:t>There was a terrible atmosphere in the room. They (have)</a:t>
            </a:r>
            <a:r>
              <a:rPr b="1" dirty="0" i="1" lang="en-US" smtClean="0">
                <a:latin typeface="Arial" pitchFamily="34" charset="0"/>
                <a:cs typeface="Arial" pitchFamily="34" charset="0"/>
              </a:rPr>
              <a:t>had had </a:t>
            </a:r>
            <a:r>
              <a:rPr dirty="0" lang="en-US" smtClean="0">
                <a:latin typeface="Arial" pitchFamily="34" charset="0"/>
                <a:cs typeface="Arial" pitchFamily="34" charset="0"/>
              </a:rPr>
              <a:t>an argument just before I came.</a:t>
            </a:r>
          </a:p>
          <a:p>
            <a:pPr algn="just" indent="-342900" marL="342900">
              <a:buFontTx/>
              <a:buAutoNum type="arabicParenR"/>
            </a:pPr>
            <a:r>
              <a:rPr dirty="0" lang="en-US" smtClean="0">
                <a:latin typeface="Arial" pitchFamily="34" charset="0"/>
                <a:cs typeface="Arial" pitchFamily="34" charset="0"/>
              </a:rPr>
              <a:t>She (be)</a:t>
            </a:r>
            <a:r>
              <a:rPr b="1" dirty="0" i="1" lang="en-US" smtClean="0">
                <a:latin typeface="Arial" pitchFamily="34" charset="0"/>
                <a:cs typeface="Arial" pitchFamily="34" charset="0"/>
              </a:rPr>
              <a:t>was </a:t>
            </a:r>
            <a:r>
              <a:rPr dirty="0" lang="en-US" smtClean="0">
                <a:latin typeface="Arial" pitchFamily="34" charset="0"/>
                <a:cs typeface="Arial" pitchFamily="34" charset="0"/>
              </a:rPr>
              <a:t>a teacher before she became a journalist. </a:t>
            </a:r>
          </a:p>
          <a:p>
            <a:pPr algn="just" indent="-342900" marL="342900">
              <a:buFontTx/>
              <a:buAutoNum type="arabicParenR"/>
            </a:pPr>
            <a:r>
              <a:rPr dirty="0" lang="en-US" smtClean="0">
                <a:latin typeface="Arial" pitchFamily="34" charset="0"/>
                <a:cs typeface="Arial" pitchFamily="34" charset="0"/>
              </a:rPr>
              <a:t>I gave my friend directions to my house, but later realized that I (forgot)</a:t>
            </a:r>
            <a:r>
              <a:rPr b="1" dirty="0" i="1" lang="en-US" smtClean="0">
                <a:latin typeface="Arial" pitchFamily="34" charset="0"/>
                <a:cs typeface="Arial" pitchFamily="34" charset="0"/>
              </a:rPr>
              <a:t>had forgotten </a:t>
            </a:r>
            <a:r>
              <a:rPr dirty="0" lang="en-US" smtClean="0">
                <a:latin typeface="Arial" pitchFamily="34" charset="0"/>
                <a:cs typeface="Arial" pitchFamily="34" charset="0"/>
              </a:rPr>
              <a:t>to give her the exact address.</a:t>
            </a:r>
          </a:p>
          <a:p>
            <a:pPr algn="just" indent="-342900" marL="342900">
              <a:buFontTx/>
              <a:buAutoNum type="arabicParenR"/>
            </a:pPr>
            <a:r>
              <a:rPr dirty="0" lang="en-US" smtClean="0">
                <a:latin typeface="Arial" pitchFamily="34" charset="0"/>
                <a:cs typeface="Arial" pitchFamily="34" charset="0"/>
              </a:rPr>
              <a:t>I got to work this morning and was angry when I saw that no one (arrive)</a:t>
            </a:r>
            <a:r>
              <a:rPr b="1" dirty="0" i="1" lang="en-US" smtClean="0">
                <a:latin typeface="Arial" pitchFamily="34" charset="0"/>
                <a:cs typeface="Arial" pitchFamily="34" charset="0"/>
              </a:rPr>
              <a:t>had arrived</a:t>
            </a:r>
            <a:r>
              <a:rPr dirty="0" lang="en-US" smtClean="0">
                <a:latin typeface="Arial" pitchFamily="34" charset="0"/>
                <a:cs typeface="Arial" pitchFamily="34" charset="0"/>
              </a:rPr>
              <a:t> yet.</a:t>
            </a:r>
          </a:p>
          <a:p>
            <a:pPr algn="just" indent="-342900" marL="342900">
              <a:buFontTx/>
              <a:buAutoNum type="arabicParenR"/>
            </a:pPr>
            <a:r>
              <a:rPr dirty="0" lang="en-US" smtClean="0">
                <a:latin typeface="Arial" pitchFamily="34" charset="0"/>
                <a:cs typeface="Arial" pitchFamily="34" charset="0"/>
              </a:rPr>
              <a:t>He awoke thinking he was in a prison and that he'd been arrested for robbery. He then realized that it (all/be)</a:t>
            </a:r>
            <a:r>
              <a:rPr b="1" dirty="0" i="1" lang="en-US" smtClean="0">
                <a:latin typeface="Arial" pitchFamily="34" charset="0"/>
                <a:cs typeface="Arial" pitchFamily="34" charset="0"/>
              </a:rPr>
              <a:t>had all been </a:t>
            </a:r>
            <a:r>
              <a:rPr dirty="0" lang="en-US" smtClean="0">
                <a:latin typeface="Arial" pitchFamily="34" charset="0"/>
                <a:cs typeface="Arial" pitchFamily="34" charset="0"/>
              </a:rPr>
              <a:t>just a bad dream.</a:t>
            </a:r>
          </a:p>
          <a:p>
            <a:pPr algn="just" indent="-342900" marL="342900">
              <a:buFontTx/>
              <a:buAutoNum type="arabicParenR"/>
            </a:pPr>
            <a:r>
              <a:rPr dirty="0" lang="en-US" smtClean="0">
                <a:latin typeface="Arial" pitchFamily="34" charset="0"/>
                <a:cs typeface="Arial" pitchFamily="34" charset="0"/>
              </a:rPr>
              <a:t> Michael had a black eye. It looked as if he (be)</a:t>
            </a:r>
            <a:r>
              <a:rPr b="1" dirty="0" i="1" lang="en-US" smtClean="0">
                <a:latin typeface="Arial" pitchFamily="34" charset="0"/>
                <a:cs typeface="Arial" pitchFamily="34" charset="0"/>
              </a:rPr>
              <a:t>had been</a:t>
            </a:r>
            <a:r>
              <a:rPr dirty="0" lang="en-US" smtClean="0">
                <a:latin typeface="Arial" pitchFamily="34" charset="0"/>
                <a:cs typeface="Arial" pitchFamily="34" charset="0"/>
              </a:rPr>
              <a:t> in a fight. </a:t>
            </a:r>
          </a:p>
          <a:p>
            <a:pPr algn="just" indent="-342900" marL="342900"/>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p:txBody>
      </p:sp>
      <p:pic>
        <p:nvPicPr>
          <p:cNvPr id="2097190"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01000" y="60960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69" name="Title 1"/>
          <p:cNvSpPr>
            <a:spLocks noGrp="1"/>
          </p:cNvSpPr>
          <p:nvPr>
            <p:ph type="title"/>
          </p:nvPr>
        </p:nvSpPr>
        <p:spPr/>
        <p:txBody>
          <a:bodyPr/>
          <a:p>
            <a:endParaRPr lang="en-US"/>
          </a:p>
        </p:txBody>
      </p:sp>
      <p:pic>
        <p:nvPicPr>
          <p:cNvPr id="2097191"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70"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TABLE OF ENGLISH TENSES</a:t>
            </a:r>
            <a:endParaRPr dirty="0" sz="2400" lang="en-US">
              <a:latin typeface="Arial" pitchFamily="34" charset="0"/>
              <a:cs typeface="Arial" pitchFamily="34" charset="0"/>
            </a:endParaRPr>
          </a:p>
        </p:txBody>
      </p:sp>
      <p:sp>
        <p:nvSpPr>
          <p:cNvPr id="1048671" name="TextBox 20"/>
          <p:cNvSpPr txBox="1"/>
          <p:nvPr/>
        </p:nvSpPr>
        <p:spPr>
          <a:xfrm>
            <a:off x="457200" y="1143000"/>
            <a:ext cx="8153400" cy="923330"/>
          </a:xfrm>
          <a:prstGeom prst="rect"/>
          <a:noFill/>
        </p:spPr>
        <p:txBody>
          <a:bodyPr rtlCol="0" wrap="square">
            <a:spAutoFit/>
          </a:bodyPr>
          <a:p>
            <a:pPr algn="just" indent="-342900" marL="342900"/>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a:p>
            <a:pPr algn="just"/>
            <a:endParaRPr dirty="0" lang="en-US" smtClean="0">
              <a:latin typeface="Arial" pitchFamily="34" charset="0"/>
              <a:cs typeface="Arial" pitchFamily="34" charset="0"/>
            </a:endParaRPr>
          </a:p>
        </p:txBody>
      </p:sp>
      <p:pic>
        <p:nvPicPr>
          <p:cNvPr id="2097192"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8001000" y="60960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93" name="Picture 6" descr="Untitled.png"/>
          <p:cNvPicPr>
            <a:picLocks noChangeAspect="1"/>
          </p:cNvPicPr>
          <p:nvPr/>
        </p:nvPicPr>
        <p:blipFill>
          <a:blip xmlns:r="http://schemas.openxmlformats.org/officeDocument/2006/relationships" r:embed="rId4"/>
          <a:stretch>
            <a:fillRect/>
          </a:stretch>
        </p:blipFill>
        <p:spPr>
          <a:xfrm>
            <a:off x="304800" y="1371600"/>
            <a:ext cx="8534400" cy="4572000"/>
          </a:xfrm>
          <a:prstGeom prst="rect"/>
          <a:ln>
            <a:noFill/>
          </a:ln>
          <a:effectLst>
            <a:softEdge rad="112500"/>
          </a:effectLst>
        </p:spPr>
      </p:pic>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bgPr>
    </p:bg>
    <p:spTree>
      <p:nvGrpSpPr>
        <p:cNvPr id="59" name=""/>
        <p:cNvGrpSpPr/>
        <p:nvPr/>
      </p:nvGrpSpPr>
      <p:grpSpPr>
        <a:xfrm>
          <a:off x="0" y="0"/>
          <a:ext cx="0" cy="0"/>
          <a:chOff x="0" y="0"/>
          <a:chExt cx="0" cy="0"/>
        </a:xfrm>
      </p:grpSpPr>
      <p:pic>
        <p:nvPicPr>
          <p:cNvPr id="2097194" name="Picture 8" descr="thankyousparkle7xg"/>
          <p:cNvPicPr>
            <a:picLocks noChangeAspect="1" noChangeArrowheads="1" noCrop="1"/>
          </p:cNvPicPr>
          <p:nvPr/>
        </p:nvPicPr>
        <p:blipFill>
          <a:blip xmlns:r="http://schemas.openxmlformats.org/officeDocument/2006/relationships" r:embed="rId1"/>
          <a:srcRect/>
          <a:stretch>
            <a:fillRect/>
          </a:stretch>
        </p:blipFill>
        <p:spPr bwMode="auto">
          <a:xfrm>
            <a:off x="533400" y="1306513"/>
            <a:ext cx="7086600" cy="4244975"/>
          </a:xfrm>
          <a:prstGeom prst="rect"/>
          <a:noFill/>
          <a:ln w="9525">
            <a:noFill/>
            <a:miter lim="800000"/>
            <a:headEnd/>
            <a:tailEnd/>
          </a:ln>
        </p:spPr>
      </p:pic>
      <p:pic>
        <p:nvPicPr>
          <p:cNvPr id="2097195" name="Picture 5" descr="pombobranco">
            <a:hlinkClick r:id="" action="ppaction://hlinkshowjump?jump=nextslide">
              <a:snd r:embed="rId2" name="wind.wav"/>
            </a:hlinkClick>
          </p:cNvPr>
          <p:cNvPicPr>
            <a:picLocks noChangeAspect="1" noChangeArrowheads="1" noCrop="1"/>
          </p:cNvPicPr>
          <p:nvPr/>
        </p:nvPicPr>
        <p:blipFill>
          <a:blip xmlns:r="http://schemas.openxmlformats.org/officeDocument/2006/relationships" r:embed="rId3"/>
          <a:srcRect/>
          <a:stretch>
            <a:fillRect/>
          </a:stretch>
        </p:blipFill>
        <p:spPr bwMode="auto">
          <a:xfrm>
            <a:off x="0" y="4648200"/>
            <a:ext cx="2057400" cy="1520825"/>
          </a:xfrm>
          <a:prstGeom prst="rect"/>
          <a:noFill/>
          <a:ln w="9525">
            <a:noFill/>
            <a:miter lim="800000"/>
            <a:headEnd/>
            <a:tailEnd/>
          </a:ln>
        </p:spPr>
      </p:pic>
      <p:pic>
        <p:nvPicPr>
          <p:cNvPr id="2097196" name="Picture 5" descr="pombobranco">
            <a:hlinkClick r:id="" action="ppaction://hlinkshowjump?jump=nextslide">
              <a:snd r:embed="rId2" name="wind.wav"/>
            </a:hlinkClick>
          </p:cNvPr>
          <p:cNvPicPr>
            <a:picLocks noChangeAspect="1" noChangeArrowheads="1" noCrop="1"/>
          </p:cNvPicPr>
          <p:nvPr/>
        </p:nvPicPr>
        <p:blipFill>
          <a:blip xmlns:r="http://schemas.openxmlformats.org/officeDocument/2006/relationships" r:embed="rId3"/>
          <a:srcRect/>
          <a:stretch>
            <a:fillRect/>
          </a:stretch>
        </p:blipFill>
        <p:spPr bwMode="auto">
          <a:xfrm>
            <a:off x="152400" y="4800600"/>
            <a:ext cx="2057400" cy="1520825"/>
          </a:xfrm>
          <a:prstGeom prst="rect"/>
          <a:noFill/>
          <a:ln w="9525">
            <a:noFill/>
            <a:miter lim="800000"/>
            <a:headEnd/>
            <a:tailEnd/>
          </a:ln>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id="5" nodeType="afterEffect" presetClass="entr" presetID="2" presetSubtype="4">
                                  <p:stCondLst>
                                    <p:cond delay="0"/>
                                  </p:stCondLst>
                                  <p:childTnLst>
                                    <p:set>
                                      <p:cBhvr>
                                        <p:cTn dur="1" fill="hold" id="6">
                                          <p:stCondLst>
                                            <p:cond delay="0"/>
                                          </p:stCondLst>
                                        </p:cTn>
                                        <p:tgtEl>
                                          <p:spTgt spid="2097195"/>
                                        </p:tgtEl>
                                        <p:attrNameLst>
                                          <p:attrName>style.visibility</p:attrName>
                                        </p:attrNameLst>
                                      </p:cBhvr>
                                      <p:to>
                                        <p:strVal val="visible"/>
                                      </p:to>
                                    </p:set>
                                    <p:anim calcmode="lin" valueType="num">
                                      <p:cBhvr additive="base">
                                        <p:cTn dur="500" fill="hold" id="7"/>
                                        <p:tgtEl>
                                          <p:spTgt spid="2097195"/>
                                        </p:tgtEl>
                                        <p:attrNameLst>
                                          <p:attrName>ppt_x</p:attrName>
                                        </p:attrNameLst>
                                      </p:cBhvr>
                                      <p:tavLst>
                                        <p:tav tm="0">
                                          <p:val>
                                            <p:strVal val="#ppt_x"/>
                                          </p:val>
                                        </p:tav>
                                        <p:tav tm="100000">
                                          <p:val>
                                            <p:strVal val="#ppt_x"/>
                                          </p:val>
                                        </p:tav>
                                      </p:tavLst>
                                    </p:anim>
                                    <p:anim calcmode="lin" valueType="num">
                                      <p:cBhvr additive="base">
                                        <p:cTn dur="500" fill="hold" id="8"/>
                                        <p:tgtEl>
                                          <p:spTgt spid="2097195"/>
                                        </p:tgtEl>
                                        <p:attrNameLst>
                                          <p:attrName>ppt_y</p:attrName>
                                        </p:attrNameLst>
                                      </p:cBhvr>
                                      <p:tavLst>
                                        <p:tav tm="0">
                                          <p:val>
                                            <p:strVal val="1+#ppt_h/2"/>
                                          </p:val>
                                        </p:tav>
                                        <p:tav tm="100000">
                                          <p:val>
                                            <p:strVal val="#ppt_y"/>
                                          </p:val>
                                        </p:tav>
                                      </p:tavLst>
                                    </p:anim>
                                  </p:childTnLst>
                                </p:cTn>
                              </p:par>
                            </p:childTnLst>
                          </p:cTn>
                        </p:par>
                        <p:par>
                          <p:cTn fill="hold" id="9">
                            <p:stCondLst>
                              <p:cond delay="500"/>
                            </p:stCondLst>
                            <p:childTnLst>
                              <p:par>
                                <p:cTn fill="hold" id="10" nodeType="afterEffect" presetClass="entr" presetID="2" presetSubtype="4">
                                  <p:stCondLst>
                                    <p:cond delay="0"/>
                                  </p:stCondLst>
                                  <p:childTnLst>
                                    <p:set>
                                      <p:cBhvr>
                                        <p:cTn dur="1" fill="hold" id="11">
                                          <p:stCondLst>
                                            <p:cond delay="0"/>
                                          </p:stCondLst>
                                        </p:cTn>
                                        <p:tgtEl>
                                          <p:spTgt spid="2097196"/>
                                        </p:tgtEl>
                                        <p:attrNameLst>
                                          <p:attrName>style.visibility</p:attrName>
                                        </p:attrNameLst>
                                      </p:cBhvr>
                                      <p:to>
                                        <p:strVal val="visible"/>
                                      </p:to>
                                    </p:set>
                                    <p:anim calcmode="lin" valueType="num">
                                      <p:cBhvr additive="base">
                                        <p:cTn dur="500" fill="hold" id="12"/>
                                        <p:tgtEl>
                                          <p:spTgt spid="2097196"/>
                                        </p:tgtEl>
                                        <p:attrNameLst>
                                          <p:attrName>ppt_x</p:attrName>
                                        </p:attrNameLst>
                                      </p:cBhvr>
                                      <p:tavLst>
                                        <p:tav tm="0">
                                          <p:val>
                                            <p:strVal val="#ppt_x"/>
                                          </p:val>
                                        </p:tav>
                                        <p:tav tm="100000">
                                          <p:val>
                                            <p:strVal val="#ppt_x"/>
                                          </p:val>
                                        </p:tav>
                                      </p:tavLst>
                                    </p:anim>
                                    <p:anim calcmode="lin" valueType="num">
                                      <p:cBhvr additive="base">
                                        <p:cTn dur="500" fill="hold" id="13"/>
                                        <p:tgtEl>
                                          <p:spTgt spid="20971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bgPr>
    </p:bg>
    <p:spTree>
      <p:nvGrpSpPr>
        <p:cNvPr id="39" name=""/>
        <p:cNvGrpSpPr/>
        <p:nvPr/>
      </p:nvGrpSpPr>
      <p:grpSpPr>
        <a:xfrm>
          <a:off x="0" y="0"/>
          <a:ext cx="0" cy="0"/>
          <a:chOff x="0" y="0"/>
          <a:chExt cx="0" cy="0"/>
        </a:xfrm>
      </p:grpSpPr>
      <p:sp>
        <p:nvSpPr>
          <p:cNvPr id="1048590" name="Title 1"/>
          <p:cNvSpPr>
            <a:spLocks noGrp="1"/>
          </p:cNvSpPr>
          <p:nvPr>
            <p:ph type="title"/>
          </p:nvPr>
        </p:nvSpPr>
        <p:spPr>
          <a:xfrm>
            <a:off x="457200" y="274638"/>
            <a:ext cx="8229600" cy="6354762"/>
          </a:xfrm>
        </p:spPr>
        <p:txBody>
          <a:bodyPr>
            <a:normAutofit/>
          </a:bodyPr>
          <a:p>
            <a:r>
              <a:rPr dirty="0" lang="en-US" smtClean="0"/>
              <a:t>PRESENTED BY :</a:t>
            </a:r>
            <a:br>
              <a:rPr dirty="0" lang="en-US" smtClean="0"/>
            </a:br>
            <a:r>
              <a:rPr dirty="0" lang="en-US"/>
              <a:t/>
            </a:r>
            <a:br>
              <a:rPr dirty="0" lang="en-US"/>
            </a:br>
            <a:r>
              <a:rPr dirty="0" lang="en-US" smtClean="0"/>
              <a:t/>
            </a:r>
            <a:br>
              <a:rPr dirty="0" lang="en-US" smtClean="0"/>
            </a:br>
            <a:r>
              <a:rPr dirty="0" lang="en-US" smtClean="0"/>
              <a:t>REKHA SHARMA</a:t>
            </a:r>
            <a:br>
              <a:rPr dirty="0" lang="en-US" smtClean="0"/>
            </a:br>
            <a:r>
              <a:rPr dirty="0" lang="en-US" smtClean="0"/>
              <a:t>ASSISTANT PROFESSOR  </a:t>
            </a:r>
            <a:br>
              <a:rPr dirty="0" lang="en-US" smtClean="0"/>
            </a:br>
            <a:r>
              <a:rPr dirty="0" lang="en-US" smtClean="0"/>
              <a:t>ENGLISH DEPARTMENT</a:t>
            </a: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bgPr>
    </p:bg>
    <p:spTree>
      <p:nvGrpSpPr>
        <p:cNvPr id="40" name=""/>
        <p:cNvGrpSpPr/>
        <p:nvPr/>
      </p:nvGrpSpPr>
      <p:grpSpPr>
        <a:xfrm>
          <a:off x="0" y="0"/>
          <a:ext cx="0" cy="0"/>
          <a:chOff x="0" y="0"/>
          <a:chExt cx="0" cy="0"/>
        </a:xfrm>
      </p:grpSpPr>
      <p:sp>
        <p:nvSpPr>
          <p:cNvPr id="1048591" name="TextBox 1"/>
          <p:cNvSpPr txBox="1"/>
          <p:nvPr/>
        </p:nvSpPr>
        <p:spPr>
          <a:xfrm>
            <a:off x="381000" y="2209800"/>
            <a:ext cx="8458200" cy="1894840"/>
          </a:xfrm>
          <a:prstGeom prst="rect"/>
          <a:noFill/>
        </p:spPr>
        <p:txBody>
          <a:bodyPr rtlCol="0" wrap="square">
            <a:spAutoFit/>
          </a:bodyPr>
          <a:p>
            <a:pPr algn="ctr"/>
            <a:r>
              <a:rPr b="1" dirty="0" sz="6000" lang="en-US" smtClean="0">
                <a:latin typeface="Arial" pitchFamily="34" charset="0"/>
                <a:cs typeface="Arial" pitchFamily="34" charset="0"/>
              </a:rPr>
              <a:t>ENGLISH GRAMMAR</a:t>
            </a:r>
          </a:p>
          <a:p>
            <a:pPr algn="ctr"/>
            <a:r>
              <a:rPr b="1" dirty="0" sz="6000" lang="en-US" smtClean="0">
                <a:latin typeface="Arial" pitchFamily="34" charset="0"/>
                <a:cs typeface="Arial" pitchFamily="34" charset="0"/>
              </a:rPr>
              <a:t>(TENSES)</a:t>
            </a:r>
            <a:endParaRPr b="1" dirty="0" sz="6000" lang="en-US">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597" name="Title 1"/>
          <p:cNvSpPr>
            <a:spLocks noGrp="1"/>
          </p:cNvSpPr>
          <p:nvPr>
            <p:ph type="title"/>
          </p:nvPr>
        </p:nvSpPr>
        <p:spPr/>
        <p:txBody>
          <a:bodyPr/>
          <a:p>
            <a:endParaRPr lang="en-US"/>
          </a:p>
        </p:txBody>
      </p:sp>
      <p:pic>
        <p:nvPicPr>
          <p:cNvPr id="2097152"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598" name="Rectangle 4"/>
          <p:cNvSpPr/>
          <p:nvPr/>
        </p:nvSpPr>
        <p:spPr>
          <a:xfrm>
            <a:off x="3429000" y="228600"/>
            <a:ext cx="2514600" cy="838200"/>
          </a:xfrm>
          <a:prstGeom prst="rect"/>
        </p:spPr>
        <p:style>
          <a:lnRef idx="3">
            <a:schemeClr val="lt1"/>
          </a:lnRef>
          <a:fillRef idx="1">
            <a:schemeClr val="accent3"/>
          </a:fillRef>
          <a:effectRef idx="1">
            <a:schemeClr val="accent3"/>
          </a:effectRef>
          <a:fontRef idx="minor">
            <a:schemeClr val="lt1"/>
          </a:fontRef>
        </p:style>
        <p:txBody>
          <a:bodyPr anchor="ctr" rtlCol="0"/>
          <a:p>
            <a:pPr algn="ctr"/>
            <a:r>
              <a:rPr b="1" dirty="0" sz="2800" lang="en-US" smtClean="0">
                <a:solidFill>
                  <a:schemeClr val="tx1"/>
                </a:solidFill>
                <a:latin typeface="Arial" pitchFamily="34" charset="0"/>
                <a:cs typeface="Arial" pitchFamily="34" charset="0"/>
              </a:rPr>
              <a:t>HOME</a:t>
            </a:r>
            <a:endParaRPr b="1" dirty="0" sz="2800" lang="en-US">
              <a:solidFill>
                <a:schemeClr val="tx1"/>
              </a:solidFill>
              <a:latin typeface="Arial" pitchFamily="34" charset="0"/>
              <a:cs typeface="Arial" pitchFamily="34" charset="0"/>
            </a:endParaRPr>
          </a:p>
        </p:txBody>
      </p:sp>
      <p:sp>
        <p:nvSpPr>
          <p:cNvPr id="1048599" name="Rounded Rectangle 13"/>
          <p:cNvSpPr/>
          <p:nvPr/>
        </p:nvSpPr>
        <p:spPr>
          <a:xfrm>
            <a:off x="381000" y="1752600"/>
            <a:ext cx="3200400" cy="7620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en-US" smtClean="0">
                <a:solidFill>
                  <a:schemeClr val="accent5">
                    <a:lumMod val="20000"/>
                    <a:lumOff val="80000"/>
                  </a:schemeClr>
                </a:solidFill>
                <a:latin typeface="Arial" pitchFamily="34" charset="0"/>
                <a:cs typeface="Arial" pitchFamily="34" charset="0"/>
              </a:rPr>
              <a:t>TENSES</a:t>
            </a:r>
            <a:endParaRPr b="1" dirty="0" sz="2400" lang="en-US">
              <a:solidFill>
                <a:schemeClr val="accent5">
                  <a:lumMod val="20000"/>
                  <a:lumOff val="80000"/>
                </a:schemeClr>
              </a:solidFill>
              <a:latin typeface="Arial" pitchFamily="34" charset="0"/>
              <a:cs typeface="Arial" pitchFamily="34" charset="0"/>
            </a:endParaRPr>
          </a:p>
        </p:txBody>
      </p:sp>
      <p:sp>
        <p:nvSpPr>
          <p:cNvPr id="1048600" name="Rounded Rectangle 14"/>
          <p:cNvSpPr/>
          <p:nvPr/>
        </p:nvSpPr>
        <p:spPr>
          <a:xfrm>
            <a:off x="5562600" y="1752600"/>
            <a:ext cx="3200400" cy="7620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en-US" smtClean="0">
                <a:solidFill>
                  <a:schemeClr val="accent5">
                    <a:lumMod val="20000"/>
                    <a:lumOff val="80000"/>
                  </a:schemeClr>
                </a:solidFill>
                <a:latin typeface="Arial" pitchFamily="34" charset="0"/>
                <a:cs typeface="Arial" pitchFamily="34" charset="0"/>
              </a:rPr>
              <a:t>EXERCISES</a:t>
            </a:r>
            <a:endParaRPr b="1" dirty="0" sz="2400" lang="en-US">
              <a:solidFill>
                <a:schemeClr val="accent5">
                  <a:lumMod val="20000"/>
                  <a:lumOff val="80000"/>
                </a:schemeClr>
              </a:solidFill>
              <a:latin typeface="Arial" pitchFamily="34" charset="0"/>
              <a:cs typeface="Arial" pitchFamily="34" charset="0"/>
            </a:endParaRPr>
          </a:p>
        </p:txBody>
      </p:sp>
      <p:sp>
        <p:nvSpPr>
          <p:cNvPr id="1048601" name="Rounded Rectangle 24"/>
          <p:cNvSpPr/>
          <p:nvPr/>
        </p:nvSpPr>
        <p:spPr>
          <a:xfrm>
            <a:off x="609600" y="3352800"/>
            <a:ext cx="2743200" cy="5334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Present Tense</a:t>
            </a:r>
          </a:p>
        </p:txBody>
      </p:sp>
      <p:sp>
        <p:nvSpPr>
          <p:cNvPr id="1048602" name="Rounded Rectangle 25"/>
          <p:cNvSpPr/>
          <p:nvPr/>
        </p:nvSpPr>
        <p:spPr>
          <a:xfrm>
            <a:off x="609600" y="3962400"/>
            <a:ext cx="2743200" cy="5334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Past Tense</a:t>
            </a:r>
          </a:p>
        </p:txBody>
      </p:sp>
      <p:sp>
        <p:nvSpPr>
          <p:cNvPr id="1048603" name="Rounded Rectangle 27"/>
          <p:cNvSpPr/>
          <p:nvPr/>
        </p:nvSpPr>
        <p:spPr>
          <a:xfrm>
            <a:off x="609600" y="4572000"/>
            <a:ext cx="2743200" cy="5334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Future Tense</a:t>
            </a:r>
          </a:p>
        </p:txBody>
      </p:sp>
      <p:sp>
        <p:nvSpPr>
          <p:cNvPr id="1048604" name="Curved Right Arrow 28"/>
          <p:cNvSpPr/>
          <p:nvPr/>
        </p:nvSpPr>
        <p:spPr>
          <a:xfrm>
            <a:off x="1295400" y="685800"/>
            <a:ext cx="2133600" cy="1295400"/>
          </a:xfrm>
          <a:prstGeom prst="curvedRightArrow"/>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solidFill>
                <a:schemeClr val="tx1"/>
              </a:solidFill>
            </a:endParaRPr>
          </a:p>
        </p:txBody>
      </p:sp>
      <p:sp>
        <p:nvSpPr>
          <p:cNvPr id="1048605" name="Curved Left Arrow 29"/>
          <p:cNvSpPr/>
          <p:nvPr/>
        </p:nvSpPr>
        <p:spPr>
          <a:xfrm>
            <a:off x="5943600" y="685800"/>
            <a:ext cx="2895600" cy="1219200"/>
          </a:xfrm>
          <a:prstGeom prst="curvedLeftArrow">
            <a:avLst>
              <a:gd name="adj1" fmla="val 25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solidFill>
                <a:schemeClr val="tx1"/>
              </a:solidFill>
            </a:endParaRPr>
          </a:p>
        </p:txBody>
      </p:sp>
      <p:sp>
        <p:nvSpPr>
          <p:cNvPr id="1048606" name="Right Arrow 30">
            <a:hlinkClick r:id="rId2" action="ppaction://hlinksldjump"/>
          </p:cNvPr>
          <p:cNvSpPr/>
          <p:nvPr/>
        </p:nvSpPr>
        <p:spPr>
          <a:xfrm>
            <a:off x="381000" y="35052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07" name="Right Arrow 31">
            <a:hlinkClick r:id="rId3" action="ppaction://hlinksldjump"/>
          </p:cNvPr>
          <p:cNvSpPr/>
          <p:nvPr/>
        </p:nvSpPr>
        <p:spPr>
          <a:xfrm>
            <a:off x="381000" y="40386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08" name="Right Arrow 32">
            <a:hlinkClick r:id="rId4" action="ppaction://hlinksldjump"/>
          </p:cNvPr>
          <p:cNvSpPr/>
          <p:nvPr/>
        </p:nvSpPr>
        <p:spPr>
          <a:xfrm>
            <a:off x="381000" y="46482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09" name="Rounded Rectangle 15"/>
          <p:cNvSpPr/>
          <p:nvPr/>
        </p:nvSpPr>
        <p:spPr>
          <a:xfrm>
            <a:off x="609600" y="2590800"/>
            <a:ext cx="2743200" cy="6858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What does tense indicate?</a:t>
            </a:r>
          </a:p>
        </p:txBody>
      </p:sp>
      <p:sp>
        <p:nvSpPr>
          <p:cNvPr id="1048610" name="Right Arrow 16">
            <a:hlinkClick r:id="rId5" action="ppaction://hlinksldjump"/>
          </p:cNvPr>
          <p:cNvSpPr/>
          <p:nvPr/>
        </p:nvSpPr>
        <p:spPr>
          <a:xfrm>
            <a:off x="381000" y="27432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11" name="Rounded Rectangle 18"/>
          <p:cNvSpPr/>
          <p:nvPr/>
        </p:nvSpPr>
        <p:spPr>
          <a:xfrm>
            <a:off x="5791200" y="2590800"/>
            <a:ext cx="2743200" cy="6858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Exercise 1</a:t>
            </a:r>
          </a:p>
        </p:txBody>
      </p:sp>
      <p:sp>
        <p:nvSpPr>
          <p:cNvPr id="1048612" name="Right Arrow 19">
            <a:hlinkClick r:id="rId6" action="ppaction://hlinksldjump"/>
          </p:cNvPr>
          <p:cNvSpPr/>
          <p:nvPr/>
        </p:nvSpPr>
        <p:spPr>
          <a:xfrm>
            <a:off x="5486400" y="27432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13" name="Rounded Rectangle 20"/>
          <p:cNvSpPr/>
          <p:nvPr/>
        </p:nvSpPr>
        <p:spPr>
          <a:xfrm>
            <a:off x="5791200" y="3352800"/>
            <a:ext cx="2743200" cy="6858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Exercise 2</a:t>
            </a:r>
          </a:p>
        </p:txBody>
      </p:sp>
      <p:sp>
        <p:nvSpPr>
          <p:cNvPr id="1048614" name="Right Arrow 21">
            <a:hlinkClick r:id="rId7" action="ppaction://hlinksldjump"/>
          </p:cNvPr>
          <p:cNvSpPr/>
          <p:nvPr/>
        </p:nvSpPr>
        <p:spPr>
          <a:xfrm>
            <a:off x="5486400" y="35052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15" name="Rounded Rectangle 22"/>
          <p:cNvSpPr/>
          <p:nvPr/>
        </p:nvSpPr>
        <p:spPr>
          <a:xfrm>
            <a:off x="5791200" y="4114800"/>
            <a:ext cx="2743200" cy="6858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Exercise 3</a:t>
            </a:r>
          </a:p>
        </p:txBody>
      </p:sp>
      <p:sp>
        <p:nvSpPr>
          <p:cNvPr id="1048616" name="Rounded Rectangle 23"/>
          <p:cNvSpPr/>
          <p:nvPr/>
        </p:nvSpPr>
        <p:spPr>
          <a:xfrm>
            <a:off x="5791200" y="4876800"/>
            <a:ext cx="2743200" cy="6858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Exercise 4</a:t>
            </a:r>
          </a:p>
        </p:txBody>
      </p:sp>
      <p:sp>
        <p:nvSpPr>
          <p:cNvPr id="1048617" name="Right Arrow 26">
            <a:hlinkClick r:id="rId8" action="ppaction://hlinksldjump"/>
          </p:cNvPr>
          <p:cNvSpPr/>
          <p:nvPr/>
        </p:nvSpPr>
        <p:spPr>
          <a:xfrm>
            <a:off x="5486400" y="42672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18" name="Right Arrow 33">
            <a:hlinkClick r:id="rId9" action="ppaction://hlinksldjump"/>
          </p:cNvPr>
          <p:cNvSpPr/>
          <p:nvPr/>
        </p:nvSpPr>
        <p:spPr>
          <a:xfrm>
            <a:off x="5486400" y="51054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
        <p:nvSpPr>
          <p:cNvPr id="1048619" name="Rounded Rectangle 34"/>
          <p:cNvSpPr/>
          <p:nvPr/>
        </p:nvSpPr>
        <p:spPr>
          <a:xfrm>
            <a:off x="609600" y="5181600"/>
            <a:ext cx="2743200" cy="5334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n-US" smtClean="0">
                <a:solidFill>
                  <a:schemeClr val="accent5">
                    <a:lumMod val="20000"/>
                    <a:lumOff val="80000"/>
                  </a:schemeClr>
                </a:solidFill>
                <a:latin typeface="Arial" pitchFamily="34" charset="0"/>
                <a:cs typeface="Arial" pitchFamily="34" charset="0"/>
              </a:rPr>
              <a:t>Table of English Tenses</a:t>
            </a:r>
          </a:p>
        </p:txBody>
      </p:sp>
      <p:sp>
        <p:nvSpPr>
          <p:cNvPr id="1048620" name="Right Arrow 35">
            <a:hlinkClick r:id="rId10" action="ppaction://hlinksldjump"/>
          </p:cNvPr>
          <p:cNvSpPr/>
          <p:nvPr/>
        </p:nvSpPr>
        <p:spPr>
          <a:xfrm>
            <a:off x="381000" y="5257800"/>
            <a:ext cx="533400" cy="304800"/>
          </a:xfrm>
          <a:prstGeom prst="rightArrow"/>
        </p:spPr>
        <p:style>
          <a:lnRef idx="1">
            <a:schemeClr val="accent3"/>
          </a:lnRef>
          <a:fillRef idx="3">
            <a:schemeClr val="accent3"/>
          </a:fillRef>
          <a:effectRef idx="2">
            <a:schemeClr val="accent3"/>
          </a:effectRef>
          <a:fontRef idx="minor">
            <a:schemeClr val="lt1"/>
          </a:fontRef>
        </p:style>
        <p:txBody>
          <a:bodyPr anchor="ctr" rtlCol="0"/>
          <a:p>
            <a:pPr algn="ctr"/>
            <a:endParaRPr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21" name="Title 1"/>
          <p:cNvSpPr>
            <a:spLocks noGrp="1"/>
          </p:cNvSpPr>
          <p:nvPr>
            <p:ph type="title"/>
          </p:nvPr>
        </p:nvSpPr>
        <p:spPr/>
        <p:txBody>
          <a:bodyPr/>
          <a:p>
            <a:endParaRPr lang="en-US"/>
          </a:p>
        </p:txBody>
      </p:sp>
      <p:pic>
        <p:nvPicPr>
          <p:cNvPr id="2097153"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22"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WHAT DOES TENSE INDICATE?</a:t>
            </a:r>
            <a:endParaRPr dirty="0" sz="2400" lang="en-US">
              <a:latin typeface="Arial" pitchFamily="34" charset="0"/>
              <a:cs typeface="Arial" pitchFamily="34" charset="0"/>
            </a:endParaRPr>
          </a:p>
        </p:txBody>
      </p:sp>
      <p:sp>
        <p:nvSpPr>
          <p:cNvPr id="1048623" name="TextBox 20"/>
          <p:cNvSpPr txBox="1"/>
          <p:nvPr/>
        </p:nvSpPr>
        <p:spPr>
          <a:xfrm>
            <a:off x="457200" y="1981200"/>
            <a:ext cx="8153400" cy="3025141"/>
          </a:xfrm>
          <a:prstGeom prst="rect"/>
          <a:noFill/>
        </p:spPr>
        <p:txBody>
          <a:bodyPr rtlCol="0" wrap="square">
            <a:spAutoFit/>
          </a:bodyPr>
          <a:p>
            <a:pPr algn="just"/>
            <a:r>
              <a:rPr dirty="0" sz="2800" lang="en-US" smtClean="0">
                <a:latin typeface="Arial" pitchFamily="34" charset="0"/>
                <a:cs typeface="Arial" pitchFamily="34" charset="0"/>
              </a:rPr>
              <a:t>Tense of a verb indicates the time of an action or any event. As we know, there are three universal times – present, past and future. Tenses cover the actions done in those times. The tense also refers to the continuation or completion of an action. However, everything is implied in the three time periods.</a:t>
            </a:r>
            <a:endParaRPr dirty="0" sz="2800" lang="en-US">
              <a:latin typeface="Arial" pitchFamily="34" charset="0"/>
              <a:cs typeface="Arial" pitchFamily="34" charset="0"/>
            </a:endParaRPr>
          </a:p>
        </p:txBody>
      </p:sp>
      <p:pic>
        <p:nvPicPr>
          <p:cNvPr id="2097154" name="Picture 21" descr="download2.jpg">
            <a:hlinkClick r:id="rId2" action="ppaction://hlinksldjump"/>
          </p:cNvPr>
          <p:cNvPicPr>
            <a:picLocks noChangeAspect="1"/>
          </p:cNvPicPr>
          <p:nvPr/>
        </p:nvPicPr>
        <p:blipFill>
          <a:blip xmlns:r="http://schemas.openxmlformats.org/officeDocument/2006/relationships" r:embed="rId3"/>
          <a:stretch>
            <a:fillRect/>
          </a:stretch>
        </p:blipFill>
        <p:spPr>
          <a:xfrm>
            <a:off x="8077200" y="5943600"/>
            <a:ext cx="628650" cy="619125"/>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55" name="Picture 22" descr="images.jpg">
            <a:hlinkClick r:id="rId4" action="ppaction://hlinksldjump"/>
          </p:cNvPr>
          <p:cNvPicPr>
            <a:picLocks noChangeAspect="1"/>
          </p:cNvPicPr>
          <p:nvPr/>
        </p:nvPicPr>
        <p:blipFill>
          <a:blip xmlns:r="http://schemas.openxmlformats.org/officeDocument/2006/relationships" r:embed="rId5"/>
          <a:stretch>
            <a:fillRect/>
          </a:stretch>
        </p:blipFill>
        <p:spPr>
          <a:xfrm>
            <a:off x="7086600" y="59436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24" name="Title 1"/>
          <p:cNvSpPr>
            <a:spLocks noGrp="1"/>
          </p:cNvSpPr>
          <p:nvPr>
            <p:ph type="title"/>
          </p:nvPr>
        </p:nvSpPr>
        <p:spPr/>
        <p:txBody>
          <a:bodyPr/>
          <a:p>
            <a:endParaRPr lang="en-US"/>
          </a:p>
        </p:txBody>
      </p:sp>
      <p:pic>
        <p:nvPicPr>
          <p:cNvPr id="2097156"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25"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WHAT DOES TENSE INDICATE?</a:t>
            </a:r>
            <a:endParaRPr dirty="0" sz="2400" lang="en-US">
              <a:latin typeface="Arial" pitchFamily="34" charset="0"/>
              <a:cs typeface="Arial" pitchFamily="34" charset="0"/>
            </a:endParaRPr>
          </a:p>
        </p:txBody>
      </p:sp>
      <p:sp>
        <p:nvSpPr>
          <p:cNvPr id="1048626" name="TextBox 20"/>
          <p:cNvSpPr txBox="1"/>
          <p:nvPr/>
        </p:nvSpPr>
        <p:spPr>
          <a:xfrm>
            <a:off x="457200" y="1981200"/>
            <a:ext cx="8153400" cy="2246769"/>
          </a:xfrm>
          <a:prstGeom prst="rect"/>
          <a:noFill/>
        </p:spPr>
        <p:txBody>
          <a:bodyPr rtlCol="0" wrap="square">
            <a:spAutoFit/>
          </a:bodyPr>
          <a:p>
            <a:pPr algn="just"/>
            <a:r>
              <a:rPr dirty="0" sz="2800" lang="en-US" smtClean="0">
                <a:latin typeface="Arial" pitchFamily="34" charset="0"/>
                <a:cs typeface="Arial" pitchFamily="34" charset="0"/>
              </a:rPr>
              <a:t>There are primarily three types of tenses of the verb. They are present tense, past tense and future tense. There are subcategories of the three tenses which indicate </a:t>
            </a:r>
            <a:r>
              <a:rPr dirty="0" sz="2800" lang="en-US" smtClean="0">
                <a:solidFill>
                  <a:srgbClr val="C00000"/>
                </a:solidFill>
                <a:latin typeface="Arial" pitchFamily="34" charset="0"/>
                <a:cs typeface="Arial" pitchFamily="34" charset="0"/>
              </a:rPr>
              <a:t>specific</a:t>
            </a:r>
            <a:r>
              <a:rPr dirty="0" sz="2800" lang="en-US" smtClean="0">
                <a:latin typeface="Arial" pitchFamily="34" charset="0"/>
                <a:cs typeface="Arial" pitchFamily="34" charset="0"/>
              </a:rPr>
              <a:t> and </a:t>
            </a:r>
            <a:r>
              <a:rPr dirty="0" sz="2800" lang="en-US" smtClean="0">
                <a:solidFill>
                  <a:srgbClr val="C00000"/>
                </a:solidFill>
                <a:latin typeface="Arial" pitchFamily="34" charset="0"/>
                <a:cs typeface="Arial" pitchFamily="34" charset="0"/>
              </a:rPr>
              <a:t>acute timing </a:t>
            </a:r>
            <a:r>
              <a:rPr dirty="0" sz="2800" lang="en-US" smtClean="0">
                <a:latin typeface="Arial" pitchFamily="34" charset="0"/>
                <a:cs typeface="Arial" pitchFamily="34" charset="0"/>
              </a:rPr>
              <a:t>of the </a:t>
            </a:r>
            <a:r>
              <a:rPr dirty="0" sz="2800" lang="en-US" smtClean="0">
                <a:solidFill>
                  <a:srgbClr val="C00000"/>
                </a:solidFill>
                <a:latin typeface="Arial" pitchFamily="34" charset="0"/>
                <a:cs typeface="Arial" pitchFamily="34" charset="0"/>
              </a:rPr>
              <a:t>verb actions</a:t>
            </a:r>
            <a:r>
              <a:rPr dirty="0" sz="2800" lang="en-US" smtClean="0">
                <a:latin typeface="Arial" pitchFamily="34" charset="0"/>
                <a:cs typeface="Arial" pitchFamily="34" charset="0"/>
              </a:rPr>
              <a:t>.</a:t>
            </a:r>
          </a:p>
        </p:txBody>
      </p:sp>
      <p:pic>
        <p:nvPicPr>
          <p:cNvPr id="2097157"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72390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58" name="Picture 6" descr="download1.jpg">
            <a:hlinkClick r:id="rId4" action="ppaction://hlinksldjump"/>
          </p:cNvPr>
          <p:cNvPicPr>
            <a:picLocks noChangeAspect="1"/>
          </p:cNvPicPr>
          <p:nvPr/>
        </p:nvPicPr>
        <p:blipFill>
          <a:blip xmlns:r="http://schemas.openxmlformats.org/officeDocument/2006/relationships" r:embed="rId5"/>
          <a:stretch>
            <a:fillRect/>
          </a:stretch>
        </p:blipFill>
        <p:spPr>
          <a:xfrm>
            <a:off x="8153400" y="6019800"/>
            <a:ext cx="685800" cy="62865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27" name="Title 1"/>
          <p:cNvSpPr>
            <a:spLocks noGrp="1"/>
          </p:cNvSpPr>
          <p:nvPr>
            <p:ph type="title"/>
          </p:nvPr>
        </p:nvSpPr>
        <p:spPr/>
        <p:txBody>
          <a:bodyPr/>
          <a:p>
            <a:endParaRPr lang="en-US"/>
          </a:p>
        </p:txBody>
      </p:sp>
      <p:pic>
        <p:nvPicPr>
          <p:cNvPr id="2097159"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28"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PRESENT TENSE</a:t>
            </a:r>
            <a:endParaRPr dirty="0" sz="2400" lang="en-US">
              <a:latin typeface="Arial" pitchFamily="34" charset="0"/>
              <a:cs typeface="Arial" pitchFamily="34" charset="0"/>
            </a:endParaRPr>
          </a:p>
        </p:txBody>
      </p:sp>
      <p:sp>
        <p:nvSpPr>
          <p:cNvPr id="1048629" name="TextBox 20"/>
          <p:cNvSpPr txBox="1"/>
          <p:nvPr/>
        </p:nvSpPr>
        <p:spPr>
          <a:xfrm>
            <a:off x="457200" y="1981200"/>
            <a:ext cx="8153400" cy="4401205"/>
          </a:xfrm>
          <a:prstGeom prst="rect"/>
          <a:noFill/>
        </p:spPr>
        <p:txBody>
          <a:bodyPr rtlCol="0" wrap="square">
            <a:spAutoFit/>
          </a:bodyPr>
          <a:p>
            <a:pPr algn="just"/>
            <a:r>
              <a:rPr dirty="0" sz="2800" lang="en-US" smtClean="0">
                <a:latin typeface="Arial" pitchFamily="34" charset="0"/>
                <a:cs typeface="Arial" pitchFamily="34" charset="0"/>
              </a:rPr>
              <a:t>Now read the following sentences:</a:t>
            </a:r>
          </a:p>
          <a:p>
            <a:endParaRPr b="1" dirty="0" sz="2800" lang="en-US" smtClean="0">
              <a:latin typeface="Arial" pitchFamily="34" charset="0"/>
              <a:cs typeface="Arial" pitchFamily="34" charset="0"/>
            </a:endParaRPr>
          </a:p>
          <a:p>
            <a:r>
              <a:rPr b="1" dirty="0" sz="2800" lang="en-US" smtClean="0">
                <a:latin typeface="Arial" pitchFamily="34" charset="0"/>
                <a:cs typeface="Arial" pitchFamily="34" charset="0"/>
              </a:rPr>
              <a:t>I write.</a:t>
            </a:r>
            <a:br>
              <a:rPr b="1" dirty="0" sz="2800" lang="en-US" smtClean="0">
                <a:latin typeface="Arial" pitchFamily="34" charset="0"/>
                <a:cs typeface="Arial" pitchFamily="34" charset="0"/>
              </a:rPr>
            </a:br>
            <a:r>
              <a:rPr b="1" dirty="0" sz="2800" lang="en-US" smtClean="0">
                <a:latin typeface="Arial" pitchFamily="34" charset="0"/>
                <a:cs typeface="Arial" pitchFamily="34" charset="0"/>
              </a:rPr>
              <a:t>I am writing.</a:t>
            </a:r>
            <a:br>
              <a:rPr b="1" dirty="0" sz="2800" lang="en-US" smtClean="0">
                <a:latin typeface="Arial" pitchFamily="34" charset="0"/>
                <a:cs typeface="Arial" pitchFamily="34" charset="0"/>
              </a:rPr>
            </a:br>
            <a:r>
              <a:rPr b="1" dirty="0" sz="2800" lang="en-US" smtClean="0">
                <a:latin typeface="Arial" pitchFamily="34" charset="0"/>
                <a:cs typeface="Arial" pitchFamily="34" charset="0"/>
              </a:rPr>
              <a:t>I have written.</a:t>
            </a:r>
            <a:br>
              <a:rPr b="1" dirty="0" sz="2800" lang="en-US" smtClean="0">
                <a:latin typeface="Arial" pitchFamily="34" charset="0"/>
                <a:cs typeface="Arial" pitchFamily="34" charset="0"/>
              </a:rPr>
            </a:br>
            <a:r>
              <a:rPr b="1" dirty="0" sz="2800" lang="en-US" smtClean="0">
                <a:latin typeface="Arial" pitchFamily="34" charset="0"/>
                <a:cs typeface="Arial" pitchFamily="34" charset="0"/>
              </a:rPr>
              <a:t>I have been writing.</a:t>
            </a:r>
          </a:p>
          <a:p>
            <a:endParaRPr dirty="0" sz="2800" lang="en-US" smtClean="0">
              <a:latin typeface="Arial" pitchFamily="34" charset="0"/>
              <a:cs typeface="Arial" pitchFamily="34" charset="0"/>
            </a:endParaRPr>
          </a:p>
          <a:p>
            <a:pPr algn="just"/>
            <a:r>
              <a:rPr dirty="0" sz="2800" lang="en-US" smtClean="0">
                <a:latin typeface="Arial" pitchFamily="34" charset="0"/>
                <a:cs typeface="Arial" pitchFamily="34" charset="0"/>
              </a:rPr>
              <a:t>The verbs in all of these sentences refer to the present time, and are, therefore, said to be in the present tense.</a:t>
            </a:r>
          </a:p>
        </p:txBody>
      </p:sp>
      <p:pic>
        <p:nvPicPr>
          <p:cNvPr id="2097160"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72390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61" name="Picture 7" descr="download2.jpg">
            <a:hlinkClick r:id="rId4" action="ppaction://hlinksldjump"/>
          </p:cNvPr>
          <p:cNvPicPr>
            <a:picLocks noChangeAspect="1"/>
          </p:cNvPicPr>
          <p:nvPr/>
        </p:nvPicPr>
        <p:blipFill>
          <a:blip xmlns:r="http://schemas.openxmlformats.org/officeDocument/2006/relationships" r:embed="rId5"/>
          <a:stretch>
            <a:fillRect/>
          </a:stretch>
        </p:blipFill>
        <p:spPr>
          <a:xfrm>
            <a:off x="8153400" y="6019800"/>
            <a:ext cx="628650" cy="619125"/>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30" name="Title 1"/>
          <p:cNvSpPr>
            <a:spLocks noGrp="1"/>
          </p:cNvSpPr>
          <p:nvPr>
            <p:ph type="title"/>
          </p:nvPr>
        </p:nvSpPr>
        <p:spPr/>
        <p:txBody>
          <a:bodyPr/>
          <a:p>
            <a:endParaRPr lang="en-US"/>
          </a:p>
        </p:txBody>
      </p:sp>
      <p:pic>
        <p:nvPicPr>
          <p:cNvPr id="2097162" name="Content Placeholder 3" descr="sky-wallpaper-4.jpg"/>
          <p:cNvPicPr>
            <a:picLocks noChangeAspect="1" noGrp="1"/>
          </p:cNvPicPr>
          <p:nvPr>
            <p:ph idx="1"/>
          </p:nvPr>
        </p:nvPicPr>
        <p:blipFill>
          <a:blip xmlns:r="http://schemas.openxmlformats.org/officeDocument/2006/relationships" r:embed="rId1">
            <a:lum bright="-10000"/>
          </a:blip>
          <a:stretch>
            <a:fillRect/>
          </a:stretch>
        </p:blipFill>
        <p:spPr>
          <a:xfrm>
            <a:off x="1" y="0"/>
            <a:ext cx="9143999" cy="6858000"/>
          </a:xfrm>
        </p:spPr>
      </p:pic>
      <p:sp>
        <p:nvSpPr>
          <p:cNvPr id="1048631" name="Rounded Rectangle 19"/>
          <p:cNvSpPr/>
          <p:nvPr/>
        </p:nvSpPr>
        <p:spPr>
          <a:xfrm>
            <a:off x="1981200" y="152400"/>
            <a:ext cx="5181600" cy="83820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400" lang="en-US" smtClean="0">
                <a:latin typeface="Arial" pitchFamily="34" charset="0"/>
                <a:cs typeface="Arial" pitchFamily="34" charset="0"/>
              </a:rPr>
              <a:t>PRESENT TENSE</a:t>
            </a:r>
            <a:endParaRPr dirty="0" sz="2400" lang="en-US">
              <a:latin typeface="Arial" pitchFamily="34" charset="0"/>
              <a:cs typeface="Arial" pitchFamily="34" charset="0"/>
            </a:endParaRPr>
          </a:p>
        </p:txBody>
      </p:sp>
      <p:sp>
        <p:nvSpPr>
          <p:cNvPr id="1048632" name="TextBox 20"/>
          <p:cNvSpPr txBox="1"/>
          <p:nvPr/>
        </p:nvSpPr>
        <p:spPr>
          <a:xfrm>
            <a:off x="457200" y="1981200"/>
            <a:ext cx="8153400" cy="3539430"/>
          </a:xfrm>
          <a:prstGeom prst="rect"/>
          <a:noFill/>
        </p:spPr>
        <p:txBody>
          <a:bodyPr rtlCol="0" wrap="square">
            <a:spAutoFit/>
          </a:bodyPr>
          <a:p>
            <a:pPr algn="just"/>
            <a:r>
              <a:rPr b="1" dirty="0" sz="2800" lang="en-US" smtClean="0">
                <a:latin typeface="Arial" pitchFamily="34" charset="0"/>
                <a:cs typeface="Arial" pitchFamily="34" charset="0"/>
              </a:rPr>
              <a:t>In sentence 1</a:t>
            </a:r>
            <a:r>
              <a:rPr dirty="0" sz="2800" lang="en-US" smtClean="0">
                <a:latin typeface="Arial" pitchFamily="34" charset="0"/>
                <a:cs typeface="Arial" pitchFamily="34" charset="0"/>
              </a:rPr>
              <a:t>, however, the verb simply talks about the action. It doesn’t state whether the action is complete or not. The verb is therefore said to be in the simple present tense.</a:t>
            </a:r>
          </a:p>
          <a:p>
            <a:endParaRPr b="1" dirty="0" sz="2800" lang="en-US" smtClean="0">
              <a:latin typeface="Arial" pitchFamily="34" charset="0"/>
              <a:cs typeface="Arial" pitchFamily="34" charset="0"/>
            </a:endParaRPr>
          </a:p>
          <a:p>
            <a:pPr algn="just"/>
            <a:r>
              <a:rPr b="1" dirty="0" sz="2800" lang="en-US" smtClean="0">
                <a:latin typeface="Arial" pitchFamily="34" charset="0"/>
                <a:cs typeface="Arial" pitchFamily="34" charset="0"/>
              </a:rPr>
              <a:t>In sentence 2</a:t>
            </a:r>
            <a:r>
              <a:rPr dirty="0" sz="2800" lang="en-US" smtClean="0">
                <a:latin typeface="Arial" pitchFamily="34" charset="0"/>
                <a:cs typeface="Arial" pitchFamily="34" charset="0"/>
              </a:rPr>
              <a:t>, the verb shows that the action is incomplete or continuous. The verb is therefore said to be in the present continuous tense.</a:t>
            </a:r>
          </a:p>
        </p:txBody>
      </p:sp>
      <p:pic>
        <p:nvPicPr>
          <p:cNvPr id="2097163" name="Picture 5" descr="images.jpg">
            <a:hlinkClick r:id="rId2" action="ppaction://hlinksldjump"/>
          </p:cNvPr>
          <p:cNvPicPr>
            <a:picLocks noChangeAspect="1"/>
          </p:cNvPicPr>
          <p:nvPr/>
        </p:nvPicPr>
        <p:blipFill>
          <a:blip xmlns:r="http://schemas.openxmlformats.org/officeDocument/2006/relationships" r:embed="rId3"/>
          <a:stretch>
            <a:fillRect/>
          </a:stretch>
        </p:blipFill>
        <p:spPr>
          <a:xfrm>
            <a:off x="6629400" y="6019800"/>
            <a:ext cx="685800" cy="60960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64" name="Picture 6" descr="download2.jpg">
            <a:hlinkClick r:id="rId4" action="ppaction://hlinksldjump"/>
          </p:cNvPr>
          <p:cNvPicPr>
            <a:picLocks noChangeAspect="1"/>
          </p:cNvPicPr>
          <p:nvPr/>
        </p:nvPicPr>
        <p:blipFill>
          <a:blip xmlns:r="http://schemas.openxmlformats.org/officeDocument/2006/relationships" r:embed="rId5"/>
          <a:stretch>
            <a:fillRect/>
          </a:stretch>
        </p:blipFill>
        <p:spPr>
          <a:xfrm>
            <a:off x="8305800" y="6019800"/>
            <a:ext cx="628650" cy="619125"/>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pic>
        <p:nvPicPr>
          <p:cNvPr id="2097165" name="Picture 8" descr="download1.jpg">
            <a:hlinkClick r:id="rId6" action="ppaction://hlinksldjump"/>
          </p:cNvPr>
          <p:cNvPicPr>
            <a:picLocks noChangeAspect="1"/>
          </p:cNvPicPr>
          <p:nvPr/>
        </p:nvPicPr>
        <p:blipFill>
          <a:blip xmlns:r="http://schemas.openxmlformats.org/officeDocument/2006/relationships" r:embed="rId7"/>
          <a:stretch>
            <a:fillRect/>
          </a:stretch>
        </p:blipFill>
        <p:spPr>
          <a:xfrm>
            <a:off x="7543800" y="6019800"/>
            <a:ext cx="609600" cy="628650"/>
          </a:xfrm>
          <a:prstGeom prst="ellipse"/>
          <a:ln w="63500" cap="rnd">
            <a:solidFill>
              <a:srgbClr val="333333"/>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w="95250" h="31750"/>
            <a:contourClr>
              <a:srgbClr val="333333"/>
            </a:contourClr>
          </a:sp3d>
        </p:spPr>
      </p:pic>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acer</dc:creator>
  <cp:lastModifiedBy>sharma.radheshyam@outlook.com</cp:lastModifiedBy>
  <dcterms:created xsi:type="dcterms:W3CDTF">2012-04-10T06:57:40Z</dcterms:created>
  <dcterms:modified xsi:type="dcterms:W3CDTF">2020-04-01T14:37:35Z</dcterms:modified>
</cp:coreProperties>
</file>