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1" r:id="rId5"/>
  </p:sldIdLst>
  <p:sldSz cx="7772400" cy="10064750"/>
  <p:notesSz cx="7772400" cy="10064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2" d="100"/>
          <a:sy n="52" d="100"/>
        </p:scale>
        <p:origin x="-2124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3406" y="3120072"/>
            <a:ext cx="6611937" cy="21135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6812" y="5636260"/>
            <a:ext cx="5445125" cy="2516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937" y="2314892"/>
            <a:ext cx="3383756" cy="6642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6056" y="2314892"/>
            <a:ext cx="3383756" cy="6642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937" y="402590"/>
            <a:ext cx="7000875" cy="1610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937" y="2314892"/>
            <a:ext cx="7000875" cy="6642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4775" y="9360218"/>
            <a:ext cx="2489200" cy="5032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937" y="9360218"/>
            <a:ext cx="1789112" cy="5032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600700" y="9360218"/>
            <a:ext cx="1789112" cy="5032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965575"/>
            <a:ext cx="6611937" cy="2154436"/>
          </a:xfrm>
        </p:spPr>
        <p:txBody>
          <a:bodyPr/>
          <a:lstStyle/>
          <a:p>
            <a:pPr algn="ctr"/>
            <a:r>
              <a:rPr lang="en-IN" dirty="0"/>
              <a:t> </a:t>
            </a:r>
            <a:r>
              <a:rPr lang="en-IN" sz="2800" dirty="0" smtClean="0"/>
              <a:t>I,B,(P.G).COLLEGE,PANIPAT</a:t>
            </a:r>
            <a:br>
              <a:rPr lang="en-IN" sz="2800" dirty="0" smtClean="0"/>
            </a:br>
            <a:r>
              <a:rPr lang="en-IN" sz="2800" dirty="0" smtClean="0"/>
              <a:t>CLASS – </a:t>
            </a:r>
            <a:r>
              <a:rPr lang="en-IN" sz="2800" dirty="0" smtClean="0"/>
              <a:t>BA II GENERAL </a:t>
            </a:r>
            <a:r>
              <a:rPr lang="en-IN" sz="2800" dirty="0" smtClean="0"/>
              <a:t>ENGLISH</a:t>
            </a:r>
            <a:br>
              <a:rPr lang="en-IN" sz="2800" dirty="0" smtClean="0"/>
            </a:br>
            <a:r>
              <a:rPr lang="en-IN" sz="2800" dirty="0" smtClean="0"/>
              <a:t>TOPIC-  </a:t>
            </a:r>
            <a:r>
              <a:rPr lang="en-IN" sz="2800" i="1" spc="-5" dirty="0">
                <a:latin typeface="Cambria"/>
                <a:cs typeface="Cambria"/>
              </a:rPr>
              <a:t>Analysis of "Before Breakfast" </a:t>
            </a:r>
            <a:r>
              <a:rPr lang="en-IN" sz="2800" i="1" dirty="0">
                <a:latin typeface="Cambria"/>
                <a:cs typeface="Cambria"/>
              </a:rPr>
              <a:t>by </a:t>
            </a:r>
            <a:r>
              <a:rPr lang="en-IN" sz="2800" i="1" spc="-5" dirty="0">
                <a:latin typeface="Cambria"/>
                <a:cs typeface="Cambria"/>
              </a:rPr>
              <a:t>Eugene</a:t>
            </a:r>
            <a:r>
              <a:rPr lang="en-IN" sz="2800" i="1" spc="30" dirty="0">
                <a:latin typeface="Cambria"/>
                <a:cs typeface="Cambria"/>
              </a:rPr>
              <a:t> </a:t>
            </a:r>
            <a:r>
              <a:rPr lang="en-IN" sz="2800" i="1" spc="-10" dirty="0">
                <a:latin typeface="Cambria"/>
                <a:cs typeface="Cambria"/>
              </a:rPr>
              <a:t>O'Neill</a:t>
            </a:r>
            <a:r>
              <a:rPr lang="en-IN" sz="2800" dirty="0">
                <a:latin typeface="Cambria"/>
                <a:cs typeface="Cambria"/>
              </a:rPr>
              <a:t/>
            </a:r>
            <a:br>
              <a:rPr lang="en-IN" sz="2800" dirty="0">
                <a:latin typeface="Cambria"/>
                <a:cs typeface="Cambria"/>
              </a:rPr>
            </a:b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427142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60375"/>
            <a:ext cx="6611937" cy="533400"/>
          </a:xfrm>
        </p:spPr>
        <p:txBody>
          <a:bodyPr/>
          <a:lstStyle/>
          <a:p>
            <a:pPr algn="ctr"/>
            <a:r>
              <a:rPr lang="en-IN" sz="3200" dirty="0" smtClean="0"/>
              <a:t>SINCERE THANKS TO</a:t>
            </a:r>
            <a:endParaRPr lang="en-IN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1371600" y="3203575"/>
            <a:ext cx="5445125" cy="3016210"/>
          </a:xfrm>
        </p:spPr>
        <p:txBody>
          <a:bodyPr/>
          <a:lstStyle/>
          <a:p>
            <a:pPr algn="ctr"/>
            <a:r>
              <a:rPr lang="en-IN" sz="2800" dirty="0" smtClean="0"/>
              <a:t>DR. AJAY KUMAR GARG</a:t>
            </a:r>
          </a:p>
          <a:p>
            <a:pPr algn="ctr"/>
            <a:r>
              <a:rPr lang="en-IN" sz="2800" dirty="0" smtClean="0"/>
              <a:t>PRINCIPAL ,I.B P.G COLLEGE,PANIPAT</a:t>
            </a:r>
          </a:p>
          <a:p>
            <a:pPr algn="ctr"/>
            <a:endParaRPr lang="en-IN" sz="2800" dirty="0"/>
          </a:p>
          <a:p>
            <a:pPr algn="ctr"/>
            <a:endParaRPr lang="en-IN" sz="2800" dirty="0" smtClean="0"/>
          </a:p>
          <a:p>
            <a:pPr algn="ctr"/>
            <a:endParaRPr lang="en-IN" sz="2800" dirty="0"/>
          </a:p>
          <a:p>
            <a:pPr algn="ctr"/>
            <a:r>
              <a:rPr lang="en-IN" sz="2800" dirty="0" smtClean="0"/>
              <a:t>DR.MADHU SHARMA</a:t>
            </a:r>
          </a:p>
          <a:p>
            <a:pPr algn="ctr"/>
            <a:r>
              <a:rPr lang="en-IN" sz="2800" dirty="0" smtClean="0"/>
              <a:t>HOD ENGLISH DEPARTMENT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06837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6575"/>
            <a:ext cx="6611937" cy="492443"/>
          </a:xfrm>
        </p:spPr>
        <p:txBody>
          <a:bodyPr/>
          <a:lstStyle/>
          <a:p>
            <a:pPr algn="ctr"/>
            <a:r>
              <a:rPr lang="en-IN" sz="3200" dirty="0" smtClean="0"/>
              <a:t>PRESENTED BY</a:t>
            </a:r>
            <a:endParaRPr lang="en-IN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1143000" y="3813175"/>
            <a:ext cx="5445125" cy="861774"/>
          </a:xfrm>
        </p:spPr>
        <p:txBody>
          <a:bodyPr/>
          <a:lstStyle/>
          <a:p>
            <a:pPr algn="ctr"/>
            <a:r>
              <a:rPr lang="en-IN" sz="2800" dirty="0" smtClean="0"/>
              <a:t>SONAL DOGRA</a:t>
            </a:r>
          </a:p>
          <a:p>
            <a:pPr algn="ctr"/>
            <a:r>
              <a:rPr lang="en-IN" sz="2800" dirty="0" smtClean="0"/>
              <a:t>ASSISTANT PROFESSOR IN ENGLISH</a:t>
            </a:r>
          </a:p>
        </p:txBody>
      </p:sp>
    </p:spTree>
    <p:extLst>
      <p:ext uri="{BB962C8B-B14F-4D97-AF65-F5344CB8AC3E}">
        <p14:creationId xmlns:p14="http://schemas.microsoft.com/office/powerpoint/2010/main" val="407569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400" y="155575"/>
            <a:ext cx="6858000" cy="963597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Cambria"/>
                <a:cs typeface="Cambria"/>
              </a:rPr>
              <a:t>Analysis of "Before Breakfast" </a:t>
            </a:r>
            <a:r>
              <a:rPr sz="2400" b="1" i="1" dirty="0">
                <a:latin typeface="Cambria"/>
                <a:cs typeface="Cambria"/>
              </a:rPr>
              <a:t>by </a:t>
            </a:r>
            <a:r>
              <a:rPr sz="2400" b="1" i="1" spc="-5" dirty="0">
                <a:latin typeface="Cambria"/>
                <a:cs typeface="Cambria"/>
              </a:rPr>
              <a:t>Eugene</a:t>
            </a:r>
            <a:r>
              <a:rPr sz="2400" b="1" i="1" spc="30" dirty="0">
                <a:latin typeface="Cambria"/>
                <a:cs typeface="Cambria"/>
              </a:rPr>
              <a:t> </a:t>
            </a:r>
            <a:r>
              <a:rPr sz="2400" b="1" i="1" spc="-10" dirty="0" smtClean="0">
                <a:latin typeface="Cambria"/>
                <a:cs typeface="Cambria"/>
              </a:rPr>
              <a:t>O'Neill</a:t>
            </a:r>
            <a:endParaRPr lang="en-IN" sz="2400" b="1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IN" dirty="0">
              <a:solidFill>
                <a:srgbClr val="333333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 smtClean="0">
                <a:solidFill>
                  <a:srgbClr val="333333"/>
                </a:solidFill>
                <a:latin typeface="Arial"/>
                <a:cs typeface="Arial"/>
              </a:rPr>
              <a:t>B</a:t>
            </a:r>
            <a:r>
              <a:rPr sz="2000" spc="-10" dirty="0" smtClean="0">
                <a:solidFill>
                  <a:srgbClr val="333333"/>
                </a:solidFill>
                <a:latin typeface="Arial"/>
                <a:cs typeface="Arial"/>
              </a:rPr>
              <a:t>e</a:t>
            </a:r>
            <a:r>
              <a:rPr sz="2000" spc="5" dirty="0" smtClean="0">
                <a:solidFill>
                  <a:srgbClr val="333333"/>
                </a:solidFill>
                <a:latin typeface="Arial"/>
                <a:cs typeface="Arial"/>
              </a:rPr>
              <a:t>f</a:t>
            </a:r>
            <a:r>
              <a:rPr sz="2000" spc="-15" dirty="0" smtClean="0">
                <a:solidFill>
                  <a:srgbClr val="333333"/>
                </a:solidFill>
                <a:latin typeface="Arial"/>
                <a:cs typeface="Arial"/>
              </a:rPr>
              <a:t>o</a:t>
            </a:r>
            <a:r>
              <a:rPr sz="2000" spc="-5" dirty="0" smtClean="0">
                <a:solidFill>
                  <a:srgbClr val="333333"/>
                </a:solidFill>
                <a:latin typeface="Arial"/>
                <a:cs typeface="Arial"/>
              </a:rPr>
              <a:t>re</a:t>
            </a:r>
            <a:r>
              <a:rPr lang="en-IN" sz="2000" dirty="0" smtClean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 dirty="0" smtClean="0">
                <a:solidFill>
                  <a:srgbClr val="333333"/>
                </a:solidFill>
                <a:latin typeface="Arial"/>
                <a:cs typeface="Arial"/>
              </a:rPr>
              <a:t>Br</a:t>
            </a:r>
            <a:r>
              <a:rPr sz="2000" spc="-10" dirty="0" smtClean="0">
                <a:solidFill>
                  <a:srgbClr val="333333"/>
                </a:solidFill>
                <a:latin typeface="Arial"/>
                <a:cs typeface="Arial"/>
              </a:rPr>
              <a:t>e</a:t>
            </a:r>
            <a:r>
              <a:rPr sz="2000" spc="-15" dirty="0" smtClean="0">
                <a:solidFill>
                  <a:srgbClr val="333333"/>
                </a:solidFill>
                <a:latin typeface="Arial"/>
                <a:cs typeface="Arial"/>
              </a:rPr>
              <a:t>a</a:t>
            </a:r>
            <a:r>
              <a:rPr sz="2000" dirty="0" smtClean="0">
                <a:solidFill>
                  <a:srgbClr val="333333"/>
                </a:solidFill>
                <a:latin typeface="Arial"/>
                <a:cs typeface="Arial"/>
              </a:rPr>
              <a:t>k</a:t>
            </a:r>
            <a:r>
              <a:rPr sz="2000" spc="5" dirty="0" smtClean="0">
                <a:solidFill>
                  <a:srgbClr val="333333"/>
                </a:solidFill>
                <a:latin typeface="Arial"/>
                <a:cs typeface="Arial"/>
              </a:rPr>
              <a:t>f</a:t>
            </a:r>
            <a:r>
              <a:rPr sz="2000" spc="-15" dirty="0" smtClean="0">
                <a:solidFill>
                  <a:srgbClr val="333333"/>
                </a:solidFill>
                <a:latin typeface="Arial"/>
                <a:cs typeface="Arial"/>
              </a:rPr>
              <a:t>a</a:t>
            </a:r>
            <a:r>
              <a:rPr sz="2000" dirty="0" smtClean="0">
                <a:solidFill>
                  <a:srgbClr val="333333"/>
                </a:solidFill>
                <a:latin typeface="Arial"/>
                <a:cs typeface="Arial"/>
              </a:rPr>
              <a:t>s</a:t>
            </a:r>
            <a:r>
              <a:rPr sz="2000" spc="5" dirty="0" smtClean="0">
                <a:solidFill>
                  <a:srgbClr val="333333"/>
                </a:solidFill>
                <a:latin typeface="Arial"/>
                <a:cs typeface="Arial"/>
              </a:rPr>
              <a:t>t</a:t>
            </a:r>
            <a:r>
              <a:rPr sz="2000" dirty="0" smtClean="0">
                <a:solidFill>
                  <a:srgbClr val="333333"/>
                </a:solidFill>
                <a:latin typeface="Arial"/>
                <a:cs typeface="Arial"/>
              </a:rPr>
              <a:t>"</a:t>
            </a:r>
            <a:r>
              <a:rPr lang="en-IN" sz="2000" dirty="0" smtClean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 spc="-15" dirty="0" smtClean="0">
                <a:solidFill>
                  <a:srgbClr val="333333"/>
                </a:solidFill>
                <a:latin typeface="Arial"/>
                <a:cs typeface="Arial"/>
              </a:rPr>
              <a:t>b</a:t>
            </a:r>
            <a:r>
              <a:rPr sz="2000" dirty="0" smtClean="0">
                <a:solidFill>
                  <a:srgbClr val="333333"/>
                </a:solidFill>
                <a:latin typeface="Arial"/>
                <a:cs typeface="Arial"/>
              </a:rPr>
              <a:t>y</a:t>
            </a:r>
            <a:r>
              <a:rPr lang="en-IN" sz="2000" dirty="0" smtClean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 spc="-5" dirty="0" smtClean="0">
                <a:solidFill>
                  <a:srgbClr val="333333"/>
                </a:solidFill>
                <a:latin typeface="Arial"/>
                <a:cs typeface="Arial"/>
              </a:rPr>
              <a:t>E</a:t>
            </a:r>
            <a:r>
              <a:rPr sz="2000" spc="-15" dirty="0" smtClean="0">
                <a:solidFill>
                  <a:srgbClr val="333333"/>
                </a:solidFill>
                <a:latin typeface="Arial"/>
                <a:cs typeface="Arial"/>
              </a:rPr>
              <a:t>ug</a:t>
            </a:r>
            <a:r>
              <a:rPr sz="2000" spc="5" dirty="0" smtClean="0">
                <a:solidFill>
                  <a:srgbClr val="333333"/>
                </a:solidFill>
                <a:latin typeface="Arial"/>
                <a:cs typeface="Arial"/>
              </a:rPr>
              <a:t>e</a:t>
            </a:r>
            <a:r>
              <a:rPr sz="2000" spc="-15" dirty="0" smtClean="0">
                <a:solidFill>
                  <a:srgbClr val="333333"/>
                </a:solidFill>
                <a:latin typeface="Arial"/>
                <a:cs typeface="Arial"/>
              </a:rPr>
              <a:t>n</a:t>
            </a:r>
            <a:r>
              <a:rPr sz="2000" spc="-5" dirty="0" smtClean="0">
                <a:solidFill>
                  <a:srgbClr val="333333"/>
                </a:solidFill>
                <a:latin typeface="Arial"/>
                <a:cs typeface="Arial"/>
              </a:rPr>
              <a:t>e</a:t>
            </a:r>
            <a:r>
              <a:rPr lang="en-IN" sz="2000" spc="-5" dirty="0" smtClean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 spc="5" dirty="0" smtClean="0">
                <a:solidFill>
                  <a:srgbClr val="333333"/>
                </a:solidFill>
                <a:latin typeface="Arial"/>
                <a:cs typeface="Arial"/>
              </a:rPr>
              <a:t>O</a:t>
            </a:r>
            <a:r>
              <a:rPr sz="2000" dirty="0" smtClean="0">
                <a:solidFill>
                  <a:srgbClr val="333333"/>
                </a:solidFill>
                <a:latin typeface="Arial"/>
                <a:cs typeface="Arial"/>
              </a:rPr>
              <a:t>'</a:t>
            </a:r>
            <a:r>
              <a:rPr sz="2000" spc="-15" dirty="0" smtClean="0">
                <a:solidFill>
                  <a:srgbClr val="333333"/>
                </a:solidFill>
                <a:latin typeface="Arial"/>
                <a:cs typeface="Arial"/>
              </a:rPr>
              <a:t>N</a:t>
            </a:r>
            <a:r>
              <a:rPr sz="2000" spc="5" dirty="0" smtClean="0">
                <a:solidFill>
                  <a:srgbClr val="333333"/>
                </a:solidFill>
                <a:latin typeface="Arial"/>
                <a:cs typeface="Arial"/>
              </a:rPr>
              <a:t>e</a:t>
            </a:r>
            <a:r>
              <a:rPr sz="2000" spc="-15" dirty="0" smtClean="0">
                <a:solidFill>
                  <a:srgbClr val="333333"/>
                </a:solidFill>
                <a:latin typeface="Arial"/>
                <a:cs typeface="Arial"/>
              </a:rPr>
              <a:t>il</a:t>
            </a:r>
            <a:r>
              <a:rPr sz="2000" spc="-5" dirty="0" smtClean="0">
                <a:solidFill>
                  <a:srgbClr val="333333"/>
                </a:solidFill>
                <a:latin typeface="Arial"/>
                <a:cs typeface="Arial"/>
              </a:rPr>
              <a:t>l  The</a:t>
            </a:r>
            <a:r>
              <a:rPr lang="en-IN" sz="2000" spc="20" dirty="0" smtClean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 spc="-10" dirty="0" smtClean="0">
                <a:solidFill>
                  <a:srgbClr val="333333"/>
                </a:solidFill>
                <a:latin typeface="Arial"/>
                <a:cs typeface="Arial"/>
              </a:rPr>
              <a:t>husband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,</a:t>
            </a:r>
            <a:r>
              <a:rPr sz="2000" spc="4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Alfred,</a:t>
            </a:r>
            <a:r>
              <a:rPr sz="2000" spc="4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is</a:t>
            </a:r>
            <a:r>
              <a:rPr sz="2000" spc="3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intentionally</a:t>
            </a:r>
            <a:r>
              <a:rPr sz="2000" spc="3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kept</a:t>
            </a:r>
            <a:r>
              <a:rPr sz="2000" spc="4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off</a:t>
            </a:r>
            <a:r>
              <a:rPr sz="2000" spc="4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stage</a:t>
            </a:r>
            <a:r>
              <a:rPr sz="2000" spc="2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because</a:t>
            </a:r>
            <a:r>
              <a:rPr sz="2000" spc="2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Eugene</a:t>
            </a:r>
            <a:r>
              <a:rPr sz="2000" spc="2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O'Neill</a:t>
            </a:r>
            <a:r>
              <a:rPr sz="2000" spc="2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wanted</a:t>
            </a:r>
            <a:r>
              <a:rPr sz="2000" spc="2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the</a:t>
            </a:r>
            <a:r>
              <a:rPr sz="2000" spc="2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 dirty="0" smtClean="0">
                <a:solidFill>
                  <a:srgbClr val="333333"/>
                </a:solidFill>
                <a:latin typeface="Arial"/>
                <a:cs typeface="Arial"/>
              </a:rPr>
              <a:t>Plot,</a:t>
            </a:r>
            <a:endParaRPr lang="en-IN"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 smtClean="0">
                <a:solidFill>
                  <a:srgbClr val="333333"/>
                </a:solidFill>
                <a:latin typeface="Arial"/>
                <a:cs typeface="Arial"/>
              </a:rPr>
              <a:t>Action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,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and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Conflict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in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"Before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Breakfast"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to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revolve around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Mrs.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Rowland. The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plot is not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intended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to 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show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the life story of the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Rowland's.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But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instead,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the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plot brings out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powerful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and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greatly focused  opposition and conflict which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Mrs.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Rowland is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faced with.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I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think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that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O'Neill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wanted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to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bring about 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disturbing emotions of pity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and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horror.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We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experience pity for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Mrs.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Rowland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when the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author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wrights  "What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is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she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going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to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do-have the child-or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go to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one </a:t>
            </a:r>
            <a:r>
              <a:rPr sz="2000" spc="5" dirty="0">
                <a:solidFill>
                  <a:srgbClr val="333333"/>
                </a:solidFill>
                <a:latin typeface="Arial"/>
                <a:cs typeface="Arial"/>
              </a:rPr>
              <a:t>of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those doctors?" And the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horror is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at the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end  when </a:t>
            </a:r>
            <a:r>
              <a:rPr sz="2000" spc="5" dirty="0">
                <a:solidFill>
                  <a:srgbClr val="333333"/>
                </a:solidFill>
                <a:latin typeface="Arial"/>
                <a:cs typeface="Arial"/>
              </a:rPr>
              <a:t>the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author writes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"Did you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cut yourself again?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...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Alfred! Alfred!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Answer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me! What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is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it you  knocked over?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Are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you still drunk?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...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Alfred!"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We </a:t>
            </a:r>
            <a:r>
              <a:rPr sz="2000" spc="-15" dirty="0">
                <a:solidFill>
                  <a:srgbClr val="333333"/>
                </a:solidFill>
                <a:latin typeface="Arial"/>
                <a:cs typeface="Arial"/>
              </a:rPr>
              <a:t>know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with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out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seeing Alfred that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he has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cut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his 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throat; this changes the scene form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one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of gore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and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blood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to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one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of horror and</a:t>
            </a:r>
            <a:r>
              <a:rPr sz="2000" spc="9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 spc="-5" dirty="0" smtClean="0">
                <a:solidFill>
                  <a:srgbClr val="333333"/>
                </a:solidFill>
                <a:latin typeface="Arial"/>
                <a:cs typeface="Arial"/>
              </a:rPr>
              <a:t>dismay.</a:t>
            </a:r>
            <a:endParaRPr lang="en-IN"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 smtClean="0">
                <a:solidFill>
                  <a:srgbClr val="333333"/>
                </a:solidFill>
                <a:latin typeface="Arial"/>
                <a:cs typeface="Arial"/>
              </a:rPr>
              <a:t>We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all know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from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our own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experiences that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there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is always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and perpetually two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sides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to</a:t>
            </a:r>
            <a:r>
              <a:rPr sz="2000" spc="-14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 spc="-5" dirty="0" smtClean="0">
                <a:solidFill>
                  <a:srgbClr val="333333"/>
                </a:solidFill>
                <a:latin typeface="Arial"/>
                <a:cs typeface="Arial"/>
              </a:rPr>
              <a:t>every</a:t>
            </a:r>
            <a:r>
              <a:rPr lang="en-IN" sz="2000" spc="-5" dirty="0" smtClean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 spc="-5" dirty="0" smtClean="0">
                <a:solidFill>
                  <a:srgbClr val="333333"/>
                </a:solidFill>
                <a:latin typeface="Arial"/>
                <a:cs typeface="Arial"/>
              </a:rPr>
              <a:t>story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. The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audience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learns of Alfred form comments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made by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his wife.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We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never get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to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hear Alfred's 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side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of the story. Alfred makes moaning and grunting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sounds </a:t>
            </a:r>
            <a:r>
              <a:rPr sz="2000" spc="5" dirty="0">
                <a:solidFill>
                  <a:srgbClr val="333333"/>
                </a:solidFill>
                <a:latin typeface="Arial"/>
                <a:cs typeface="Arial"/>
              </a:rPr>
              <a:t>form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the bedroom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but never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speaks a 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word in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self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defense. The audience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can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for them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shelves draw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a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conclusion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that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Mrs.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Rowland's point  of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view is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distorted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to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a detrimental degree.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By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only using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Mrs.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Rowland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point of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view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O'Neill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was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able 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to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focus the audience's feelings of pity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and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fear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in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the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direction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of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Mrs.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Rowland.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With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the focus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on 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Mrs.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Rowland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O'Neill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was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able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to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bring a tragic plot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in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dramatic form a "tragedy"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to</a:t>
            </a:r>
            <a:r>
              <a:rPr sz="2000" spc="13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stage.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288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366</Words>
  <Application>Microsoft Office PowerPoint</Application>
  <PresentationFormat>Custom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I,B,(P.G).COLLEGE,PANIPAT CLASS – BA II GENERAL ENGLISH TOPIC-  Analysis of "Before Breakfast" by Eugene O'Neill </vt:lpstr>
      <vt:lpstr>SINCERE THANKS TO</vt:lpstr>
      <vt:lpstr>PRESENTED BY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I,B,(P.G).COLLEGE,PANIPAT CLASS – BA FIRST YEAR GENERAL ENGLISH TOPIC- ACTIVE PASSIVE</dc:title>
  <dc:creator>chandersonal@gmail.com</dc:creator>
  <cp:lastModifiedBy>HP</cp:lastModifiedBy>
  <cp:revision>2</cp:revision>
  <dcterms:created xsi:type="dcterms:W3CDTF">2020-04-06T18:04:09Z</dcterms:created>
  <dcterms:modified xsi:type="dcterms:W3CDTF">2020-04-06T18:18:28Z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2020-04-06T00:00:00Z</vt:filetime>
  </property>
  <property fmtid="{D5CDD505-2E9C-101B-9397-08002B2CF9AE}" pid="3" name="Creator">
    <vt:lpwstr>Microsoft Word</vt:lpwstr>
  </property>
  <property fmtid="{D5CDD505-2E9C-101B-9397-08002B2CF9AE}" pid="4" name="LastSaved">
    <vt:filetime>2020-04-06T00:00:00Z</vt:filetime>
  </property>
</Properties>
</file>