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64" r:id="rId6"/>
    <p:sldId id="257" r:id="rId7"/>
    <p:sldId id="258" r:id="rId8"/>
    <p:sldId id="263" r:id="rId9"/>
    <p:sldId id="259" r:id="rId10"/>
  </p:sldIdLst>
  <p:sldSz cx="7772400" cy="10064750"/>
  <p:notesSz cx="7772400" cy="10064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211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20072"/>
            <a:ext cx="6611937" cy="2113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36260"/>
            <a:ext cx="5445125" cy="2516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4892"/>
            <a:ext cx="3383756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4892"/>
            <a:ext cx="3383756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2590"/>
            <a:ext cx="7000875" cy="161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4892"/>
            <a:ext cx="7000875" cy="6642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60218"/>
            <a:ext cx="2489200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60218"/>
            <a:ext cx="1789112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60218"/>
            <a:ext cx="1789112" cy="503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club.com/grammar/conjunction-what.htm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965575"/>
            <a:ext cx="6611937" cy="1292662"/>
          </a:xfrm>
        </p:spPr>
        <p:txBody>
          <a:bodyPr/>
          <a:lstStyle/>
          <a:p>
            <a:pPr algn="ctr"/>
            <a:r>
              <a:rPr lang="en-IN" dirty="0"/>
              <a:t> </a:t>
            </a:r>
            <a:r>
              <a:rPr lang="en-IN" sz="2800" dirty="0" smtClean="0"/>
              <a:t>I,B,(P.G).COLLEGE,PANIPAT</a:t>
            </a:r>
            <a:br>
              <a:rPr lang="en-IN" sz="2800" dirty="0" smtClean="0"/>
            </a:br>
            <a:r>
              <a:rPr lang="en-IN" sz="2800" dirty="0" smtClean="0"/>
              <a:t>CLASS – ENGLISH(H)</a:t>
            </a:r>
            <a:br>
              <a:rPr lang="en-IN" sz="2800" dirty="0" smtClean="0"/>
            </a:br>
            <a:r>
              <a:rPr lang="en-IN" sz="2800" dirty="0" smtClean="0"/>
              <a:t>TOPIC- Conjunction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3885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0375"/>
            <a:ext cx="6611937" cy="533400"/>
          </a:xfrm>
        </p:spPr>
        <p:txBody>
          <a:bodyPr/>
          <a:lstStyle/>
          <a:p>
            <a:pPr algn="ctr"/>
            <a:r>
              <a:rPr lang="en-IN" sz="3200" dirty="0" smtClean="0"/>
              <a:t>SINCERE THANKS TO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203575"/>
            <a:ext cx="5445125" cy="3016210"/>
          </a:xfrm>
        </p:spPr>
        <p:txBody>
          <a:bodyPr/>
          <a:lstStyle/>
          <a:p>
            <a:pPr algn="ctr"/>
            <a:r>
              <a:rPr lang="en-IN" sz="2800" dirty="0" smtClean="0"/>
              <a:t>DR. AJAY KUMAR GARG</a:t>
            </a:r>
          </a:p>
          <a:p>
            <a:pPr algn="ctr"/>
            <a:r>
              <a:rPr lang="en-IN" sz="2800" dirty="0" smtClean="0"/>
              <a:t>PRINCIPAL ,I.B P.G COLLEGE,PANIPAT</a:t>
            </a:r>
          </a:p>
          <a:p>
            <a:pPr algn="ctr"/>
            <a:endParaRPr lang="en-IN" sz="2800" dirty="0"/>
          </a:p>
          <a:p>
            <a:pPr algn="ctr"/>
            <a:endParaRPr lang="en-IN" sz="2800" dirty="0" smtClean="0"/>
          </a:p>
          <a:p>
            <a:pPr algn="ctr"/>
            <a:endParaRPr lang="en-IN" sz="2800" dirty="0"/>
          </a:p>
          <a:p>
            <a:pPr algn="ctr"/>
            <a:r>
              <a:rPr lang="en-IN" sz="2800" dirty="0" smtClean="0"/>
              <a:t>DR.MADHU SHARMA</a:t>
            </a:r>
          </a:p>
          <a:p>
            <a:pPr algn="ctr"/>
            <a:r>
              <a:rPr lang="en-IN" sz="2800" dirty="0" smtClean="0"/>
              <a:t>HOD ENGLISH DEPARTMENT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505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6575"/>
            <a:ext cx="6611937" cy="492443"/>
          </a:xfrm>
        </p:spPr>
        <p:txBody>
          <a:bodyPr/>
          <a:lstStyle/>
          <a:p>
            <a:pPr algn="ctr"/>
            <a:r>
              <a:rPr lang="en-IN" sz="3200" dirty="0" smtClean="0"/>
              <a:t>PRESENTED BY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143000" y="3813175"/>
            <a:ext cx="5445125" cy="861774"/>
          </a:xfrm>
        </p:spPr>
        <p:txBody>
          <a:bodyPr/>
          <a:lstStyle/>
          <a:p>
            <a:pPr algn="ctr"/>
            <a:r>
              <a:rPr lang="en-IN" sz="2800" dirty="0" smtClean="0"/>
              <a:t>SONAL DOGRA</a:t>
            </a:r>
          </a:p>
          <a:p>
            <a:pPr algn="ctr"/>
            <a:r>
              <a:rPr lang="en-IN" sz="2800" dirty="0" smtClean="0"/>
              <a:t>ASSISTANT PROFESSOR IN ENGLISH</a:t>
            </a:r>
          </a:p>
        </p:txBody>
      </p:sp>
    </p:spTree>
    <p:extLst>
      <p:ext uri="{BB962C8B-B14F-4D97-AF65-F5344CB8AC3E}">
        <p14:creationId xmlns:p14="http://schemas.microsoft.com/office/powerpoint/2010/main" val="8245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55753"/>
            <a:ext cx="7772400" cy="723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Conjunctions</a:t>
            </a:r>
            <a:endParaRPr sz="2000" dirty="0">
              <a:latin typeface="Arial"/>
              <a:cs typeface="Arial"/>
            </a:endParaRPr>
          </a:p>
          <a:p>
            <a:pPr marL="12700" marR="155575">
              <a:lnSpc>
                <a:spcPct val="96200"/>
              </a:lnSpc>
              <a:spcBef>
                <a:spcPts val="1540"/>
              </a:spcBef>
            </a:pP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conjunction is a word like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and, but, although, because.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Conjunctions have  an important function because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they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join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other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words and phrases together. 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Without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conjunctions, we could only make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very, very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simple sentences. See  also </a:t>
            </a:r>
            <a:r>
              <a:rPr sz="2000" u="sng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Arial"/>
                <a:cs typeface="Arial"/>
                <a:hlinkClick r:id="rId2"/>
              </a:rPr>
              <a:t>What </a:t>
            </a:r>
            <a:r>
              <a:rPr sz="2000" u="sng" spc="-5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Arial"/>
                <a:cs typeface="Arial"/>
                <a:hlinkClick r:id="rId2"/>
              </a:rPr>
              <a:t>is a</a:t>
            </a:r>
            <a:r>
              <a:rPr sz="2000" u="sng" spc="5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000" u="sng" spc="-5" dirty="0">
                <a:solidFill>
                  <a:srgbClr val="993300"/>
                </a:solidFill>
                <a:uFill>
                  <a:solidFill>
                    <a:srgbClr val="993300"/>
                  </a:solidFill>
                </a:uFill>
                <a:latin typeface="Arial"/>
                <a:cs typeface="Arial"/>
                <a:hlinkClick r:id="rId2"/>
              </a:rPr>
              <a:t>Conjunction?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sz="2000" spc="-5" dirty="0">
                <a:solidFill>
                  <a:srgbClr val="CC5A0D"/>
                </a:solidFill>
                <a:latin typeface="Arial"/>
                <a:cs typeface="Arial"/>
              </a:rPr>
              <a:t>Introduction </a:t>
            </a:r>
            <a:r>
              <a:rPr sz="2000" spc="-10" dirty="0">
                <a:solidFill>
                  <a:srgbClr val="CC5A0D"/>
                </a:solidFill>
                <a:latin typeface="Arial"/>
                <a:cs typeface="Arial"/>
              </a:rPr>
              <a:t>to</a:t>
            </a:r>
            <a:r>
              <a:rPr sz="2000" dirty="0">
                <a:solidFill>
                  <a:srgbClr val="CC5A0D"/>
                </a:solidFill>
                <a:latin typeface="Arial"/>
                <a:cs typeface="Arial"/>
              </a:rPr>
              <a:t> Conjunctions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can consider conjunctions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from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three</a:t>
            </a:r>
            <a:r>
              <a:rPr sz="20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aspects.</a:t>
            </a:r>
            <a:endParaRPr sz="2000" dirty="0">
              <a:latin typeface="Arial"/>
              <a:cs typeface="Arial"/>
            </a:endParaRPr>
          </a:p>
          <a:p>
            <a:pPr marL="243840" indent="-231775">
              <a:lnSpc>
                <a:spcPct val="100000"/>
              </a:lnSpc>
              <a:spcBef>
                <a:spcPts val="1305"/>
              </a:spcBef>
              <a:buClr>
                <a:srgbClr val="333333"/>
              </a:buClr>
              <a:buFont typeface="Arial"/>
              <a:buAutoNum type="arabicPeriod"/>
              <a:tabLst>
                <a:tab pos="244475" algn="l"/>
              </a:tabLst>
            </a:pP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What do Conjunctions</a:t>
            </a:r>
            <a:r>
              <a:rPr sz="2000" spc="-4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Do?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Conjunctions have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two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basic functions or</a:t>
            </a:r>
            <a:r>
              <a:rPr sz="2000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"jobs":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469900" marR="223520" lvl="1" indent="-229235">
              <a:lnSpc>
                <a:spcPct val="96500"/>
              </a:lnSpc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000" b="1" dirty="0">
                <a:solidFill>
                  <a:srgbClr val="333333"/>
                </a:solidFill>
                <a:latin typeface="Arial"/>
                <a:cs typeface="Arial"/>
              </a:rPr>
              <a:t>Coordinating conjunctions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are used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join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two parts of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 sentence  that are grammatically equal. The two parts may be single words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or 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clauses,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for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example:</a:t>
            </a:r>
            <a:endParaRPr sz="2000" dirty="0">
              <a:latin typeface="Arial"/>
              <a:cs typeface="Arial"/>
            </a:endParaRPr>
          </a:p>
          <a:p>
            <a:pPr marL="574675" lvl="2" indent="-105410">
              <a:lnSpc>
                <a:spcPts val="1515"/>
              </a:lnSpc>
              <a:buFont typeface="Arial"/>
              <a:buChar char="-"/>
              <a:tabLst>
                <a:tab pos="575310" algn="l"/>
              </a:tabLst>
            </a:pPr>
            <a:endParaRPr lang="en-IN" sz="2000" i="1" dirty="0" smtClean="0">
              <a:solidFill>
                <a:srgbClr val="333333"/>
              </a:solidFill>
              <a:latin typeface="Arial"/>
              <a:cs typeface="Arial"/>
            </a:endParaRPr>
          </a:p>
          <a:p>
            <a:pPr marL="574675" lvl="2" indent="-105410">
              <a:lnSpc>
                <a:spcPts val="1515"/>
              </a:lnSpc>
              <a:buFont typeface="Arial"/>
              <a:buChar char="-"/>
              <a:tabLst>
                <a:tab pos="575310" algn="l"/>
              </a:tabLst>
            </a:pPr>
            <a:r>
              <a:rPr sz="2000" i="1" dirty="0" smtClean="0">
                <a:solidFill>
                  <a:srgbClr val="333333"/>
                </a:solidFill>
                <a:latin typeface="Arial"/>
                <a:cs typeface="Arial"/>
              </a:rPr>
              <a:t>Jack </a:t>
            </a:r>
            <a:r>
              <a:rPr sz="2000" b="1" spc="-5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Jill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went up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the</a:t>
            </a:r>
            <a:r>
              <a:rPr sz="20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hill.</a:t>
            </a:r>
            <a:endParaRPr sz="2000" dirty="0">
              <a:latin typeface="Arial"/>
              <a:cs typeface="Arial"/>
            </a:endParaRPr>
          </a:p>
          <a:p>
            <a:pPr marL="574675" lvl="2" indent="-105410">
              <a:lnSpc>
                <a:spcPts val="1585"/>
              </a:lnSpc>
              <a:buFont typeface="Arial"/>
              <a:buChar char="-"/>
              <a:tabLst>
                <a:tab pos="575310" algn="l"/>
              </a:tabLst>
            </a:pP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The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water was </a:t>
            </a: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warm, </a:t>
            </a:r>
            <a:r>
              <a:rPr sz="2000" b="1" dirty="0">
                <a:solidFill>
                  <a:srgbClr val="333333"/>
                </a:solidFill>
                <a:latin typeface="Arial"/>
                <a:cs typeface="Arial"/>
              </a:rPr>
              <a:t>but </a:t>
            </a: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didn't go</a:t>
            </a:r>
            <a:r>
              <a:rPr sz="2000" i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swimming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469900" marR="5080" lvl="1" indent="-229235">
              <a:lnSpc>
                <a:spcPts val="1550"/>
              </a:lnSpc>
              <a:spcBef>
                <a:spcPts val="124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000" b="1" spc="-5" dirty="0">
                <a:solidFill>
                  <a:srgbClr val="333333"/>
                </a:solidFill>
                <a:latin typeface="Arial"/>
                <a:cs typeface="Arial"/>
              </a:rPr>
              <a:t>Subordinating conjunctions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are used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join a subordinate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dependent 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clause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 main clause,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for</a:t>
            </a:r>
            <a:r>
              <a:rPr sz="20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example:</a:t>
            </a:r>
            <a:endParaRPr sz="2000" dirty="0">
              <a:latin typeface="Arial"/>
              <a:cs typeface="Arial"/>
            </a:endParaRPr>
          </a:p>
          <a:p>
            <a:pPr marL="574675" lvl="2" indent="-105410">
              <a:lnSpc>
                <a:spcPts val="1510"/>
              </a:lnSpc>
              <a:buFont typeface="Arial"/>
              <a:buChar char="-"/>
              <a:tabLst>
                <a:tab pos="575310" algn="l"/>
              </a:tabLst>
            </a:pP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went swimming </a:t>
            </a:r>
            <a:r>
              <a:rPr sz="2000" b="1" dirty="0">
                <a:solidFill>
                  <a:srgbClr val="333333"/>
                </a:solidFill>
                <a:latin typeface="Arial"/>
                <a:cs typeface="Arial"/>
              </a:rPr>
              <a:t>although </a:t>
            </a:r>
            <a:r>
              <a:rPr sz="2000" i="1" dirty="0">
                <a:solidFill>
                  <a:srgbClr val="333333"/>
                </a:solidFill>
                <a:latin typeface="Arial"/>
                <a:cs typeface="Arial"/>
              </a:rPr>
              <a:t>it </a:t>
            </a:r>
            <a:r>
              <a:rPr sz="2000" i="1" spc="-5" dirty="0">
                <a:solidFill>
                  <a:srgbClr val="333333"/>
                </a:solidFill>
                <a:latin typeface="Arial"/>
                <a:cs typeface="Arial"/>
              </a:rPr>
              <a:t>was cold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Here are some example</a:t>
            </a:r>
            <a:r>
              <a:rPr sz="2000" spc="10" dirty="0" smtClean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 smtClean="0">
                <a:solidFill>
                  <a:srgbClr val="333333"/>
                </a:solidFill>
                <a:latin typeface="Arial"/>
                <a:cs typeface="Arial"/>
              </a:rPr>
              <a:t>conjunctions: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19186"/>
              </p:ext>
            </p:extLst>
          </p:nvPr>
        </p:nvGraphicFramePr>
        <p:xfrm>
          <a:off x="-15240" y="688975"/>
          <a:ext cx="7543798" cy="2209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3935"/>
                <a:gridCol w="4009863"/>
              </a:tblGrid>
              <a:tr h="978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Coordinating</a:t>
                      </a:r>
                      <a:r>
                        <a:rPr sz="1800" b="1" spc="-3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conjunctions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Subordinating</a:t>
                      </a:r>
                      <a:r>
                        <a:rPr sz="1800" b="1" spc="-2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conjunctions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</a:tr>
              <a:tr h="12312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4889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and, </a:t>
                      </a: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but, </a:t>
                      </a: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or,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nor, for, yet,</a:t>
                      </a:r>
                      <a:r>
                        <a:rPr sz="1800" spc="-1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so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although, because, </a:t>
                      </a: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since,</a:t>
                      </a:r>
                      <a:r>
                        <a:rPr sz="1800" spc="-7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unless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3048" y="-9017"/>
            <a:ext cx="7775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Here are some example</a:t>
            </a:r>
            <a:r>
              <a:rPr lang="en-IN" sz="20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conjunctions:</a:t>
            </a:r>
            <a:endParaRPr lang="en-IN" sz="20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4384" y="3127375"/>
            <a:ext cx="7766304" cy="1844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3840" indent="-231775">
              <a:lnSpc>
                <a:spcPct val="100000"/>
              </a:lnSpc>
              <a:spcBef>
                <a:spcPts val="100"/>
              </a:spcBef>
              <a:buClr>
                <a:srgbClr val="333333"/>
              </a:buClr>
              <a:buFont typeface="Arial"/>
              <a:buAutoNum type="arabicPeriod" startAt="2"/>
              <a:tabLst>
                <a:tab pos="244475" algn="l"/>
              </a:tabLst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What do Conjunctions Look</a:t>
            </a:r>
            <a:r>
              <a:rPr lang="en-IN" sz="24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spc="-10" dirty="0">
                <a:latin typeface="Arial" panose="020B0604020202020204" pitchFamily="34" charset="0"/>
                <a:cs typeface="Arial" panose="020B0604020202020204" pitchFamily="34" charset="0"/>
              </a:rPr>
              <a:t>Like?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lang="en-IN" sz="2400" spc="-5" dirty="0">
                <a:latin typeface="Arial" panose="020B0604020202020204" pitchFamily="34" charset="0"/>
                <a:cs typeface="Arial" panose="020B0604020202020204" pitchFamily="34" charset="0"/>
              </a:rPr>
              <a:t>Conjunctions have three basic</a:t>
            </a:r>
            <a:r>
              <a:rPr lang="en-IN" sz="2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formats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1" indent="-229235">
              <a:lnSpc>
                <a:spcPts val="1585"/>
              </a:lnSpc>
              <a:buFont typeface="Arial"/>
              <a:buAutoNum type="alphaLcPeriod"/>
              <a:tabLst>
                <a:tab pos="470534" algn="l"/>
              </a:tabLst>
            </a:pPr>
            <a:endParaRPr lang="en-IN" sz="2400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lvl="1" indent="-229235">
              <a:lnSpc>
                <a:spcPts val="1585"/>
              </a:lnSpc>
              <a:buFont typeface="Arial"/>
              <a:buAutoNum type="alphaLcPeriod"/>
              <a:tabLst>
                <a:tab pos="470534" algn="l"/>
              </a:tabLst>
            </a:pPr>
            <a:r>
              <a:rPr lang="en-IN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single</a:t>
            </a:r>
            <a:r>
              <a:rPr lang="en-IN" sz="24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spc="-5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>
              <a:lnSpc>
                <a:spcPts val="1585"/>
              </a:lnSpc>
            </a:pPr>
            <a:endParaRPr lang="en-IN" sz="2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>
              <a:lnSpc>
                <a:spcPts val="1585"/>
              </a:lnSpc>
            </a:pPr>
            <a:r>
              <a:rPr lang="en-IN" sz="24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IN" sz="2400" spc="-5" dirty="0">
                <a:latin typeface="Arial" panose="020B0604020202020204" pitchFamily="34" charset="0"/>
                <a:cs typeface="Arial" panose="020B0604020202020204" pitchFamily="34" charset="0"/>
              </a:rPr>
              <a:t>example: </a:t>
            </a:r>
            <a:r>
              <a:rPr lang="en-IN" sz="2400" i="1" spc="-5" dirty="0">
                <a:latin typeface="Arial" panose="020B0604020202020204" pitchFamily="34" charset="0"/>
                <a:cs typeface="Arial" panose="020B0604020202020204" pitchFamily="34" charset="0"/>
              </a:rPr>
              <a:t>and, but, because,</a:t>
            </a:r>
            <a:r>
              <a:rPr lang="en-IN" sz="2400" i="1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i="1" spc="-5" dirty="0">
                <a:latin typeface="Arial" panose="020B0604020202020204" pitchFamily="34" charset="0"/>
                <a:cs typeface="Arial" panose="020B0604020202020204" pitchFamily="34" charset="0"/>
              </a:rPr>
              <a:t>although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048" y="5718175"/>
            <a:ext cx="7766304" cy="2677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229235">
              <a:lnSpc>
                <a:spcPts val="1585"/>
              </a:lnSpc>
              <a:spcBef>
                <a:spcPts val="100"/>
              </a:spcBef>
              <a:buFont typeface="Arial"/>
              <a:buAutoNum type="alphaLcPeriod" startAt="2"/>
              <a:tabLst>
                <a:tab pos="470534" algn="l"/>
              </a:tabLst>
            </a:pPr>
            <a:r>
              <a:rPr lang="en-IN" sz="2000" b="1" spc="-5" dirty="0">
                <a:solidFill>
                  <a:srgbClr val="333333"/>
                </a:solidFill>
                <a:latin typeface="Arial"/>
                <a:cs typeface="Arial"/>
              </a:rPr>
              <a:t>compound </a:t>
            </a:r>
            <a:r>
              <a:rPr lang="en-IN" sz="2000" dirty="0">
                <a:solidFill>
                  <a:srgbClr val="333333"/>
                </a:solidFill>
                <a:latin typeface="Arial"/>
                <a:cs typeface="Arial"/>
              </a:rPr>
              <a:t>(often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ending with </a:t>
            </a:r>
            <a:r>
              <a:rPr lang="en-IN" sz="2000" i="1" spc="-5" dirty="0">
                <a:solidFill>
                  <a:srgbClr val="333333"/>
                </a:solidFill>
                <a:latin typeface="Arial"/>
                <a:cs typeface="Arial"/>
              </a:rPr>
              <a:t>as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or</a:t>
            </a:r>
            <a:r>
              <a:rPr lang="en-IN" sz="2000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z="2000" i="1" spc="-5" dirty="0">
                <a:solidFill>
                  <a:srgbClr val="333333"/>
                </a:solidFill>
                <a:latin typeface="Arial"/>
                <a:cs typeface="Arial"/>
              </a:rPr>
              <a:t>that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)</a:t>
            </a:r>
            <a:endParaRPr lang="en-IN" sz="2000" dirty="0">
              <a:latin typeface="Arial"/>
              <a:cs typeface="Arial"/>
            </a:endParaRPr>
          </a:p>
          <a:p>
            <a:pPr marL="469900">
              <a:lnSpc>
                <a:spcPts val="1585"/>
              </a:lnSpc>
            </a:pP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for example: </a:t>
            </a:r>
            <a:r>
              <a:rPr lang="en-IN" sz="2000" i="1" spc="-5" dirty="0">
                <a:solidFill>
                  <a:srgbClr val="333333"/>
                </a:solidFill>
                <a:latin typeface="Arial"/>
                <a:cs typeface="Arial"/>
              </a:rPr>
              <a:t>provided that, as long as, in </a:t>
            </a:r>
            <a:r>
              <a:rPr lang="en-IN" sz="2000" i="1" dirty="0">
                <a:solidFill>
                  <a:srgbClr val="333333"/>
                </a:solidFill>
                <a:latin typeface="Arial"/>
                <a:cs typeface="Arial"/>
              </a:rPr>
              <a:t>order</a:t>
            </a:r>
            <a:r>
              <a:rPr lang="en-IN" sz="2000" i="1" spc="4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z="2000" i="1" spc="-5" dirty="0">
                <a:solidFill>
                  <a:srgbClr val="333333"/>
                </a:solidFill>
                <a:latin typeface="Arial"/>
                <a:cs typeface="Arial"/>
              </a:rPr>
              <a:t>that</a:t>
            </a:r>
            <a:endParaRPr lang="en-IN" sz="2000" dirty="0">
              <a:latin typeface="Arial"/>
              <a:cs typeface="Arial"/>
            </a:endParaRPr>
          </a:p>
          <a:p>
            <a:pPr marL="469900" marR="1706880" indent="-229235">
              <a:lnSpc>
                <a:spcPts val="1550"/>
              </a:lnSpc>
              <a:spcBef>
                <a:spcPts val="1240"/>
              </a:spcBef>
              <a:buFont typeface="Arial"/>
              <a:buAutoNum type="alphaLcPeriod" startAt="3"/>
              <a:tabLst>
                <a:tab pos="470534" algn="l"/>
              </a:tabLst>
            </a:pPr>
            <a:r>
              <a:rPr lang="en-IN" sz="2000" b="1" spc="-5" dirty="0">
                <a:solidFill>
                  <a:srgbClr val="333333"/>
                </a:solidFill>
                <a:latin typeface="Arial"/>
                <a:cs typeface="Arial"/>
              </a:rPr>
              <a:t>correlative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(surrounding an adverb or </a:t>
            </a:r>
            <a:r>
              <a:rPr lang="en-IN" sz="2000" dirty="0">
                <a:solidFill>
                  <a:srgbClr val="333333"/>
                </a:solidFill>
                <a:latin typeface="Arial"/>
                <a:cs typeface="Arial"/>
              </a:rPr>
              <a:t>adjective) 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for example: </a:t>
            </a:r>
            <a:r>
              <a:rPr lang="en-IN" sz="2000" i="1" dirty="0">
                <a:solidFill>
                  <a:srgbClr val="333333"/>
                </a:solidFill>
                <a:latin typeface="Arial"/>
                <a:cs typeface="Arial"/>
              </a:rPr>
              <a:t>so...that</a:t>
            </a:r>
            <a:endParaRPr lang="en-IN" sz="2000" dirty="0">
              <a:latin typeface="Arial"/>
              <a:cs typeface="Arial"/>
            </a:endParaRPr>
          </a:p>
          <a:p>
            <a:pPr marL="243840" indent="-231775">
              <a:lnSpc>
                <a:spcPct val="100000"/>
              </a:lnSpc>
              <a:spcBef>
                <a:spcPts val="1065"/>
              </a:spcBef>
              <a:buClr>
                <a:srgbClr val="333333"/>
              </a:buClr>
              <a:buFont typeface="Arial"/>
              <a:buAutoNum type="arabicPeriod" startAt="3"/>
              <a:tabLst>
                <a:tab pos="244475" algn="l"/>
              </a:tabLst>
            </a:pP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Where </a:t>
            </a:r>
            <a:r>
              <a:rPr lang="en-IN" sz="2000" dirty="0">
                <a:solidFill>
                  <a:srgbClr val="333333"/>
                </a:solidFill>
                <a:latin typeface="Arial"/>
                <a:cs typeface="Arial"/>
              </a:rPr>
              <a:t>do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Conjunctions</a:t>
            </a:r>
            <a:r>
              <a:rPr lang="en-IN" sz="2000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Go?</a:t>
            </a:r>
            <a:endParaRPr lang="en-IN" sz="2000" dirty="0">
              <a:latin typeface="Arial"/>
              <a:cs typeface="Arial"/>
            </a:endParaRPr>
          </a:p>
          <a:p>
            <a:pPr marL="469900" marR="432434" lvl="1" indent="-229235">
              <a:lnSpc>
                <a:spcPts val="1550"/>
              </a:lnSpc>
              <a:spcBef>
                <a:spcPts val="141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en-IN" sz="2000" b="1" dirty="0">
                <a:solidFill>
                  <a:srgbClr val="333333"/>
                </a:solidFill>
                <a:latin typeface="Arial"/>
                <a:cs typeface="Arial"/>
              </a:rPr>
              <a:t>Coordinating </a:t>
            </a:r>
            <a:r>
              <a:rPr lang="en-IN" sz="2000" b="1" spc="-5" dirty="0">
                <a:solidFill>
                  <a:srgbClr val="333333"/>
                </a:solidFill>
                <a:latin typeface="Arial"/>
                <a:cs typeface="Arial"/>
              </a:rPr>
              <a:t>conjunctions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always come </a:t>
            </a:r>
            <a:r>
              <a:rPr lang="en-IN" sz="2000" b="1" dirty="0">
                <a:solidFill>
                  <a:srgbClr val="333333"/>
                </a:solidFill>
                <a:latin typeface="Arial"/>
                <a:cs typeface="Arial"/>
              </a:rPr>
              <a:t>between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the words </a:t>
            </a:r>
            <a:r>
              <a:rPr lang="en-IN" sz="2000" spc="-10" dirty="0">
                <a:solidFill>
                  <a:srgbClr val="333333"/>
                </a:solidFill>
                <a:latin typeface="Arial"/>
                <a:cs typeface="Arial"/>
              </a:rPr>
              <a:t>or 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clauses </a:t>
            </a:r>
            <a:r>
              <a:rPr lang="en-IN" sz="2000" dirty="0">
                <a:solidFill>
                  <a:srgbClr val="333333"/>
                </a:solidFill>
                <a:latin typeface="Arial"/>
                <a:cs typeface="Arial"/>
              </a:rPr>
              <a:t>that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they</a:t>
            </a:r>
            <a:r>
              <a:rPr lang="en-IN" sz="200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join.</a:t>
            </a:r>
            <a:endParaRPr lang="en-IN" sz="2000" dirty="0">
              <a:latin typeface="Arial"/>
              <a:cs typeface="Arial"/>
            </a:endParaRPr>
          </a:p>
          <a:p>
            <a:pPr marL="469900" marR="232410" lvl="1" indent="-229235">
              <a:lnSpc>
                <a:spcPts val="1580"/>
              </a:lnSpc>
              <a:spcBef>
                <a:spcPts val="1175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en-IN" sz="2000" b="1" spc="-5" dirty="0">
                <a:solidFill>
                  <a:srgbClr val="333333"/>
                </a:solidFill>
                <a:latin typeface="Arial"/>
                <a:cs typeface="Arial"/>
              </a:rPr>
              <a:t>Subordinating conjunctions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usually come at the </a:t>
            </a:r>
            <a:r>
              <a:rPr lang="en-IN" sz="2000" b="1" spc="-5" dirty="0">
                <a:solidFill>
                  <a:srgbClr val="333333"/>
                </a:solidFill>
                <a:latin typeface="Arial"/>
                <a:cs typeface="Arial"/>
              </a:rPr>
              <a:t>beginning </a:t>
            </a:r>
            <a:r>
              <a:rPr lang="en-IN" sz="2000" spc="-5" dirty="0">
                <a:solidFill>
                  <a:srgbClr val="333333"/>
                </a:solidFill>
                <a:latin typeface="Arial"/>
                <a:cs typeface="Arial"/>
              </a:rPr>
              <a:t>of the  subordinate clause.</a:t>
            </a:r>
            <a:endParaRPr lang="en-IN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09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231775"/>
            <a:ext cx="7620000" cy="8447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2400" dirty="0" smtClean="0">
                <a:solidFill>
                  <a:srgbClr val="CC5A0D"/>
                </a:solidFill>
                <a:latin typeface="Arial"/>
                <a:cs typeface="Arial"/>
              </a:rPr>
              <a:t>Coordinating</a:t>
            </a:r>
            <a:r>
              <a:rPr sz="2400" spc="-15" dirty="0" smtClean="0">
                <a:solidFill>
                  <a:srgbClr val="CC5A0D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5A0D"/>
                </a:solidFill>
                <a:latin typeface="Arial"/>
                <a:cs typeface="Arial"/>
              </a:rPr>
              <a:t>Conjunctions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080">
              <a:lnSpc>
                <a:spcPct val="95700"/>
              </a:lnSpc>
            </a:pP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z="2400" b="1" spc="-5" dirty="0">
                <a:solidFill>
                  <a:srgbClr val="333333"/>
                </a:solidFill>
                <a:latin typeface="Arial"/>
                <a:cs typeface="Arial"/>
              </a:rPr>
              <a:t>coordinating conjunction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joins parts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 sentence (for example words or  independent clauses)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are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grammatically </a:t>
            </a:r>
            <a:r>
              <a:rPr sz="2400" b="1" spc="-5" dirty="0">
                <a:solidFill>
                  <a:srgbClr val="333333"/>
                </a:solidFill>
                <a:latin typeface="Arial"/>
                <a:cs typeface="Arial"/>
              </a:rPr>
              <a:t>equal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or similar.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coordinating  conjunction shows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that the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elements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it joins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are similar in importance and 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structure: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212090">
              <a:lnSpc>
                <a:spcPts val="1550"/>
              </a:lnSpc>
            </a:pP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There are seven coordinating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conjunctions,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and they are all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short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words of  only two or three letters:</a:t>
            </a:r>
            <a:endParaRPr sz="2400" dirty="0">
              <a:latin typeface="Arial"/>
              <a:cs typeface="Arial"/>
            </a:endParaRPr>
          </a:p>
          <a:p>
            <a:pPr marL="469900" lvl="1" indent="-229235">
              <a:lnSpc>
                <a:spcPct val="100000"/>
              </a:lnSpc>
              <a:spcBef>
                <a:spcPts val="129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400" i="1" spc="-5" dirty="0">
                <a:solidFill>
                  <a:srgbClr val="333333"/>
                </a:solidFill>
                <a:latin typeface="Arial"/>
                <a:cs typeface="Arial"/>
              </a:rPr>
              <a:t>and, but, or, nor, for, yet,</a:t>
            </a:r>
            <a:r>
              <a:rPr sz="2400" i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33333"/>
                </a:solidFill>
                <a:latin typeface="Arial"/>
                <a:cs typeface="Arial"/>
              </a:rPr>
              <a:t>so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333333"/>
              </a:buClr>
              <a:buFont typeface="Symbol"/>
              <a:buChar char=""/>
            </a:pPr>
            <a:endParaRPr sz="2400" dirty="0">
              <a:latin typeface="Times New Roman"/>
              <a:cs typeface="Times New Roman"/>
            </a:endParaRPr>
          </a:p>
          <a:p>
            <a:pPr marL="12700" marR="57150">
              <a:lnSpc>
                <a:spcPts val="1550"/>
              </a:lnSpc>
            </a:pP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Look at these examples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-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the two elements that the coordinating conjunction  joins are shown in square brackets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[</a:t>
            </a:r>
            <a:r>
              <a:rPr sz="2400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]:</a:t>
            </a:r>
            <a:endParaRPr sz="2400" dirty="0">
              <a:latin typeface="Arial"/>
              <a:cs typeface="Arial"/>
            </a:endParaRPr>
          </a:p>
          <a:p>
            <a:pPr marL="469900" lvl="1" indent="-229235">
              <a:lnSpc>
                <a:spcPct val="100000"/>
              </a:lnSpc>
              <a:spcBef>
                <a:spcPts val="129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like [tea] </a:t>
            </a:r>
            <a:r>
              <a:rPr sz="2400" b="1" spc="-5" dirty="0">
                <a:solidFill>
                  <a:srgbClr val="333333"/>
                </a:solidFill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[coffee].</a:t>
            </a:r>
            <a:endParaRPr sz="2400" dirty="0">
              <a:latin typeface="Arial"/>
              <a:cs typeface="Arial"/>
            </a:endParaRPr>
          </a:p>
          <a:p>
            <a:pPr marL="469900" lvl="1" indent="-229235">
              <a:lnSpc>
                <a:spcPct val="100000"/>
              </a:lnSpc>
              <a:spcBef>
                <a:spcPts val="113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[Ram likes tea], </a:t>
            </a:r>
            <a:r>
              <a:rPr sz="2400" b="1" dirty="0">
                <a:solidFill>
                  <a:srgbClr val="333333"/>
                </a:solidFill>
                <a:latin typeface="Arial"/>
                <a:cs typeface="Arial"/>
              </a:rPr>
              <a:t>but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[Anthony likes coffee].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333333"/>
              </a:buClr>
              <a:buFont typeface="Symbol"/>
              <a:buChar char=""/>
            </a:pPr>
            <a:endParaRPr sz="2400" dirty="0">
              <a:latin typeface="Times New Roman"/>
              <a:cs typeface="Times New Roman"/>
            </a:endParaRPr>
          </a:p>
          <a:p>
            <a:pPr marL="12700" marR="137795">
              <a:lnSpc>
                <a:spcPts val="1550"/>
              </a:lnSpc>
            </a:pP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Coordinating conjunctions always come </a:t>
            </a:r>
            <a:r>
              <a:rPr sz="2400" b="1" dirty="0">
                <a:solidFill>
                  <a:srgbClr val="333333"/>
                </a:solidFill>
                <a:latin typeface="Arial"/>
                <a:cs typeface="Arial"/>
              </a:rPr>
              <a:t>between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the words or clauses that  they</a:t>
            </a:r>
            <a:r>
              <a:rPr sz="2400" spc="-10" dirty="0">
                <a:solidFill>
                  <a:srgbClr val="333333"/>
                </a:solidFill>
                <a:latin typeface="Arial"/>
                <a:cs typeface="Arial"/>
              </a:rPr>
              <a:t> join.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400685">
              <a:lnSpc>
                <a:spcPts val="1580"/>
              </a:lnSpc>
            </a:pP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When a coordinating conjunction joins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independent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clauses,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it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is always 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correct to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place a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comma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before the</a:t>
            </a:r>
            <a:r>
              <a:rPr sz="2400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conjunction: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469900" marR="43180" lvl="1" indent="-229235">
              <a:lnSpc>
                <a:spcPts val="1550"/>
              </a:lnSpc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want to work as an interpreter in the future, </a:t>
            </a:r>
            <a:r>
              <a:rPr sz="2400" b="1" spc="-5" dirty="0">
                <a:solidFill>
                  <a:srgbClr val="333333"/>
                </a:solidFill>
                <a:latin typeface="Arial"/>
                <a:cs typeface="Arial"/>
              </a:rPr>
              <a:t>so </a:t>
            </a:r>
            <a:r>
              <a:rPr sz="2400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am studying </a:t>
            </a:r>
            <a:r>
              <a:rPr sz="2400" spc="-10" dirty="0">
                <a:solidFill>
                  <a:srgbClr val="333333"/>
                </a:solidFill>
                <a:latin typeface="Arial"/>
                <a:cs typeface="Arial"/>
              </a:rPr>
              <a:t>Russian 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at</a:t>
            </a:r>
            <a:r>
              <a:rPr sz="2400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Arial"/>
                <a:cs typeface="Arial"/>
              </a:rPr>
              <a:t>university.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32" y="307975"/>
            <a:ext cx="7620000" cy="2186496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550"/>
              </a:lnSpc>
              <a:spcBef>
                <a:spcPts val="210"/>
              </a:spcBef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However,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if the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independent clauses are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short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and well-balanced, a comma </a:t>
            </a:r>
            <a:r>
              <a:rPr spc="-10" dirty="0">
                <a:solidFill>
                  <a:srgbClr val="333333"/>
                </a:solidFill>
                <a:latin typeface="Arial"/>
                <a:cs typeface="Arial"/>
              </a:rPr>
              <a:t>is 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not really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essential:</a:t>
            </a:r>
            <a:endParaRPr dirty="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spcBef>
                <a:spcPts val="129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She is kind </a:t>
            </a:r>
            <a:r>
              <a:rPr b="1" spc="-5" dirty="0">
                <a:solidFill>
                  <a:srgbClr val="333333"/>
                </a:solidFill>
                <a:latin typeface="Arial"/>
                <a:cs typeface="Arial"/>
              </a:rPr>
              <a:t>so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she helps</a:t>
            </a:r>
            <a:r>
              <a:rPr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people.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When "and" is used with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the last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word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of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list,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comma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is</a:t>
            </a:r>
            <a:r>
              <a:rPr spc="7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optional:</a:t>
            </a:r>
            <a:endParaRPr dirty="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spcBef>
                <a:spcPts val="1335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He drinks beer, whisky, wine,</a:t>
            </a:r>
            <a:r>
              <a:rPr spc="5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rum.</a:t>
            </a:r>
            <a:endParaRPr dirty="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spcBef>
                <a:spcPts val="1130"/>
              </a:spcBef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He drinks beer, whisky, wine </a:t>
            </a:r>
            <a:r>
              <a:rPr b="1" spc="-5" dirty="0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b="1" spc="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rum.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8980" y="2948939"/>
            <a:ext cx="6317615" cy="0"/>
          </a:xfrm>
          <a:custGeom>
            <a:avLst/>
            <a:gdLst/>
            <a:ahLst/>
            <a:cxnLst/>
            <a:rect l="l" t="t" r="r" b="b"/>
            <a:pathLst>
              <a:path w="6317615">
                <a:moveTo>
                  <a:pt x="0" y="0"/>
                </a:moveTo>
                <a:lnTo>
                  <a:pt x="6317615" y="0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4" name="object 4"/>
          <p:cNvSpPr txBox="1"/>
          <p:nvPr/>
        </p:nvSpPr>
        <p:spPr>
          <a:xfrm>
            <a:off x="27432" y="3212099"/>
            <a:ext cx="7744968" cy="641201"/>
          </a:xfrm>
          <a:prstGeom prst="rect">
            <a:avLst/>
          </a:prstGeom>
          <a:solidFill>
            <a:srgbClr val="F0F0F0"/>
          </a:solidFill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545"/>
              </a:lnSpc>
            </a:pP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The 7 coordinating conjunctions are short, simple words. They have only</a:t>
            </a:r>
            <a:r>
              <a:rPr sz="1600" spc="2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two</a:t>
            </a:r>
            <a:endParaRPr sz="1600" dirty="0">
              <a:latin typeface="Arial"/>
              <a:cs typeface="Arial"/>
            </a:endParaRPr>
          </a:p>
          <a:p>
            <a:pPr marL="19050" marR="329565">
              <a:lnSpc>
                <a:spcPts val="1680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or three </a:t>
            </a:r>
            <a:r>
              <a:rPr sz="1600" dirty="0">
                <a:solidFill>
                  <a:srgbClr val="333333"/>
                </a:solidFill>
                <a:latin typeface="Arial"/>
                <a:cs typeface="Arial"/>
              </a:rPr>
              <a:t>letters. </a:t>
            </a: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There's an easy way to </a:t>
            </a:r>
            <a:r>
              <a:rPr sz="1600" dirty="0">
                <a:solidFill>
                  <a:srgbClr val="333333"/>
                </a:solidFill>
                <a:latin typeface="Arial"/>
                <a:cs typeface="Arial"/>
              </a:rPr>
              <a:t>remember them - </a:t>
            </a: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their initials </a:t>
            </a:r>
            <a:r>
              <a:rPr sz="1600" spc="-10" dirty="0">
                <a:solidFill>
                  <a:srgbClr val="333333"/>
                </a:solidFill>
                <a:latin typeface="Arial"/>
                <a:cs typeface="Arial"/>
              </a:rPr>
              <a:t>spell  </a:t>
            </a:r>
            <a:r>
              <a:rPr sz="1600" spc="-5" dirty="0">
                <a:solidFill>
                  <a:srgbClr val="333333"/>
                </a:solidFill>
                <a:latin typeface="Arial"/>
                <a:cs typeface="Arial"/>
              </a:rPr>
              <a:t>"FANBOYS", like</a:t>
            </a:r>
            <a:r>
              <a:rPr sz="1600" dirty="0">
                <a:solidFill>
                  <a:srgbClr val="333333"/>
                </a:solidFill>
                <a:latin typeface="Arial"/>
                <a:cs typeface="Arial"/>
              </a:rPr>
              <a:t> this:</a:t>
            </a:r>
            <a:endParaRPr sz="16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46155"/>
              </p:ext>
            </p:extLst>
          </p:nvPr>
        </p:nvGraphicFramePr>
        <p:xfrm>
          <a:off x="152400" y="5143881"/>
          <a:ext cx="7467598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60"/>
                <a:gridCol w="1450116"/>
                <a:gridCol w="1358337"/>
                <a:gridCol w="1358337"/>
                <a:gridCol w="972862"/>
                <a:gridCol w="1284912"/>
                <a:gridCol w="1009574"/>
              </a:tblGrid>
              <a:tr h="1148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F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A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8318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N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1397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</a:tr>
              <a:tr h="144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for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and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nor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but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or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yet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spc="5" dirty="0">
                          <a:latin typeface="Calibri"/>
                          <a:cs typeface="Calibri"/>
                        </a:rPr>
                        <a:t>so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728980" y="5149850"/>
            <a:ext cx="6317615" cy="0"/>
          </a:xfrm>
          <a:custGeom>
            <a:avLst/>
            <a:gdLst/>
            <a:ahLst/>
            <a:cxnLst/>
            <a:rect l="l" t="t" r="r" b="b"/>
            <a:pathLst>
              <a:path w="6317615">
                <a:moveTo>
                  <a:pt x="0" y="0"/>
                </a:moveTo>
                <a:lnTo>
                  <a:pt x="6317615" y="0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7" name="object 7"/>
          <p:cNvSpPr/>
          <p:nvPr/>
        </p:nvSpPr>
        <p:spPr>
          <a:xfrm>
            <a:off x="719455" y="2939414"/>
            <a:ext cx="0" cy="2219960"/>
          </a:xfrm>
          <a:custGeom>
            <a:avLst/>
            <a:gdLst/>
            <a:ahLst/>
            <a:cxnLst/>
            <a:rect l="l" t="t" r="r" b="b"/>
            <a:pathLst>
              <a:path h="2219960">
                <a:moveTo>
                  <a:pt x="0" y="0"/>
                </a:moveTo>
                <a:lnTo>
                  <a:pt x="0" y="2219959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8" name="object 8"/>
          <p:cNvSpPr/>
          <p:nvPr/>
        </p:nvSpPr>
        <p:spPr>
          <a:xfrm>
            <a:off x="7056119" y="2939414"/>
            <a:ext cx="0" cy="2219960"/>
          </a:xfrm>
          <a:custGeom>
            <a:avLst/>
            <a:gdLst/>
            <a:ahLst/>
            <a:cxnLst/>
            <a:rect l="l" t="t" r="r" b="b"/>
            <a:pathLst>
              <a:path h="2219960">
                <a:moveTo>
                  <a:pt x="0" y="0"/>
                </a:moveTo>
                <a:lnTo>
                  <a:pt x="0" y="2219959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7724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pc="-5" dirty="0">
                <a:solidFill>
                  <a:srgbClr val="CC5A0D"/>
                </a:solidFill>
                <a:latin typeface="Arial"/>
                <a:cs typeface="Arial"/>
              </a:rPr>
              <a:t>Subordinating</a:t>
            </a:r>
            <a:r>
              <a:rPr lang="en-IN" dirty="0">
                <a:solidFill>
                  <a:srgbClr val="CC5A0D"/>
                </a:solidFill>
                <a:latin typeface="Arial"/>
                <a:cs typeface="Arial"/>
              </a:rPr>
              <a:t> </a:t>
            </a:r>
            <a:r>
              <a:rPr lang="en-IN" spc="-5" dirty="0">
                <a:solidFill>
                  <a:srgbClr val="CC5A0D"/>
                </a:solidFill>
                <a:latin typeface="Arial"/>
                <a:cs typeface="Arial"/>
              </a:rPr>
              <a:t>Conjunctions</a:t>
            </a:r>
            <a:endParaRPr lang="en-IN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IN" dirty="0">
              <a:latin typeface="Times New Roman"/>
              <a:cs typeface="Times New Roman"/>
            </a:endParaRPr>
          </a:p>
          <a:p>
            <a:pPr marL="12700" marR="5080">
              <a:lnSpc>
                <a:spcPts val="1550"/>
              </a:lnSpc>
            </a:pPr>
            <a:r>
              <a:rPr lang="en-IN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lang="en-IN" b="1" spc="-5" dirty="0">
                <a:solidFill>
                  <a:srgbClr val="333333"/>
                </a:solidFill>
                <a:latin typeface="Arial"/>
                <a:cs typeface="Arial"/>
              </a:rPr>
              <a:t>subordinating conjunction </a:t>
            </a: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joins a subordinate (dependent) clause </a:t>
            </a:r>
            <a:r>
              <a:rPr lang="en-IN" dirty="0">
                <a:solidFill>
                  <a:srgbClr val="333333"/>
                </a:solidFill>
                <a:latin typeface="Arial"/>
                <a:cs typeface="Arial"/>
              </a:rPr>
              <a:t>to </a:t>
            </a: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a  main (independent)</a:t>
            </a:r>
            <a:r>
              <a:rPr lang="en-IN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clause</a:t>
            </a:r>
            <a:endParaRPr lang="en-IN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Here are some common subordinating</a:t>
            </a:r>
            <a:r>
              <a:rPr lang="en-IN" spc="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dirty="0">
                <a:solidFill>
                  <a:srgbClr val="333333"/>
                </a:solidFill>
                <a:latin typeface="Arial"/>
                <a:cs typeface="Arial"/>
              </a:rPr>
              <a:t>conjunctions:</a:t>
            </a:r>
            <a:endParaRPr lang="en-IN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IN" dirty="0">
              <a:latin typeface="Times New Roman"/>
              <a:cs typeface="Times New Roman"/>
            </a:endParaRPr>
          </a:p>
          <a:p>
            <a:pPr marL="469900" marR="98425" indent="-229235">
              <a:lnSpc>
                <a:spcPts val="1550"/>
              </a:lnSpc>
              <a:buSzPct val="74074"/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en-IN" i="1" dirty="0">
                <a:solidFill>
                  <a:srgbClr val="333333"/>
                </a:solidFill>
                <a:latin typeface="Arial"/>
                <a:cs typeface="Arial"/>
              </a:rPr>
              <a:t>after, </a:t>
            </a:r>
            <a:r>
              <a:rPr lang="en-IN" i="1" spc="-5" dirty="0">
                <a:solidFill>
                  <a:srgbClr val="333333"/>
                </a:solidFill>
                <a:latin typeface="Arial"/>
                <a:cs typeface="Arial"/>
              </a:rPr>
              <a:t>although, </a:t>
            </a:r>
            <a:r>
              <a:rPr lang="en-IN" i="1" dirty="0">
                <a:solidFill>
                  <a:srgbClr val="333333"/>
                </a:solidFill>
                <a:latin typeface="Arial"/>
                <a:cs typeface="Arial"/>
              </a:rPr>
              <a:t>as, </a:t>
            </a:r>
            <a:r>
              <a:rPr lang="en-IN" i="1" spc="-5" dirty="0">
                <a:solidFill>
                  <a:srgbClr val="333333"/>
                </a:solidFill>
                <a:latin typeface="Arial"/>
                <a:cs typeface="Arial"/>
              </a:rPr>
              <a:t>because, before, how, </a:t>
            </a:r>
            <a:r>
              <a:rPr lang="en-IN" i="1" spc="5" dirty="0">
                <a:solidFill>
                  <a:srgbClr val="333333"/>
                </a:solidFill>
                <a:latin typeface="Arial"/>
                <a:cs typeface="Arial"/>
              </a:rPr>
              <a:t>if, </a:t>
            </a:r>
            <a:r>
              <a:rPr lang="en-IN" i="1" spc="-5" dirty="0">
                <a:solidFill>
                  <a:srgbClr val="333333"/>
                </a:solidFill>
                <a:latin typeface="Arial"/>
                <a:cs typeface="Arial"/>
              </a:rPr>
              <a:t>once, since, </a:t>
            </a:r>
            <a:r>
              <a:rPr lang="en-IN" i="1" dirty="0">
                <a:solidFill>
                  <a:srgbClr val="333333"/>
                </a:solidFill>
                <a:latin typeface="Arial"/>
                <a:cs typeface="Arial"/>
              </a:rPr>
              <a:t>than, </a:t>
            </a:r>
            <a:r>
              <a:rPr lang="en-IN" i="1" spc="-5" dirty="0">
                <a:solidFill>
                  <a:srgbClr val="333333"/>
                </a:solidFill>
                <a:latin typeface="Arial"/>
                <a:cs typeface="Arial"/>
              </a:rPr>
              <a:t>that,  though, till, until, when, where, whether,</a:t>
            </a:r>
            <a:r>
              <a:rPr lang="en-IN" i="1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i="1" dirty="0">
                <a:solidFill>
                  <a:srgbClr val="333333"/>
                </a:solidFill>
                <a:latin typeface="Arial"/>
                <a:cs typeface="Arial"/>
              </a:rPr>
              <a:t>while</a:t>
            </a:r>
            <a:endParaRPr lang="en-IN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Look at this</a:t>
            </a:r>
            <a:r>
              <a:rPr lang="en-IN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en-IN" spc="-5" dirty="0">
                <a:solidFill>
                  <a:srgbClr val="333333"/>
                </a:solidFill>
                <a:latin typeface="Arial"/>
                <a:cs typeface="Arial"/>
              </a:rPr>
              <a:t>example:</a:t>
            </a:r>
            <a:endParaRPr lang="en-IN" dirty="0">
              <a:latin typeface="Arial"/>
              <a:cs typeface="Arial"/>
            </a:endParaRPr>
          </a:p>
        </p:txBody>
      </p:sp>
      <p:graphicFrame>
        <p:nvGraphicFramePr>
          <p:cNvPr id="3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542837"/>
              </p:ext>
            </p:extLst>
          </p:nvPr>
        </p:nvGraphicFramePr>
        <p:xfrm>
          <a:off x="152400" y="3127375"/>
          <a:ext cx="7543800" cy="5836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5965"/>
                <a:gridCol w="1423035"/>
                <a:gridCol w="4114800"/>
              </a:tblGrid>
              <a:tr h="38529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marR="22860" algn="ctr">
                        <a:lnSpc>
                          <a:spcPct val="104099"/>
                        </a:lnSpc>
                      </a:pPr>
                      <a:r>
                        <a:rPr sz="1800" b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main </a:t>
                      </a:r>
                      <a:r>
                        <a:rPr sz="1800" b="1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independent</a:t>
                      </a:r>
                      <a:r>
                        <a:rPr sz="1800" b="1" spc="-8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clause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marR="546735" algn="ctr">
                        <a:lnSpc>
                          <a:spcPct val="104099"/>
                        </a:lnSpc>
                      </a:pP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subordinate </a:t>
                      </a:r>
                      <a:r>
                        <a:rPr sz="1800" b="1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or  dependent</a:t>
                      </a:r>
                      <a:r>
                        <a:rPr sz="1800" b="1" spc="-4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clause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839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Ram </a:t>
                      </a: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went</a:t>
                      </a:r>
                      <a:r>
                        <a:rPr sz="1800" spc="-4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swimming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although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it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was</a:t>
                      </a:r>
                      <a:r>
                        <a:rPr sz="1800" spc="-6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raining.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72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01898"/>
              </p:ext>
            </p:extLst>
          </p:nvPr>
        </p:nvGraphicFramePr>
        <p:xfrm>
          <a:off x="1" y="1"/>
          <a:ext cx="7772398" cy="24250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1759"/>
                <a:gridCol w="2199029"/>
                <a:gridCol w="2241610"/>
              </a:tblGrid>
              <a:tr h="11027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marR="22860">
                        <a:lnSpc>
                          <a:spcPct val="104299"/>
                        </a:lnSpc>
                      </a:pPr>
                      <a:r>
                        <a:rPr sz="1800" b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main </a:t>
                      </a:r>
                      <a:r>
                        <a:rPr sz="1800" b="1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independent</a:t>
                      </a:r>
                      <a:r>
                        <a:rPr sz="1800" b="1" spc="-8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clause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845" marR="546735">
                        <a:lnSpc>
                          <a:spcPct val="104299"/>
                        </a:lnSpc>
                      </a:pP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subordinate </a:t>
                      </a:r>
                      <a:r>
                        <a:rPr sz="1800" b="1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or  dependent</a:t>
                      </a:r>
                      <a:r>
                        <a:rPr sz="1800" b="1" spc="-4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clause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22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29845" marR="22225">
                        <a:lnSpc>
                          <a:spcPct val="104200"/>
                        </a:lnSpc>
                      </a:pP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ubord</a:t>
                      </a: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2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800" spc="-1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8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conjunction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808080"/>
                      </a:solidFill>
                      <a:prstDash val="solid"/>
                    </a:lnL>
                    <a:lnR w="9525">
                      <a:solidFill>
                        <a:srgbClr val="808080"/>
                      </a:solidFill>
                      <a:prstDash val="solid"/>
                    </a:lnR>
                    <a:lnT w="9525">
                      <a:solidFill>
                        <a:srgbClr val="808080"/>
                      </a:solidFill>
                      <a:prstDash val="solid"/>
                    </a:lnT>
                    <a:lnB w="952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744855" y="2596514"/>
            <a:ext cx="6289040" cy="0"/>
          </a:xfrm>
          <a:custGeom>
            <a:avLst/>
            <a:gdLst/>
            <a:ahLst/>
            <a:cxnLst/>
            <a:rect l="l" t="t" r="r" b="b"/>
            <a:pathLst>
              <a:path w="6289040">
                <a:moveTo>
                  <a:pt x="0" y="0"/>
                </a:moveTo>
                <a:lnTo>
                  <a:pt x="6289040" y="0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4194175"/>
            <a:ext cx="7772400" cy="1077218"/>
          </a:xfrm>
          <a:prstGeom prst="rect">
            <a:avLst/>
          </a:prstGeom>
          <a:solidFill>
            <a:srgbClr val="F0F0F0"/>
          </a:solidFill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ts val="1545"/>
              </a:lnSpc>
            </a:pP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subordinate or dependent clause "depends" on a main or </a:t>
            </a:r>
            <a:r>
              <a:rPr spc="-10" dirty="0">
                <a:solidFill>
                  <a:srgbClr val="333333"/>
                </a:solidFill>
                <a:latin typeface="Arial"/>
                <a:cs typeface="Arial"/>
              </a:rPr>
              <a:t>independent</a:t>
            </a:r>
            <a:endParaRPr dirty="0">
              <a:latin typeface="Arial"/>
              <a:cs typeface="Arial"/>
            </a:endParaRPr>
          </a:p>
          <a:p>
            <a:pPr marL="19050" marR="358775">
              <a:lnSpc>
                <a:spcPts val="1680"/>
              </a:lnSpc>
              <a:spcBef>
                <a:spcPts val="60"/>
              </a:spcBef>
            </a:pP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clause.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It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cannot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exist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alone. Imagine that somebody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says to you: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"Hello!  Although it was raining."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What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do you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understand?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Nothing!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But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a main or  independent clause can exist alone. You will understand very well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if 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somebody </a:t>
            </a:r>
            <a:r>
              <a:rPr dirty="0">
                <a:solidFill>
                  <a:srgbClr val="333333"/>
                </a:solidFill>
                <a:latin typeface="Arial"/>
                <a:cs typeface="Arial"/>
              </a:rPr>
              <a:t>says to you: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"Hello! Ram went</a:t>
            </a:r>
            <a:r>
              <a:rPr spc="3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333333"/>
                </a:solidFill>
                <a:latin typeface="Arial"/>
                <a:cs typeface="Arial"/>
              </a:rPr>
              <a:t>swimming</a:t>
            </a:r>
            <a:r>
              <a:rPr sz="1350" spc="-5" dirty="0">
                <a:solidFill>
                  <a:srgbClr val="333333"/>
                </a:solidFill>
                <a:latin typeface="Arial"/>
                <a:cs typeface="Arial"/>
              </a:rPr>
              <a:t>."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5805" y="3822446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5805" y="3822446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4855" y="3831971"/>
            <a:ext cx="6289040" cy="0"/>
          </a:xfrm>
          <a:custGeom>
            <a:avLst/>
            <a:gdLst/>
            <a:ahLst/>
            <a:cxnLst/>
            <a:rect l="l" t="t" r="r" b="b"/>
            <a:pathLst>
              <a:path w="6289040">
                <a:moveTo>
                  <a:pt x="0" y="0"/>
                </a:moveTo>
                <a:lnTo>
                  <a:pt x="6289040" y="0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33894" y="3822446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33894" y="3822446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5330" y="2586989"/>
            <a:ext cx="0" cy="1235710"/>
          </a:xfrm>
          <a:custGeom>
            <a:avLst/>
            <a:gdLst/>
            <a:ahLst/>
            <a:cxnLst/>
            <a:rect l="l" t="t" r="r" b="b"/>
            <a:pathLst>
              <a:path h="1235710">
                <a:moveTo>
                  <a:pt x="0" y="0"/>
                </a:moveTo>
                <a:lnTo>
                  <a:pt x="0" y="1235328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43419" y="2586989"/>
            <a:ext cx="0" cy="1235710"/>
          </a:xfrm>
          <a:custGeom>
            <a:avLst/>
            <a:gdLst/>
            <a:ahLst/>
            <a:cxnLst/>
            <a:rect l="l" t="t" r="r" b="b"/>
            <a:pathLst>
              <a:path h="1235710">
                <a:moveTo>
                  <a:pt x="0" y="0"/>
                </a:moveTo>
                <a:lnTo>
                  <a:pt x="0" y="1235328"/>
                </a:lnTo>
              </a:path>
            </a:pathLst>
          </a:custGeom>
          <a:ln w="19050">
            <a:solidFill>
              <a:srgbClr val="EB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0" y="6251575"/>
            <a:ext cx="7772400" cy="64248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just">
              <a:lnSpc>
                <a:spcPts val="1550"/>
              </a:lnSpc>
              <a:spcBef>
                <a:spcPts val="210"/>
              </a:spcBef>
            </a:pP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A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subordinating conjunction always comes at the beginning of a </a:t>
            </a:r>
            <a:r>
              <a:rPr sz="2000" spc="-10" dirty="0">
                <a:solidFill>
                  <a:srgbClr val="333333"/>
                </a:solidFill>
                <a:latin typeface="Arial"/>
                <a:cs typeface="Arial"/>
              </a:rPr>
              <a:t>subordinate 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clause.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It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"introduces" a subordinate </a:t>
            </a:r>
            <a:r>
              <a:rPr sz="2000" dirty="0">
                <a:solidFill>
                  <a:srgbClr val="333333"/>
                </a:solidFill>
                <a:latin typeface="Arial"/>
                <a:cs typeface="Arial"/>
              </a:rPr>
              <a:t>clause.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However, a subordinate clause  can come </a:t>
            </a:r>
            <a:r>
              <a:rPr sz="2000" b="1" spc="-5" dirty="0">
                <a:solidFill>
                  <a:srgbClr val="333333"/>
                </a:solidFill>
                <a:latin typeface="Arial"/>
                <a:cs typeface="Arial"/>
              </a:rPr>
              <a:t>after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or </a:t>
            </a:r>
            <a:r>
              <a:rPr sz="2000" b="1" dirty="0">
                <a:solidFill>
                  <a:srgbClr val="333333"/>
                </a:solidFill>
                <a:latin typeface="Arial"/>
                <a:cs typeface="Arial"/>
              </a:rPr>
              <a:t>before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a main</a:t>
            </a:r>
            <a:r>
              <a:rPr sz="2000" spc="2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333333"/>
                </a:solidFill>
                <a:latin typeface="Arial"/>
                <a:cs typeface="Arial"/>
              </a:rPr>
              <a:t>clause.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33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782</Words>
  <Application>Microsoft Office PowerPoint</Application>
  <PresentationFormat>Custom</PresentationFormat>
  <Paragraphs>125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I,B,(P.G).COLLEGE,PANIPAT CLASS – ENGLISH(H) TOPIC- Conjunction</vt:lpstr>
      <vt:lpstr>SINCERE THANKS TO</vt:lpstr>
      <vt:lpstr>PRESENTED BY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I,B,(P.G).COLLEGE,PANIPAT CLASS – ENGLISH(H) TOPIC- Conjunction</dc:title>
  <dc:creator>chandersonal@gmail.com</dc:creator>
  <cp:lastModifiedBy>HP</cp:lastModifiedBy>
  <cp:revision>4</cp:revision>
  <dcterms:created xsi:type="dcterms:W3CDTF">2020-04-06T17:51:16Z</dcterms:created>
  <dcterms:modified xsi:type="dcterms:W3CDTF">2020-04-06T18:59:07Z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2020-04-06T00:00:00Z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2020-04-06T00:00:00Z</vt:filetime>
  </property>
</Properties>
</file>