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4" r:id="rId6"/>
    <p:sldId id="259" r:id="rId7"/>
    <p:sldId id="260" r:id="rId8"/>
    <p:sldId id="261" r:id="rId9"/>
    <p:sldId id="265" r:id="rId10"/>
    <p:sldId id="262" r:id="rId11"/>
    <p:sldId id="267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A39C9-71F0-4ABF-8189-1BADA66BA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A2029-FE72-4ACD-A7B4-6E36166393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29646-E8CF-47F9-90D9-F575191E3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62E18-093B-4CB5-93E7-A9E0037B29AD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78E5C-8A18-4728-A5BD-432F1EE12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6692E-48CB-4768-B33B-667BDF1D8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6B7-818E-4042-9A0B-C8F1E5431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01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BFBE1-00D7-48D3-9A0A-CB9241C45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ECFF21-0EA5-44A4-8459-77D655E0C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B7689-9AE7-419C-9002-70A6CF024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62E18-093B-4CB5-93E7-A9E0037B29AD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2D755-0496-4CED-AFF4-F825AEF10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D88F6-0254-4038-B1AF-9432114D3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6B7-818E-4042-9A0B-C8F1E5431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972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2C8381-C395-488E-B50D-EA00AE929C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DA81AB-364B-4D62-9309-5A74CD647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5D208-A7A6-4227-B186-FC47A221D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62E18-093B-4CB5-93E7-A9E0037B29AD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E2F58-2AA6-43E7-916B-175493B8E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FE7C1-AC49-411C-868B-DEA89EACE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6B7-818E-4042-9A0B-C8F1E5431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12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2524C-8402-4F4B-96CC-20B4A99A4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066B5-8CA8-4AB7-9FFE-BE60F2CA5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10A88-CCA2-4AAD-BF60-0C5813F11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62E18-093B-4CB5-93E7-A9E0037B29AD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BFC05-4DA8-4CD2-AC0E-6193B625C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45FDB-A106-4CD0-99E8-633267B00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6B7-818E-4042-9A0B-C8F1E5431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815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A78AD-1609-4D61-9D2F-725BDA8B3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47E40-CC4C-423C-A5EE-04CD7E9ED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F731C-5CC3-4D2A-8696-71C718EF3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62E18-093B-4CB5-93E7-A9E0037B29AD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B9860-810B-4D26-8D4A-C0A0F792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9BA43-2BFC-4DD3-AC51-BBA11DDC8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6B7-818E-4042-9A0B-C8F1E5431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121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AC20B-620C-4723-89BC-32337A19B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1DB30-2C81-42D3-A6DA-33622F36BA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DA17D-3004-4384-B49B-D62AC62DE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02C759-B875-4F9B-B4CE-5D3447204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62E18-093B-4CB5-93E7-A9E0037B29AD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77E1EB-13C0-4C68-8487-DDEB11328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5C5BF4-B5EA-4EA6-81F9-41C47BA6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6B7-818E-4042-9A0B-C8F1E5431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2225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BB293-2A68-419A-8D4B-71BD3A646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3CBA0-7FFE-4C97-9182-6D6F4DBE1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D2358-9816-488D-8F6B-EE5C74D98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873B8F-8948-4B67-B628-3A0C074FD0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1505D7-9E1E-4E50-B651-5B2F24A61A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967769-A9B4-498A-86D1-7ADB1D49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62E18-093B-4CB5-93E7-A9E0037B29AD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0E628-D6C6-4BDA-94A8-A5C2B2930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E6A248-40B2-4247-A84D-02733A87C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6B7-818E-4042-9A0B-C8F1E5431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4404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336F4-B13A-453A-80D9-9839CAB69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2CB707-7B4E-4CBC-A24C-83BA87DB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62E18-093B-4CB5-93E7-A9E0037B29AD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AD6379-F46F-44E8-9457-384E5454C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59C003-43CC-4854-BA22-386ED2D3A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6B7-818E-4042-9A0B-C8F1E5431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752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52CDED-2690-4667-9FA0-88FF8A570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62E18-093B-4CB5-93E7-A9E0037B29AD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35CF6A-B72F-4874-ACF1-CCB093F36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788E2-150C-41AE-8874-A0E36509D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6B7-818E-4042-9A0B-C8F1E5431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9002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C0C4D-29E7-4316-B3A4-A4988F211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4E333-968D-4A86-B96D-AD73F735D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39B21A-BBCD-41D6-8695-9E1F6C77A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2241A-F6C7-4816-BB32-B3BB1AF07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62E18-093B-4CB5-93E7-A9E0037B29AD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B17E8-C6EE-4E69-86AE-983342162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8DC639-D4FE-4DB7-8B76-540F0EC0B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6B7-818E-4042-9A0B-C8F1E5431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114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EEF72-2D1B-4CF2-9DBB-6C84E0B84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CE4182-1D31-4C4C-AAE9-E8E358BB69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FDB0B5-2A9D-46CB-90A8-8609FF9E0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1DAC42-FF83-4590-BAB9-5139A5B08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62E18-093B-4CB5-93E7-A9E0037B29AD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D9BA2-B88C-4888-BB08-563615EAE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F374E-4CAF-4A66-91AF-18B8DE5D9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AC6B7-818E-4042-9A0B-C8F1E5431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552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5E53A5-352D-4537-83AE-48BFA5D50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C6D49-AF4F-4DA6-8626-BD8D8F7F9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FB7D7-CDAD-4634-A55A-FA3091DB18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62E18-093B-4CB5-93E7-A9E0037B29AD}" type="datetimeFigureOut">
              <a:rPr lang="en-IN" smtClean="0"/>
              <a:t>02-04-2020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0C58E-0C24-4276-9067-952BCB7E74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21AAD-7456-4E7D-B1C8-110A61805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AC6B7-818E-4042-9A0B-C8F1E5431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136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7627B2-AD0A-4B8C-8753-416D1C944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534" y="443060"/>
            <a:ext cx="10881278" cy="6315959"/>
          </a:xfrm>
        </p:spPr>
        <p:txBody>
          <a:bodyPr>
            <a:noAutofit/>
          </a:bodyPr>
          <a:lstStyle/>
          <a:p>
            <a:r>
              <a:rPr lang="en-US" sz="6000" b="1" dirty="0" err="1">
                <a:latin typeface="+mn-lt"/>
              </a:rPr>
              <a:t>B.Sc</a:t>
            </a:r>
            <a:r>
              <a:rPr lang="en-US" sz="6000" b="1" dirty="0">
                <a:latin typeface="+mn-lt"/>
              </a:rPr>
              <a:t> III YEAR  (6</a:t>
            </a:r>
            <a:r>
              <a:rPr lang="en-US" sz="6000" b="1" baseline="30000" dirty="0">
                <a:latin typeface="+mn-lt"/>
              </a:rPr>
              <a:t>th</a:t>
            </a:r>
            <a:r>
              <a:rPr lang="en-US" sz="6000" b="1" dirty="0">
                <a:latin typeface="+mn-lt"/>
              </a:rPr>
              <a:t> SEM)</a:t>
            </a:r>
            <a:br>
              <a:rPr lang="en-US" sz="6000" b="1" dirty="0">
                <a:latin typeface="+mn-lt"/>
              </a:rPr>
            </a:br>
            <a:r>
              <a:rPr lang="en-US" sz="6000" b="1" dirty="0">
                <a:latin typeface="+mn-lt"/>
              </a:rPr>
              <a:t>ORGANIC CHEMISTRY</a:t>
            </a:r>
            <a:br>
              <a:rPr lang="en-US" sz="6000" b="1" dirty="0">
                <a:latin typeface="+mn-lt"/>
              </a:rPr>
            </a:br>
            <a:r>
              <a:rPr lang="en-US" sz="6000" b="1">
                <a:latin typeface="+mn-lt"/>
              </a:rPr>
              <a:t>TOPIC: </a:t>
            </a:r>
            <a:r>
              <a:rPr lang="en-US" sz="6000" b="1" dirty="0">
                <a:latin typeface="+mn-lt"/>
              </a:rPr>
              <a:t>Synthetic Polymers</a:t>
            </a:r>
            <a:br>
              <a:rPr lang="en-US" sz="6000" b="1" dirty="0">
                <a:latin typeface="+mn-lt"/>
              </a:rPr>
            </a:br>
            <a:r>
              <a:rPr lang="en-US" sz="6000" b="1" dirty="0">
                <a:latin typeface="+mn-lt"/>
              </a:rPr>
              <a:t>IB PG COLLEGE ,PANIPAT</a:t>
            </a:r>
            <a:br>
              <a:rPr lang="en-US" sz="6000" b="1" dirty="0">
                <a:latin typeface="+mn-lt"/>
              </a:rPr>
            </a:br>
            <a:r>
              <a:rPr lang="en-US" sz="6000" b="1" dirty="0">
                <a:latin typeface="+mn-lt"/>
              </a:rPr>
              <a:t>Era Garg</a:t>
            </a:r>
            <a:br>
              <a:rPr lang="en-US" sz="6000" b="1" dirty="0">
                <a:latin typeface="+mn-lt"/>
              </a:rPr>
            </a:br>
            <a:r>
              <a:rPr lang="en-US" sz="6000" b="1" dirty="0">
                <a:latin typeface="+mn-lt"/>
              </a:rPr>
              <a:t>Asst. professor (Chemistry)</a:t>
            </a:r>
            <a:endParaRPr lang="en-IN" sz="5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4562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D9BEB-078A-4D79-9EA2-6065A1C55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15367"/>
          </a:xfrm>
        </p:spPr>
        <p:txBody>
          <a:bodyPr>
            <a:normAutofit/>
          </a:bodyPr>
          <a:lstStyle/>
          <a:p>
            <a:r>
              <a:rPr lang="en-US" sz="9600" b="1" i="1" dirty="0">
                <a:latin typeface="Arial Narrow" panose="020B0606020202030204" pitchFamily="34" charset="0"/>
              </a:rPr>
              <a:t>             </a:t>
            </a:r>
            <a:r>
              <a:rPr lang="en-US" sz="8800" b="1" i="1" dirty="0"/>
              <a:t>USES:</a:t>
            </a:r>
            <a:endParaRPr lang="en-IN" sz="8800" b="1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E0731F-3801-4841-830D-1376FF1EA90D}"/>
              </a:ext>
            </a:extLst>
          </p:cNvPr>
          <p:cNvSpPr/>
          <p:nvPr/>
        </p:nvSpPr>
        <p:spPr>
          <a:xfrm>
            <a:off x="1053124" y="2711939"/>
            <a:ext cx="103006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1. It is a  thermosetting polymer , scratch     and water resistant used for the manufacture of combs , fountain pens barrel , gramophone records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9175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8A0B5-2E0E-4E01-851F-8CB8FA1E4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0538"/>
            <a:ext cx="10515600" cy="60569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800" b="1" dirty="0"/>
              <a:t>2. Excellent electrical insulating </a:t>
            </a:r>
            <a:r>
              <a:rPr lang="en-US" sz="4800" b="1" dirty="0" err="1"/>
              <a:t>properties,used</a:t>
            </a:r>
            <a:r>
              <a:rPr lang="en-US" sz="4800" b="1" dirty="0"/>
              <a:t> in making switches, plugs etc. electrical goods.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b="1" dirty="0"/>
              <a:t>3. </a:t>
            </a:r>
            <a:r>
              <a:rPr lang="en-US" sz="4800" b="1" dirty="0" err="1"/>
              <a:t>Sulphonated</a:t>
            </a:r>
            <a:r>
              <a:rPr lang="en-US" sz="4800" b="1" dirty="0"/>
              <a:t> </a:t>
            </a:r>
            <a:r>
              <a:rPr lang="en-US" sz="4800" b="1" dirty="0" err="1"/>
              <a:t>bakelites</a:t>
            </a:r>
            <a:r>
              <a:rPr lang="en-US" sz="4800" b="1" dirty="0"/>
              <a:t> used as ion exchange resins.</a:t>
            </a:r>
            <a:endParaRPr lang="en-IN" sz="4800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74268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83B55-2C49-41BB-BB8E-2040F8250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275" y="18351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8800" dirty="0">
                <a:latin typeface="Algerian" panose="04020705040A02060702" pitchFamily="82" charset="0"/>
              </a:rPr>
              <a:t>        </a:t>
            </a:r>
          </a:p>
          <a:p>
            <a:pPr marL="0" indent="0">
              <a:buNone/>
            </a:pPr>
            <a:r>
              <a:rPr lang="en-US" sz="8800" dirty="0">
                <a:latin typeface="Algerian" panose="04020705040A02060702" pitchFamily="82" charset="0"/>
              </a:rPr>
              <a:t>         </a:t>
            </a:r>
            <a:r>
              <a:rPr lang="en-US" sz="8800" b="1" i="1" dirty="0">
                <a:latin typeface="Algerian" panose="04020705040A02060702" pitchFamily="82" charset="0"/>
              </a:rPr>
              <a:t>Thanks</a:t>
            </a:r>
            <a:endParaRPr lang="en-IN" sz="8800" b="1" i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490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27A96-5F84-4BB6-AA2A-0C12B2C28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246" y="372940"/>
            <a:ext cx="10515600" cy="1325563"/>
          </a:xfrm>
        </p:spPr>
        <p:txBody>
          <a:bodyPr>
            <a:noAutofit/>
          </a:bodyPr>
          <a:lstStyle/>
          <a:p>
            <a:r>
              <a:rPr lang="en-US" sz="5400" b="1" i="1" dirty="0">
                <a:latin typeface="+mn-lt"/>
              </a:rPr>
              <a:t>Q1.Nylon stocking gets a hole with a drop of </a:t>
            </a:r>
            <a:r>
              <a:rPr lang="en-US" sz="5400" b="1" i="1" dirty="0" err="1">
                <a:latin typeface="+mn-lt"/>
              </a:rPr>
              <a:t>HCl,Explain</a:t>
            </a:r>
            <a:r>
              <a:rPr lang="en-US" sz="5400" b="1" i="1" dirty="0">
                <a:latin typeface="+mn-lt"/>
              </a:rPr>
              <a:t>.</a:t>
            </a:r>
            <a:endParaRPr lang="en-IN" sz="5400" b="1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85BC9-7C2C-4D21-9454-7BE786776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070" y="2356701"/>
            <a:ext cx="10203730" cy="3820262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/>
              <a:t>Ans-      Structure of nylon-66 used in making elastic hosiery 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9978F1-4134-44DE-AB54-462CBB7B6F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35" b="12931"/>
          <a:stretch/>
        </p:blipFill>
        <p:spPr>
          <a:xfrm>
            <a:off x="1202058" y="4124326"/>
            <a:ext cx="9839872" cy="205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47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274FA-383C-4046-88F8-3CD683DCD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738" y="365126"/>
            <a:ext cx="10714893" cy="2354628"/>
          </a:xfrm>
        </p:spPr>
        <p:txBody>
          <a:bodyPr>
            <a:noAutofit/>
          </a:bodyPr>
          <a:lstStyle/>
          <a:p>
            <a:br>
              <a:rPr lang="en-US" sz="5400" b="1" i="1" dirty="0"/>
            </a:br>
            <a:br>
              <a:rPr lang="en-US" sz="5400" b="1" i="1" dirty="0"/>
            </a:br>
            <a:r>
              <a:rPr lang="en-US" sz="4800" b="1" i="1" dirty="0">
                <a:latin typeface="+mn-lt"/>
              </a:rPr>
              <a:t>Q2.How rubber is vulcanized? How does it improves the properties of natural rubber?</a:t>
            </a:r>
            <a:br>
              <a:rPr lang="en-US" sz="4800" b="1" i="1" dirty="0">
                <a:latin typeface="+mn-lt"/>
              </a:rPr>
            </a:br>
            <a:br>
              <a:rPr lang="en-US" sz="4800" b="1" i="1" dirty="0">
                <a:latin typeface="+mn-lt"/>
              </a:rPr>
            </a:br>
            <a:endParaRPr lang="en-IN" sz="4800" b="1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63255-7AFA-4988-9C0D-02B2B0B94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076" y="3173046"/>
            <a:ext cx="10714893" cy="30558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b="1" dirty="0"/>
              <a:t>Ans-   Natural rubber is soft and tacky ,becomes brittle at low temperatures. It temperature range is 285-335 k. Its elasticity is maintained.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7475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0CEA1-42F3-42AB-A508-9336A63F6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4646"/>
            <a:ext cx="10515600" cy="50671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6000" b="1" dirty="0"/>
              <a:t>When raw rubber is heated with Sulphur at 373-415 k it is vulcanized slowly. To accelerate the rate , some additives like </a:t>
            </a:r>
          </a:p>
          <a:p>
            <a:pPr marL="0" indent="0">
              <a:buNone/>
            </a:pPr>
            <a:r>
              <a:rPr lang="en-US" sz="6000" b="1" dirty="0"/>
              <a:t>2-mercoptobenzothiazole is used.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1735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44E5C-EFD8-4904-8C2F-9F64A3749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804985"/>
            <a:ext cx="10642600" cy="5371978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D8A6D2-F4D5-4888-A8D7-9A39B09F0440}"/>
              </a:ext>
            </a:extLst>
          </p:cNvPr>
          <p:cNvSpPr/>
          <p:nvPr/>
        </p:nvSpPr>
        <p:spPr>
          <a:xfrm>
            <a:off x="838200" y="804985"/>
            <a:ext cx="105155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err="1"/>
              <a:t>Vulcanised</a:t>
            </a:r>
            <a:r>
              <a:rPr lang="en-US" sz="4800" b="1" dirty="0"/>
              <a:t> rubber has excellent elasticity low water absorption </a:t>
            </a:r>
            <a:r>
              <a:rPr lang="en-US" sz="4800" b="1" dirty="0" err="1"/>
              <a:t>tendency,resistance</a:t>
            </a:r>
            <a:r>
              <a:rPr lang="en-US" sz="4800" b="1" dirty="0"/>
              <a:t> to action of organic solvents and oxidizing </a:t>
            </a:r>
            <a:r>
              <a:rPr lang="en-US" sz="4800" b="1" dirty="0" err="1"/>
              <a:t>agents,hardness</a:t>
            </a:r>
            <a:r>
              <a:rPr lang="en-US" sz="4800" b="1" dirty="0"/>
              <a:t> and stronger than tacky rubber. Hardness depends upon the amount of Sulphur added 5% for making </a:t>
            </a:r>
            <a:r>
              <a:rPr lang="en-US" sz="4800" b="1" dirty="0" err="1"/>
              <a:t>tyre</a:t>
            </a:r>
            <a:r>
              <a:rPr lang="en-US" sz="4800" b="1" dirty="0"/>
              <a:t> rubber.</a:t>
            </a:r>
          </a:p>
        </p:txBody>
      </p:sp>
    </p:spTree>
    <p:extLst>
      <p:ext uri="{BB962C8B-B14F-4D97-AF65-F5344CB8AC3E}">
        <p14:creationId xmlns:p14="http://schemas.microsoft.com/office/powerpoint/2010/main" val="2720206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3B77E-B913-46B6-9F5D-7AD406172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6" y="406400"/>
            <a:ext cx="10515600" cy="1751013"/>
          </a:xfrm>
        </p:spPr>
        <p:txBody>
          <a:bodyPr>
            <a:noAutofit/>
          </a:bodyPr>
          <a:lstStyle/>
          <a:p>
            <a:r>
              <a:rPr lang="en-US" b="1" dirty="0" err="1">
                <a:latin typeface="+mn-lt"/>
              </a:rPr>
              <a:t>Polysulphide</a:t>
            </a:r>
            <a:r>
              <a:rPr lang="en-US" b="1" dirty="0">
                <a:latin typeface="+mn-lt"/>
              </a:rPr>
              <a:t> bridges between polymer chains do not allow the chains to slip past each other when stretching force applied.</a:t>
            </a:r>
            <a:endParaRPr lang="en-IN" b="1" dirty="0">
              <a:latin typeface="+mn-lt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D82FEB2-2D04-40F4-8F62-2D319619A4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2" b="24467"/>
          <a:stretch/>
        </p:blipFill>
        <p:spPr>
          <a:xfrm>
            <a:off x="777599" y="3243385"/>
            <a:ext cx="10818478" cy="3063112"/>
          </a:xfrm>
        </p:spPr>
      </p:pic>
    </p:spTree>
    <p:extLst>
      <p:ext uri="{BB962C8B-B14F-4D97-AF65-F5344CB8AC3E}">
        <p14:creationId xmlns:p14="http://schemas.microsoft.com/office/powerpoint/2010/main" val="237628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58894-D7B0-4A00-868E-DD5219417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14215"/>
            <a:ext cx="10515600" cy="2868246"/>
          </a:xfrm>
        </p:spPr>
        <p:txBody>
          <a:bodyPr>
            <a:noAutofit/>
          </a:bodyPr>
          <a:lstStyle/>
          <a:p>
            <a:br>
              <a:rPr lang="en-US" b="1" i="1" dirty="0"/>
            </a:br>
            <a:r>
              <a:rPr lang="en-US" b="1" i="1" dirty="0">
                <a:latin typeface="+mn-lt"/>
              </a:rPr>
              <a:t>Q3.What are phenol-formaldehyde resins? Explain manufacture and industrial uses of Bakelite.</a:t>
            </a:r>
            <a:endParaRPr lang="en-IN" b="1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CC75E-6383-4E86-BEF6-9A6B08A85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38" y="2321169"/>
            <a:ext cx="10369062" cy="385579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/>
              <a:t>Ans- </a:t>
            </a:r>
            <a:endParaRPr lang="en-IN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FEFD09-C109-4127-8272-5C365D5CC0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334" b="83006"/>
          <a:stretch/>
        </p:blipFill>
        <p:spPr>
          <a:xfrm>
            <a:off x="1156677" y="3231897"/>
            <a:ext cx="9747738" cy="312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410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6C8F3-40EC-4C67-8315-6077159A4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777" y="1274457"/>
            <a:ext cx="10564446" cy="43090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/>
              <a:t>When phenol is treated with formaldehyde in the presence of acid or base catalyst, it undergoes condensation polymerization</a:t>
            </a:r>
            <a:endParaRPr lang="en-IN" sz="6000" b="1" dirty="0"/>
          </a:p>
        </p:txBody>
      </p:sp>
    </p:spTree>
    <p:extLst>
      <p:ext uri="{BB962C8B-B14F-4D97-AF65-F5344CB8AC3E}">
        <p14:creationId xmlns:p14="http://schemas.microsoft.com/office/powerpoint/2010/main" val="734287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EF57A-6D3E-4C35-95F5-E067BB6CE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CFB6358-35C2-4DDB-9E8E-39404818FD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51"/>
          <a:stretch/>
        </p:blipFill>
        <p:spPr>
          <a:xfrm>
            <a:off x="1211384" y="945663"/>
            <a:ext cx="9941169" cy="5333066"/>
          </a:xfrm>
        </p:spPr>
      </p:pic>
    </p:spTree>
    <p:extLst>
      <p:ext uri="{BB962C8B-B14F-4D97-AF65-F5344CB8AC3E}">
        <p14:creationId xmlns:p14="http://schemas.microsoft.com/office/powerpoint/2010/main" val="2050503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289</Words>
  <Application>Microsoft Office PowerPoint</Application>
  <PresentationFormat>Widescreen</PresentationFormat>
  <Paragraphs>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Algerian</vt:lpstr>
      <vt:lpstr>Arial</vt:lpstr>
      <vt:lpstr>Arial Narrow</vt:lpstr>
      <vt:lpstr>Calibri</vt:lpstr>
      <vt:lpstr>Calibri Light</vt:lpstr>
      <vt:lpstr>Office Theme</vt:lpstr>
      <vt:lpstr>B.Sc III YEAR  (6th SEM) ORGANIC CHEMISTRY TOPIC: Synthetic Polymers IB PG COLLEGE ,PANIPAT Era Garg Asst. professor (Chemistry)</vt:lpstr>
      <vt:lpstr>Q1.Nylon stocking gets a hole with a drop of HCl,Explain.</vt:lpstr>
      <vt:lpstr>  Q2.How rubber is vulcanized? How does it improves the properties of natural rubber?  </vt:lpstr>
      <vt:lpstr>PowerPoint Presentation</vt:lpstr>
      <vt:lpstr>PowerPoint Presentation</vt:lpstr>
      <vt:lpstr>Polysulphide bridges between polymer chains do not allow the chains to slip past each other when stretching force applied.</vt:lpstr>
      <vt:lpstr> Q3.What are phenol-formaldehyde resins? Explain manufacture and industrial uses of Bakelite.</vt:lpstr>
      <vt:lpstr>PowerPoint Presentation</vt:lpstr>
      <vt:lpstr>PowerPoint Presentation</vt:lpstr>
      <vt:lpstr>             USES: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B.Sc II YEAR  (4th SEM) ORGANIC CHEMISTRY TOPIC: Questions from synthetic polymers  IB PG COLLEGE ,PANIPAT</dc:title>
  <dc:creator>hp</dc:creator>
  <cp:lastModifiedBy>hp</cp:lastModifiedBy>
  <cp:revision>23</cp:revision>
  <dcterms:created xsi:type="dcterms:W3CDTF">2020-04-01T07:11:45Z</dcterms:created>
  <dcterms:modified xsi:type="dcterms:W3CDTF">2020-04-02T10:26:55Z</dcterms:modified>
</cp:coreProperties>
</file>