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282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B7E5B-5711-4375-B6FB-3188D17AB94F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8AFBB-E0A4-4DAF-82BB-537B5AFB6DD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B7E5B-5711-4375-B6FB-3188D17AB94F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8AFBB-E0A4-4DAF-82BB-537B5AFB6D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B7E5B-5711-4375-B6FB-3188D17AB94F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8AFBB-E0A4-4DAF-82BB-537B5AFB6D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B7E5B-5711-4375-B6FB-3188D17AB94F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8AFBB-E0A4-4DAF-82BB-537B5AFB6D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B7E5B-5711-4375-B6FB-3188D17AB94F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8AFBB-E0A4-4DAF-82BB-537B5AFB6DD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B7E5B-5711-4375-B6FB-3188D17AB94F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8AFBB-E0A4-4DAF-82BB-537B5AFB6D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B7E5B-5711-4375-B6FB-3188D17AB94F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8AFBB-E0A4-4DAF-82BB-537B5AFB6D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B7E5B-5711-4375-B6FB-3188D17AB94F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8AFBB-E0A4-4DAF-82BB-537B5AFB6D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B7E5B-5711-4375-B6FB-3188D17AB94F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8AFBB-E0A4-4DAF-82BB-537B5AFB6D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B7E5B-5711-4375-B6FB-3188D17AB94F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8AFBB-E0A4-4DAF-82BB-537B5AFB6DD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B7E5B-5711-4375-B6FB-3188D17AB94F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568AFBB-E0A4-4DAF-82BB-537B5AFB6DD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4DB7E5B-5711-4375-B6FB-3188D17AB94F}" type="datetimeFigureOut">
              <a:rPr lang="en-US" smtClean="0"/>
              <a:t>3/31/2020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568AFBB-E0A4-4DAF-82BB-537B5AFB6DDB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00034" y="1714488"/>
            <a:ext cx="735811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 smtClean="0">
                <a:latin typeface="Arial Black" pitchFamily="34" charset="0"/>
              </a:rPr>
              <a:t>TOPIC -  WITTIG REACTION</a:t>
            </a:r>
          </a:p>
          <a:p>
            <a:r>
              <a:rPr lang="en-IN" sz="2800" dirty="0" smtClean="0">
                <a:latin typeface="Arial Black" pitchFamily="34" charset="0"/>
              </a:rPr>
              <a:t>CLASS- B.SC. 2</a:t>
            </a:r>
            <a:r>
              <a:rPr lang="en-IN" sz="2800" baseline="30000" dirty="0" smtClean="0">
                <a:latin typeface="Arial Black" pitchFamily="34" charset="0"/>
              </a:rPr>
              <a:t>ND</a:t>
            </a:r>
            <a:r>
              <a:rPr lang="en-IN" sz="2800" dirty="0" smtClean="0">
                <a:latin typeface="Arial Black" pitchFamily="34" charset="0"/>
              </a:rPr>
              <a:t> YEAR, ORGANIC CHEMISTRY</a:t>
            </a:r>
          </a:p>
          <a:p>
            <a:r>
              <a:rPr lang="en-IN" sz="2800" dirty="0" smtClean="0">
                <a:latin typeface="Arial Black" pitchFamily="34" charset="0"/>
              </a:rPr>
              <a:t>I.B. (P.G.) COLLEGE, PANIPAT</a:t>
            </a:r>
            <a:endParaRPr lang="en-US" sz="28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1000108"/>
            <a:ext cx="728667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rial" pitchFamily="34" charset="0"/>
                <a:cs typeface="Arial" pitchFamily="34" charset="0"/>
              </a:rPr>
              <a:t>The 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Wittig reaction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 or 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Wittig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 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olefination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is a chemical 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reaction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 of an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aldehyde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or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ketone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with a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triphenyl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phosphonium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ylide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(often called a 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Wittig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 reagent) to give an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alkene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and </a:t>
            </a:r>
            <a:r>
              <a:rPr lang="en-US" sz="2000" dirty="0" err="1">
                <a:latin typeface="Arial" pitchFamily="34" charset="0"/>
                <a:cs typeface="Arial" pitchFamily="34" charset="0"/>
              </a:rPr>
              <a:t>triphenylphosphine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oxide. It is widely used in organic synthesis for the preparation of alkenes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IN" sz="2000" dirty="0" smtClean="0">
                <a:latin typeface="Arial" pitchFamily="34" charset="0"/>
                <a:cs typeface="Arial" pitchFamily="34" charset="0"/>
              </a:rPr>
              <a:t>Phosphorus </a:t>
            </a:r>
            <a:r>
              <a:rPr lang="en-IN" sz="2000" dirty="0" err="1" smtClean="0">
                <a:latin typeface="Arial" pitchFamily="34" charset="0"/>
                <a:cs typeface="Arial" pitchFamily="34" charset="0"/>
              </a:rPr>
              <a:t>ylide</a:t>
            </a:r>
            <a:r>
              <a:rPr lang="en-IN" sz="2000" dirty="0" smtClean="0">
                <a:latin typeface="Arial" pitchFamily="34" charset="0"/>
                <a:cs typeface="Arial" pitchFamily="34" charset="0"/>
              </a:rPr>
              <a:t>          </a:t>
            </a:r>
            <a:r>
              <a:rPr lang="en-IN" sz="2000" dirty="0" err="1" smtClean="0">
                <a:latin typeface="Arial" pitchFamily="34" charset="0"/>
                <a:cs typeface="Arial" pitchFamily="34" charset="0"/>
              </a:rPr>
              <a:t>alkylidenephoranes</a:t>
            </a:r>
            <a:r>
              <a:rPr lang="en-IN" sz="2000" dirty="0" smtClean="0">
                <a:latin typeface="Arial" pitchFamily="34" charset="0"/>
                <a:cs typeface="Arial" pitchFamily="34" charset="0"/>
              </a:rPr>
              <a:t> (C</a:t>
            </a:r>
            <a:r>
              <a:rPr lang="en-IN" sz="2000" baseline="-25000" dirty="0" smtClean="0">
                <a:latin typeface="Arial" pitchFamily="34" charset="0"/>
                <a:cs typeface="Arial" pitchFamily="34" charset="0"/>
              </a:rPr>
              <a:t>6</a:t>
            </a:r>
            <a:r>
              <a:rPr lang="en-IN" sz="2000" dirty="0" smtClean="0">
                <a:latin typeface="Arial" pitchFamily="34" charset="0"/>
                <a:cs typeface="Arial" pitchFamily="34" charset="0"/>
              </a:rPr>
              <a:t> H</a:t>
            </a:r>
            <a:r>
              <a:rPr lang="en-IN" sz="2000" baseline="-25000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en-IN" sz="2000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en-IN" sz="2000" baseline="-25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en-IN" sz="2000" dirty="0" smtClean="0">
                <a:latin typeface="Arial" pitchFamily="34" charset="0"/>
                <a:cs typeface="Arial" pitchFamily="34" charset="0"/>
              </a:rPr>
              <a:t>=CRR’ etc are </a:t>
            </a:r>
            <a:r>
              <a:rPr lang="en-IN" sz="2000" dirty="0" err="1" smtClean="0">
                <a:latin typeface="Arial" pitchFamily="34" charset="0"/>
                <a:cs typeface="Arial" pitchFamily="34" charset="0"/>
              </a:rPr>
              <a:t>wittig</a:t>
            </a:r>
            <a:r>
              <a:rPr lang="en-IN" sz="2000" dirty="0" smtClean="0">
                <a:latin typeface="Arial" pitchFamily="34" charset="0"/>
                <a:cs typeface="Arial" pitchFamily="34" charset="0"/>
              </a:rPr>
              <a:t> reagent </a:t>
            </a:r>
            <a:endParaRPr lang="en-US" sz="2000" baseline="-25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ight Arrow 2"/>
          <p:cNvSpPr/>
          <p:nvPr/>
        </p:nvSpPr>
        <p:spPr>
          <a:xfrm>
            <a:off x="2714612" y="2643182"/>
            <a:ext cx="500066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1714488"/>
            <a:ext cx="72152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dirty="0" err="1" smtClean="0"/>
              <a:t>Aldehyde</a:t>
            </a:r>
            <a:r>
              <a:rPr lang="en-IN" sz="2400" dirty="0" smtClean="0"/>
              <a:t> reacts with </a:t>
            </a:r>
            <a:r>
              <a:rPr lang="en-IN" sz="2400" dirty="0" err="1" smtClean="0"/>
              <a:t>ylide</a:t>
            </a:r>
            <a:r>
              <a:rPr lang="en-IN" sz="2400" dirty="0" smtClean="0"/>
              <a:t>, gives substituted </a:t>
            </a:r>
            <a:r>
              <a:rPr lang="en-IN" sz="2400" dirty="0" err="1" smtClean="0"/>
              <a:t>alkene</a:t>
            </a:r>
            <a:r>
              <a:rPr lang="en-IN" sz="2400" dirty="0" smtClean="0"/>
              <a:t> </a:t>
            </a:r>
            <a:endParaRPr lang="en-US" sz="2400" dirty="0"/>
          </a:p>
        </p:txBody>
      </p:sp>
      <p:pic>
        <p:nvPicPr>
          <p:cNvPr id="3" name="Picture 2" descr="era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100" y="2714620"/>
            <a:ext cx="6572296" cy="192882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571480"/>
            <a:ext cx="80010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          What are </a:t>
            </a:r>
            <a:r>
              <a:rPr lang="en-IN" dirty="0" err="1" smtClean="0"/>
              <a:t>wittig</a:t>
            </a:r>
            <a:r>
              <a:rPr lang="en-IN" dirty="0" smtClean="0"/>
              <a:t> reagent / </a:t>
            </a:r>
            <a:r>
              <a:rPr lang="en-IN" dirty="0" err="1" smtClean="0"/>
              <a:t>phosohorus</a:t>
            </a:r>
            <a:r>
              <a:rPr lang="en-IN" dirty="0" smtClean="0"/>
              <a:t> </a:t>
            </a:r>
            <a:r>
              <a:rPr lang="en-IN" dirty="0" err="1" smtClean="0"/>
              <a:t>ylide</a:t>
            </a:r>
            <a:r>
              <a:rPr lang="en-IN" dirty="0" smtClean="0"/>
              <a:t>?</a:t>
            </a:r>
          </a:p>
          <a:p>
            <a:endParaRPr lang="en-IN" dirty="0"/>
          </a:p>
          <a:p>
            <a:r>
              <a:rPr lang="en-IN" dirty="0" smtClean="0"/>
              <a:t>      Molecule bearing no overall charge has a </a:t>
            </a:r>
            <a:r>
              <a:rPr lang="en-IN" dirty="0" err="1" smtClean="0"/>
              <a:t>negitive</a:t>
            </a:r>
            <a:r>
              <a:rPr lang="en-IN" dirty="0" smtClean="0"/>
              <a:t> charged </a:t>
            </a:r>
            <a:r>
              <a:rPr lang="en-IN" dirty="0" err="1" smtClean="0"/>
              <a:t>hetroatom</a:t>
            </a:r>
            <a:r>
              <a:rPr lang="en-IN" dirty="0" smtClean="0"/>
              <a:t> (N, P, S)</a:t>
            </a:r>
          </a:p>
          <a:p>
            <a:r>
              <a:rPr lang="en-IN" dirty="0"/>
              <a:t> </a:t>
            </a:r>
            <a:r>
              <a:rPr lang="en-IN" dirty="0" smtClean="0"/>
              <a:t>prepared by reaction of alkyl halide or halide with </a:t>
            </a:r>
            <a:r>
              <a:rPr lang="en-IN" dirty="0" err="1" smtClean="0"/>
              <a:t>triphenylphosphine</a:t>
            </a:r>
            <a:r>
              <a:rPr lang="en-IN" dirty="0" smtClean="0"/>
              <a:t> and then treatment with a strong base</a:t>
            </a:r>
            <a:endParaRPr lang="en-US" dirty="0"/>
          </a:p>
        </p:txBody>
      </p:sp>
      <p:sp>
        <p:nvSpPr>
          <p:cNvPr id="3" name="Right Arrow 2"/>
          <p:cNvSpPr/>
          <p:nvPr/>
        </p:nvSpPr>
        <p:spPr>
          <a:xfrm>
            <a:off x="285720" y="642918"/>
            <a:ext cx="428628" cy="21431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IMG_20200331_220956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71678"/>
            <a:ext cx="8229600" cy="304038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00034" y="5357826"/>
            <a:ext cx="73581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 </a:t>
            </a:r>
            <a:r>
              <a:rPr lang="en-IN" dirty="0" smtClean="0"/>
              <a:t>                    </a:t>
            </a:r>
            <a:r>
              <a:rPr lang="en-IN" dirty="0" err="1" smtClean="0"/>
              <a:t>carbaniom</a:t>
            </a:r>
            <a:r>
              <a:rPr lang="en-IN" dirty="0" smtClean="0"/>
              <a:t> character          C atom is strongly </a:t>
            </a:r>
            <a:r>
              <a:rPr lang="en-IN" dirty="0" err="1" smtClean="0"/>
              <a:t>nucleophile</a:t>
            </a:r>
            <a:r>
              <a:rPr lang="en-IN" dirty="0" smtClean="0"/>
              <a:t> attacks carbonyl group of </a:t>
            </a:r>
            <a:r>
              <a:rPr lang="en-IN" dirty="0" err="1" smtClean="0"/>
              <a:t>aldehyde</a:t>
            </a:r>
            <a:r>
              <a:rPr lang="en-IN" dirty="0" smtClean="0"/>
              <a:t> and </a:t>
            </a:r>
            <a:r>
              <a:rPr lang="en-IN" dirty="0" err="1" smtClean="0"/>
              <a:t>ketone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rot="5400000">
            <a:off x="2107389" y="5107793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3643306" y="5572140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G_20200331_22105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428604"/>
            <a:ext cx="8229600" cy="421484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00034" y="4929198"/>
            <a:ext cx="80724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 smtClean="0"/>
              <a:t>C-P band is weak, it is replaced by strong P-O bond . Also </a:t>
            </a:r>
            <a:r>
              <a:rPr lang="en-IN" dirty="0" err="1" smtClean="0"/>
              <a:t>betaine</a:t>
            </a:r>
            <a:r>
              <a:rPr lang="en-IN" dirty="0" smtClean="0"/>
              <a:t> is unstable , so the reaction to form four </a:t>
            </a:r>
            <a:r>
              <a:rPr lang="en-IN" dirty="0" err="1" smtClean="0"/>
              <a:t>membered</a:t>
            </a:r>
            <a:r>
              <a:rPr lang="en-IN" dirty="0" smtClean="0"/>
              <a:t> cyclic </a:t>
            </a:r>
            <a:r>
              <a:rPr lang="en-IN" dirty="0" err="1" smtClean="0"/>
              <a:t>intermidate</a:t>
            </a:r>
            <a:r>
              <a:rPr lang="en-IN" dirty="0" smtClean="0"/>
              <a:t> take place.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642918"/>
            <a:ext cx="67151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b="1" dirty="0" smtClean="0"/>
              <a:t>PREPARE 2-Methyl-2-pentene </a:t>
            </a:r>
            <a:r>
              <a:rPr lang="en-IN" sz="2400" b="1" dirty="0" err="1" smtClean="0"/>
              <a:t>usng</a:t>
            </a:r>
            <a:r>
              <a:rPr lang="en-IN" sz="2400" b="1" dirty="0" smtClean="0"/>
              <a:t> </a:t>
            </a:r>
            <a:r>
              <a:rPr lang="en-IN" sz="2400" b="1" dirty="0" err="1" smtClean="0"/>
              <a:t>wittig</a:t>
            </a:r>
            <a:r>
              <a:rPr lang="en-IN" sz="2400" b="1" dirty="0" smtClean="0"/>
              <a:t> synthesis</a:t>
            </a:r>
          </a:p>
          <a:p>
            <a:r>
              <a:rPr lang="en-IN" sz="2400" dirty="0" smtClean="0"/>
              <a:t>Choose reagent mentally dividing target molecule at the double bond </a:t>
            </a:r>
            <a:endParaRPr lang="en-US" sz="2400" dirty="0"/>
          </a:p>
        </p:txBody>
      </p:sp>
      <p:pic>
        <p:nvPicPr>
          <p:cNvPr id="3" name="Picture 2" descr="IMG_20200331_22112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560320"/>
            <a:ext cx="8229600" cy="2083126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7224" y="928670"/>
            <a:ext cx="607219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200" b="1" dirty="0" smtClean="0"/>
              <a:t>                  Merits / uses</a:t>
            </a:r>
          </a:p>
          <a:p>
            <a:pPr marL="457200" indent="-457200">
              <a:buAutoNum type="arabicPeriod"/>
            </a:pPr>
            <a:r>
              <a:rPr lang="en-IN" sz="2400" dirty="0" smtClean="0"/>
              <a:t>It can be carried out on </a:t>
            </a:r>
            <a:r>
              <a:rPr lang="en-IN" sz="2400" dirty="0" err="1" smtClean="0"/>
              <a:t>aldehyde</a:t>
            </a:r>
            <a:r>
              <a:rPr lang="en-IN" sz="2400" dirty="0" smtClean="0"/>
              <a:t> and </a:t>
            </a:r>
            <a:r>
              <a:rPr lang="en-IN" sz="2400" dirty="0" err="1" smtClean="0"/>
              <a:t>ketone</a:t>
            </a:r>
            <a:r>
              <a:rPr lang="en-IN" sz="2400" dirty="0" smtClean="0"/>
              <a:t> containing other group like –OH, -COOR Etc. , </a:t>
            </a:r>
            <a:r>
              <a:rPr lang="en-IN" sz="2400" dirty="0" err="1" smtClean="0"/>
              <a:t>grignard</a:t>
            </a:r>
            <a:r>
              <a:rPr lang="en-IN" sz="2400" dirty="0" smtClean="0"/>
              <a:t> reagents not useful</a:t>
            </a:r>
          </a:p>
          <a:p>
            <a:pPr marL="457200" indent="-457200">
              <a:buAutoNum type="arabicPeriod"/>
            </a:pPr>
            <a:r>
              <a:rPr lang="en-IN" sz="2400" dirty="0"/>
              <a:t> </a:t>
            </a:r>
            <a:r>
              <a:rPr lang="en-IN" sz="2400" dirty="0" smtClean="0"/>
              <a:t>complete </a:t>
            </a:r>
            <a:r>
              <a:rPr lang="en-IN" sz="2400" dirty="0" err="1" smtClean="0"/>
              <a:t>regioselective</a:t>
            </a:r>
            <a:endParaRPr lang="en-US" sz="2400" dirty="0"/>
          </a:p>
        </p:txBody>
      </p:sp>
      <p:pic>
        <p:nvPicPr>
          <p:cNvPr id="3" name="Picture 2" descr="IMG_20200331_22114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3286124"/>
            <a:ext cx="8229600" cy="2571768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33</TotalTime>
  <Words>166</Words>
  <Application>Microsoft Office PowerPoint</Application>
  <PresentationFormat>On-screen Show (4:3)</PresentationFormat>
  <Paragraphs>17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Flow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Vishal</dc:creator>
  <cp:lastModifiedBy>Vishal</cp:lastModifiedBy>
  <cp:revision>4</cp:revision>
  <dcterms:created xsi:type="dcterms:W3CDTF">2020-03-31T16:22:35Z</dcterms:created>
  <dcterms:modified xsi:type="dcterms:W3CDTF">2020-03-31T16:56:32Z</dcterms:modified>
</cp:coreProperties>
</file>