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DB7E5B-5711-4375-B6FB-3188D17AB94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8AFBB-E0A4-4DAF-82BB-537B5AFB6D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714488"/>
            <a:ext cx="7358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 Black" pitchFamily="34" charset="0"/>
              </a:rPr>
              <a:t>TOPIC -  WITTIG REACTION</a:t>
            </a:r>
          </a:p>
          <a:p>
            <a:r>
              <a:rPr lang="en-IN" sz="2800" dirty="0" smtClean="0">
                <a:latin typeface="Arial Black" pitchFamily="34" charset="0"/>
              </a:rPr>
              <a:t>CLASS- B.SC. 2</a:t>
            </a:r>
            <a:r>
              <a:rPr lang="en-IN" sz="2800" baseline="30000" dirty="0" smtClean="0">
                <a:latin typeface="Arial Black" pitchFamily="34" charset="0"/>
              </a:rPr>
              <a:t>ND</a:t>
            </a:r>
            <a:r>
              <a:rPr lang="en-IN" sz="2800" dirty="0" smtClean="0">
                <a:latin typeface="Arial Black" pitchFamily="34" charset="0"/>
              </a:rPr>
              <a:t> YEAR, ORGANIC CHEMISTRY</a:t>
            </a:r>
          </a:p>
          <a:p>
            <a:r>
              <a:rPr lang="en-IN" sz="2800" dirty="0" smtClean="0">
                <a:latin typeface="Arial Black" pitchFamily="34" charset="0"/>
              </a:rPr>
              <a:t>I.B. (P.G.) COLLEGE, PANIPAT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Wittig reaction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or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Wittig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olefination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 a chemical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reaction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of 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aldehyde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ketone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with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triphenyl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phosphonium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ylide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(often called a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Wittig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reagent) to give 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alkene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triphenylphosphine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oxide. It is widely used in organic synthesis for the preparation of alkenes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sz="2000" dirty="0" smtClean="0">
                <a:latin typeface="Arial" pitchFamily="34" charset="0"/>
                <a:cs typeface="Arial" pitchFamily="34" charset="0"/>
              </a:rPr>
              <a:t>Phosphorus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ylide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alkylidenephoranes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(C</a:t>
            </a:r>
            <a:r>
              <a:rPr lang="en-IN" sz="20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IN" sz="20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IN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=CRR’ etc are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wittig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reagent </a:t>
            </a:r>
            <a:endParaRPr lang="en-US" sz="2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714612" y="2643182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1448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Aldehyde</a:t>
            </a:r>
            <a:r>
              <a:rPr lang="en-IN" sz="2400" dirty="0" smtClean="0"/>
              <a:t> reacts with </a:t>
            </a:r>
            <a:r>
              <a:rPr lang="en-IN" sz="2400" dirty="0" err="1" smtClean="0"/>
              <a:t>ylide</a:t>
            </a:r>
            <a:r>
              <a:rPr lang="en-IN" sz="2400" dirty="0" smtClean="0"/>
              <a:t>, gives substituted </a:t>
            </a:r>
            <a:r>
              <a:rPr lang="en-IN" sz="2400" dirty="0" err="1" smtClean="0"/>
              <a:t>alkene</a:t>
            </a:r>
            <a:r>
              <a:rPr lang="en-IN" sz="2400" dirty="0" smtClean="0"/>
              <a:t> </a:t>
            </a:r>
            <a:endParaRPr lang="en-US" sz="2400" dirty="0"/>
          </a:p>
        </p:txBody>
      </p:sp>
      <p:pic>
        <p:nvPicPr>
          <p:cNvPr id="3" name="Picture 2" descr="er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714620"/>
            <a:ext cx="6572296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What are </a:t>
            </a:r>
            <a:r>
              <a:rPr lang="en-IN" dirty="0" err="1" smtClean="0"/>
              <a:t>wittig</a:t>
            </a:r>
            <a:r>
              <a:rPr lang="en-IN" dirty="0" smtClean="0"/>
              <a:t> reagent / </a:t>
            </a:r>
            <a:r>
              <a:rPr lang="en-IN" dirty="0" err="1" smtClean="0"/>
              <a:t>phosohorus</a:t>
            </a:r>
            <a:r>
              <a:rPr lang="en-IN" dirty="0" smtClean="0"/>
              <a:t> </a:t>
            </a:r>
            <a:r>
              <a:rPr lang="en-IN" dirty="0" err="1" smtClean="0"/>
              <a:t>ylide</a:t>
            </a:r>
            <a:r>
              <a:rPr lang="en-IN" dirty="0" smtClean="0"/>
              <a:t>?</a:t>
            </a:r>
          </a:p>
          <a:p>
            <a:endParaRPr lang="en-IN" dirty="0"/>
          </a:p>
          <a:p>
            <a:r>
              <a:rPr lang="en-IN" dirty="0" smtClean="0"/>
              <a:t>      Molecule bearing no overall charge has a </a:t>
            </a:r>
            <a:r>
              <a:rPr lang="en-IN" dirty="0" err="1" smtClean="0"/>
              <a:t>negitive</a:t>
            </a:r>
            <a:r>
              <a:rPr lang="en-IN" dirty="0" smtClean="0"/>
              <a:t> charged </a:t>
            </a:r>
            <a:r>
              <a:rPr lang="en-IN" dirty="0" err="1" smtClean="0"/>
              <a:t>hetroatom</a:t>
            </a:r>
            <a:r>
              <a:rPr lang="en-IN" dirty="0" smtClean="0"/>
              <a:t> (N, P, S)</a:t>
            </a:r>
          </a:p>
          <a:p>
            <a:r>
              <a:rPr lang="en-IN" dirty="0"/>
              <a:t> </a:t>
            </a:r>
            <a:r>
              <a:rPr lang="en-IN" dirty="0" smtClean="0"/>
              <a:t>prepared by reaction of alkyl halide or halide with </a:t>
            </a:r>
            <a:r>
              <a:rPr lang="en-IN" dirty="0" err="1" smtClean="0"/>
              <a:t>triphenylphosphine</a:t>
            </a:r>
            <a:r>
              <a:rPr lang="en-IN" dirty="0" smtClean="0"/>
              <a:t> and then treatment with a strong base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85720" y="64291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G_20200331_220956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678"/>
            <a:ext cx="8229600" cy="30403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35782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</a:t>
            </a:r>
            <a:r>
              <a:rPr lang="en-IN" dirty="0" smtClean="0"/>
              <a:t>                    </a:t>
            </a:r>
            <a:r>
              <a:rPr lang="en-IN" dirty="0" err="1" smtClean="0"/>
              <a:t>carbaniom</a:t>
            </a:r>
            <a:r>
              <a:rPr lang="en-IN" dirty="0" smtClean="0"/>
              <a:t> character          C atom is strongly </a:t>
            </a:r>
            <a:r>
              <a:rPr lang="en-IN" dirty="0" err="1" smtClean="0"/>
              <a:t>nucleophile</a:t>
            </a:r>
            <a:r>
              <a:rPr lang="en-IN" dirty="0" smtClean="0"/>
              <a:t> attacks carbonyl group of </a:t>
            </a:r>
            <a:r>
              <a:rPr lang="en-IN" dirty="0" err="1" smtClean="0"/>
              <a:t>aldehyde</a:t>
            </a:r>
            <a:r>
              <a:rPr lang="en-IN" dirty="0" smtClean="0"/>
              <a:t> and </a:t>
            </a:r>
            <a:r>
              <a:rPr lang="en-IN" dirty="0" err="1" smtClean="0"/>
              <a:t>ketone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107389" y="5107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43306" y="55721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31_2210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8229600" cy="4214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492919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C-P band is weak, it is replaced by strong P-O bond . Also </a:t>
            </a:r>
            <a:r>
              <a:rPr lang="en-IN" dirty="0" err="1" smtClean="0"/>
              <a:t>betaine</a:t>
            </a:r>
            <a:r>
              <a:rPr lang="en-IN" dirty="0" smtClean="0"/>
              <a:t> is unstable , so the reaction to form four </a:t>
            </a:r>
            <a:r>
              <a:rPr lang="en-IN" dirty="0" err="1" smtClean="0"/>
              <a:t>membered</a:t>
            </a:r>
            <a:r>
              <a:rPr lang="en-IN" dirty="0" smtClean="0"/>
              <a:t> cyclic </a:t>
            </a:r>
            <a:r>
              <a:rPr lang="en-IN" dirty="0" err="1" smtClean="0"/>
              <a:t>intermidate</a:t>
            </a:r>
            <a:r>
              <a:rPr lang="en-IN" dirty="0" smtClean="0"/>
              <a:t> take place.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PREPARE 2-Methyl-2-pentene </a:t>
            </a:r>
            <a:r>
              <a:rPr lang="en-IN" sz="2400" b="1" dirty="0" err="1" smtClean="0"/>
              <a:t>usng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wittig</a:t>
            </a:r>
            <a:r>
              <a:rPr lang="en-IN" sz="2400" b="1" dirty="0" smtClean="0"/>
              <a:t> synthesis</a:t>
            </a:r>
          </a:p>
          <a:p>
            <a:r>
              <a:rPr lang="en-IN" sz="2400" dirty="0" smtClean="0"/>
              <a:t>Choose reagent mentally dividing target molecule at the double bond </a:t>
            </a:r>
            <a:endParaRPr lang="en-US" sz="2400" dirty="0"/>
          </a:p>
        </p:txBody>
      </p:sp>
      <p:pic>
        <p:nvPicPr>
          <p:cNvPr id="3" name="Picture 2" descr="IMG_20200331_221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60320"/>
            <a:ext cx="8229600" cy="20831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60721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/>
              <a:t>                  Merits / uses</a:t>
            </a:r>
          </a:p>
          <a:p>
            <a:pPr marL="457200" indent="-457200">
              <a:buAutoNum type="arabicPeriod"/>
            </a:pPr>
            <a:r>
              <a:rPr lang="en-IN" sz="2400" dirty="0" smtClean="0"/>
              <a:t>It can be carried out on </a:t>
            </a:r>
            <a:r>
              <a:rPr lang="en-IN" sz="2400" dirty="0" err="1" smtClean="0"/>
              <a:t>aldehyde</a:t>
            </a:r>
            <a:r>
              <a:rPr lang="en-IN" sz="2400" dirty="0" smtClean="0"/>
              <a:t> and </a:t>
            </a:r>
            <a:r>
              <a:rPr lang="en-IN" sz="2400" dirty="0" err="1" smtClean="0"/>
              <a:t>ketone</a:t>
            </a:r>
            <a:r>
              <a:rPr lang="en-IN" sz="2400" dirty="0" smtClean="0"/>
              <a:t> containing other group like –OH, -COOR Etc. , </a:t>
            </a:r>
            <a:r>
              <a:rPr lang="en-IN" sz="2400" dirty="0" err="1" smtClean="0"/>
              <a:t>grignard</a:t>
            </a:r>
            <a:r>
              <a:rPr lang="en-IN" sz="2400" dirty="0" smtClean="0"/>
              <a:t> reagents not useful</a:t>
            </a:r>
          </a:p>
          <a:p>
            <a:pPr marL="457200" indent="-457200">
              <a:buAutoNum type="arabicPeriod"/>
            </a:pPr>
            <a:r>
              <a:rPr lang="en-IN" sz="2400" dirty="0"/>
              <a:t> </a:t>
            </a:r>
            <a:r>
              <a:rPr lang="en-IN" sz="2400" dirty="0" smtClean="0"/>
              <a:t>complete </a:t>
            </a:r>
            <a:r>
              <a:rPr lang="en-IN" sz="2400" dirty="0" err="1" smtClean="0"/>
              <a:t>regioselective</a:t>
            </a:r>
            <a:endParaRPr lang="en-US" sz="2400" dirty="0"/>
          </a:p>
        </p:txBody>
      </p:sp>
      <p:pic>
        <p:nvPicPr>
          <p:cNvPr id="3" name="Picture 2" descr="IMG_20200331_221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286124"/>
            <a:ext cx="8229600" cy="25717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166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Vishal</dc:creator>
  <cp:lastModifiedBy>Vishal</cp:lastModifiedBy>
  <cp:revision>4</cp:revision>
  <dcterms:created xsi:type="dcterms:W3CDTF">2020-03-31T16:22:35Z</dcterms:created>
  <dcterms:modified xsi:type="dcterms:W3CDTF">2020-03-31T16:56:32Z</dcterms:modified>
</cp:coreProperties>
</file>