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27A31A-8491-42F2-AC11-A158CD226CE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6FEDF6-2E8B-4E77-8046-80E0A49802F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642918"/>
            <a:ext cx="69294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/>
              <a:t>B.Sc. Second Year </a:t>
            </a:r>
          </a:p>
          <a:p>
            <a:endParaRPr lang="en-IN" sz="3200" b="1" dirty="0"/>
          </a:p>
          <a:p>
            <a:r>
              <a:rPr lang="en-IN" sz="3200" b="1" dirty="0" smtClean="0"/>
              <a:t>OXIDATION  OF KETONS</a:t>
            </a:r>
          </a:p>
          <a:p>
            <a:endParaRPr lang="en-IN" sz="3200" b="1" dirty="0" smtClean="0"/>
          </a:p>
          <a:p>
            <a:r>
              <a:rPr lang="en-IN" sz="3200" b="1" dirty="0" smtClean="0"/>
              <a:t>BAEYER- VILLIGER OXIDATION</a:t>
            </a:r>
            <a:endParaRPr lang="en-IN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357298"/>
            <a:ext cx="77719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 </a:t>
            </a:r>
            <a:r>
              <a:rPr lang="en-US" sz="2800" b="1" dirty="0"/>
              <a:t>Baeyer–</a:t>
            </a:r>
            <a:r>
              <a:rPr lang="en-US" sz="2800" b="1" dirty="0" err="1"/>
              <a:t>Villiger</a:t>
            </a:r>
            <a:r>
              <a:rPr lang="en-US" sz="2800" b="1" dirty="0"/>
              <a:t> oxidation</a:t>
            </a:r>
            <a:r>
              <a:rPr lang="en-US" sz="2800" dirty="0"/>
              <a:t> is an organic </a:t>
            </a:r>
            <a:r>
              <a:rPr lang="en-US" sz="2800" dirty="0" smtClean="0"/>
              <a:t>reaction</a:t>
            </a:r>
          </a:p>
          <a:p>
            <a:r>
              <a:rPr lang="en-US" sz="2800" dirty="0" smtClean="0"/>
              <a:t> that </a:t>
            </a:r>
            <a:r>
              <a:rPr lang="en-US" sz="2800" dirty="0"/>
              <a:t>forms an </a:t>
            </a:r>
            <a:r>
              <a:rPr lang="en-US" sz="2800" dirty="0" err="1" smtClean="0"/>
              <a:t>esterfrom</a:t>
            </a:r>
            <a:r>
              <a:rPr lang="en-US" sz="2800" dirty="0" smtClean="0"/>
              <a:t> </a:t>
            </a:r>
            <a:r>
              <a:rPr lang="en-US" sz="2800" dirty="0"/>
              <a:t>a </a:t>
            </a:r>
            <a:r>
              <a:rPr lang="en-US" sz="2800" dirty="0" err="1" smtClean="0"/>
              <a:t>ketone</a:t>
            </a:r>
            <a:r>
              <a:rPr lang="en-US" sz="2800" dirty="0" smtClean="0"/>
              <a:t> or </a:t>
            </a:r>
            <a:r>
              <a:rPr lang="en-US" sz="2800" dirty="0"/>
              <a:t>a </a:t>
            </a:r>
            <a:r>
              <a:rPr lang="en-US" sz="2800" dirty="0" err="1" smtClean="0"/>
              <a:t>lactone</a:t>
            </a:r>
            <a:r>
              <a:rPr lang="en-US" sz="2800" dirty="0" smtClean="0"/>
              <a:t> from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a cyclic </a:t>
            </a:r>
            <a:r>
              <a:rPr lang="en-US" sz="2800" dirty="0" err="1"/>
              <a:t>ketone</a:t>
            </a:r>
            <a:r>
              <a:rPr lang="en-US" sz="2800" dirty="0"/>
              <a:t>, using </a:t>
            </a:r>
            <a:r>
              <a:rPr lang="en-US" sz="2800" dirty="0" err="1"/>
              <a:t>peroxyacids</a:t>
            </a:r>
            <a:r>
              <a:rPr lang="en-US" sz="2800" dirty="0"/>
              <a:t> or </a:t>
            </a:r>
            <a:r>
              <a:rPr lang="en-US" sz="2800" dirty="0" smtClean="0"/>
              <a:t>peroxides</a:t>
            </a:r>
          </a:p>
          <a:p>
            <a:r>
              <a:rPr lang="en-US" sz="2800" dirty="0"/>
              <a:t> as the </a:t>
            </a:r>
            <a:r>
              <a:rPr lang="en-US" sz="2800" dirty="0" err="1" smtClean="0"/>
              <a:t>oxidant</a:t>
            </a:r>
            <a:r>
              <a:rPr lang="en-US" sz="2800" dirty="0" err="1"/>
              <a:t>.</a:t>
            </a:r>
            <a:r>
              <a:rPr lang="en-US" sz="2800" dirty="0" err="1" smtClean="0"/>
              <a:t>The</a:t>
            </a:r>
            <a:r>
              <a:rPr lang="en-US" sz="2800" dirty="0" smtClean="0"/>
              <a:t> </a:t>
            </a:r>
            <a:r>
              <a:rPr lang="en-US" sz="2800" dirty="0"/>
              <a:t>reaction is named after </a:t>
            </a:r>
            <a:r>
              <a:rPr lang="en-US" sz="2800" dirty="0" smtClean="0"/>
              <a:t>Adolf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von Baeyer and Victor </a:t>
            </a:r>
            <a:r>
              <a:rPr lang="en-US" sz="2800" dirty="0" err="1" smtClean="0"/>
              <a:t>Villigerwho</a:t>
            </a:r>
            <a:r>
              <a:rPr lang="en-US" sz="2800" dirty="0" smtClean="0"/>
              <a:t> </a:t>
            </a:r>
            <a:r>
              <a:rPr lang="en-US" sz="2800" dirty="0"/>
              <a:t>first reported </a:t>
            </a:r>
            <a:r>
              <a:rPr lang="en-US" sz="2800" dirty="0" smtClean="0"/>
              <a:t>the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reaction in 1899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000240"/>
            <a:ext cx="6429420" cy="21431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100010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MECHANISM</a:t>
            </a:r>
            <a:endParaRPr lang="en-US" sz="2400" b="1" dirty="0"/>
          </a:p>
        </p:txBody>
      </p:sp>
      <p:pic>
        <p:nvPicPr>
          <p:cNvPr id="4" name="Picture 3" descr="1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357430"/>
            <a:ext cx="7286676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000108"/>
            <a:ext cx="50006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MIGRATORY APTITUDE</a:t>
            </a:r>
          </a:p>
          <a:p>
            <a:r>
              <a:rPr lang="en-IN" sz="2400" dirty="0" smtClean="0"/>
              <a:t>Migratory aptitude of the groups to migrate from C to electron </a:t>
            </a:r>
            <a:r>
              <a:rPr lang="en-IN" sz="2400" dirty="0" err="1" smtClean="0"/>
              <a:t>difficient</a:t>
            </a:r>
            <a:r>
              <a:rPr lang="en-IN" sz="2400" dirty="0" smtClean="0"/>
              <a:t> O follows as </a:t>
            </a:r>
          </a:p>
          <a:p>
            <a:r>
              <a:rPr lang="en-IN" sz="2400" dirty="0" err="1" smtClean="0"/>
              <a:t>Tert</a:t>
            </a:r>
            <a:r>
              <a:rPr lang="en-IN" sz="2400" dirty="0" smtClean="0"/>
              <a:t>-alkyl &gt; sec-alkyl&gt; phenyl&gt; primary alkyl&gt; methyl</a:t>
            </a:r>
          </a:p>
          <a:p>
            <a:r>
              <a:rPr lang="en-IN" sz="2400" dirty="0" smtClean="0"/>
              <a:t>The group which can more easily supply the electrons migrates . So product formed decided by migratory aptitude of groups.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err="1" smtClean="0"/>
              <a:t>Trifluoroperacetic</a:t>
            </a:r>
            <a:r>
              <a:rPr lang="en-IN" sz="2000" dirty="0" smtClean="0"/>
              <a:t> acid is most reactive because F</a:t>
            </a:r>
            <a:r>
              <a:rPr lang="en-IN" sz="1200" dirty="0" smtClean="0"/>
              <a:t>3</a:t>
            </a:r>
            <a:r>
              <a:rPr lang="en-IN" sz="2000" dirty="0" smtClean="0"/>
              <a:t>CCOO- ion is very good leaving group.</a:t>
            </a:r>
          </a:p>
          <a:p>
            <a:r>
              <a:rPr lang="en-IN" sz="2000" dirty="0" err="1" smtClean="0"/>
              <a:t>Cyclohexanone</a:t>
            </a:r>
            <a:r>
              <a:rPr lang="en-IN" sz="2000" dirty="0" smtClean="0"/>
              <a:t> oxidises to </a:t>
            </a:r>
            <a:r>
              <a:rPr lang="en-IN" sz="2000" dirty="0" err="1" smtClean="0"/>
              <a:t>caprolactone</a:t>
            </a:r>
            <a:endParaRPr lang="en-US" sz="2000" dirty="0"/>
          </a:p>
        </p:txBody>
      </p:sp>
      <p:pic>
        <p:nvPicPr>
          <p:cNvPr id="3" name="Picture 2" descr="IMG_20200331_190742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786058"/>
            <a:ext cx="8229600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 smtClean="0"/>
              <a:t>Tert</a:t>
            </a:r>
            <a:r>
              <a:rPr lang="en-IN" sz="2400" dirty="0" smtClean="0"/>
              <a:t> butyl acetate is formed in the above reaction and not methyl </a:t>
            </a:r>
            <a:r>
              <a:rPr lang="en-IN" sz="2400" dirty="0" err="1" smtClean="0"/>
              <a:t>tert</a:t>
            </a:r>
            <a:r>
              <a:rPr lang="en-IN" sz="2400" dirty="0" smtClean="0"/>
              <a:t>. Butyl acetate because migratory aptitude of </a:t>
            </a:r>
            <a:r>
              <a:rPr lang="en-IN" sz="2400" dirty="0" err="1" smtClean="0"/>
              <a:t>tert</a:t>
            </a:r>
            <a:r>
              <a:rPr lang="en-IN" sz="2400" dirty="0" smtClean="0"/>
              <a:t>. Butyl group is greater than that of methyl group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63</TotalTime>
  <Words>109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Vishal</dc:creator>
  <cp:lastModifiedBy>Vishal</cp:lastModifiedBy>
  <cp:revision>7</cp:revision>
  <dcterms:created xsi:type="dcterms:W3CDTF">2020-03-31T13:00:03Z</dcterms:created>
  <dcterms:modified xsi:type="dcterms:W3CDTF">2020-03-31T14:03:19Z</dcterms:modified>
</cp:coreProperties>
</file>