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4" d="100"/>
          <a:sy n="54" d="100"/>
        </p:scale>
        <p:origin x="-1070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68FCB-385E-416F-9C64-9D8B48D950AC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030CA5-2F13-42A7-BC53-F1C7037ADA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204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30CA5-2F13-42A7-BC53-F1C7037ADAC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DB6492-FD09-452F-B7ED-C36FB9E59B80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504EA52-EB56-47BE-9D29-B895C51497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DB6492-FD09-452F-B7ED-C36FB9E59B80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04EA52-EB56-47BE-9D29-B895C51497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DB6492-FD09-452F-B7ED-C36FB9E59B80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04EA52-EB56-47BE-9D29-B895C51497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DB6492-FD09-452F-B7ED-C36FB9E59B80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04EA52-EB56-47BE-9D29-B895C51497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DB6492-FD09-452F-B7ED-C36FB9E59B80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04EA52-EB56-47BE-9D29-B895C51497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DB6492-FD09-452F-B7ED-C36FB9E59B80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04EA52-EB56-47BE-9D29-B895C51497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DB6492-FD09-452F-B7ED-C36FB9E59B80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04EA52-EB56-47BE-9D29-B895C51497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DB6492-FD09-452F-B7ED-C36FB9E59B80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04EA52-EB56-47BE-9D29-B895C51497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DB6492-FD09-452F-B7ED-C36FB9E59B80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04EA52-EB56-47BE-9D29-B895C51497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DB6492-FD09-452F-B7ED-C36FB9E59B80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04EA52-EB56-47BE-9D29-B895C51497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DB6492-FD09-452F-B7ED-C36FB9E59B80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504EA52-EB56-47BE-9D29-B895C51497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DB6492-FD09-452F-B7ED-C36FB9E59B80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504EA52-EB56-47BE-9D29-B895C51497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914400"/>
            <a:ext cx="82296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Calibri" pitchFamily="34" charset="0"/>
              </a:rPr>
              <a:t>CLASS:-</a:t>
            </a:r>
            <a:r>
              <a:rPr lang="en-US" sz="4400" b="1" dirty="0" smtClean="0">
                <a:latin typeface="Calibri" pitchFamily="34" charset="0"/>
              </a:rPr>
              <a:t>B.Sc. </a:t>
            </a:r>
            <a:r>
              <a:rPr lang="en-US" sz="4400" b="1" dirty="0" smtClean="0">
                <a:latin typeface="Calibri" pitchFamily="34" charset="0"/>
              </a:rPr>
              <a:t>Second year (IV SEM)</a:t>
            </a:r>
          </a:p>
          <a:p>
            <a:pPr algn="ctr"/>
            <a:r>
              <a:rPr lang="en-US" sz="4400" b="1" dirty="0" smtClean="0">
                <a:latin typeface="Calibri" pitchFamily="34" charset="0"/>
              </a:rPr>
              <a:t>SUBJEST:-ORGANIC CHEMISTRY</a:t>
            </a:r>
          </a:p>
          <a:p>
            <a:pPr algn="ctr"/>
            <a:r>
              <a:rPr lang="en-US" sz="4400" b="1" dirty="0" smtClean="0">
                <a:latin typeface="Calibri" pitchFamily="34" charset="0"/>
              </a:rPr>
              <a:t>TOPIC:-ALDEHYDES AND </a:t>
            </a:r>
          </a:p>
          <a:p>
            <a:pPr algn="ctr"/>
            <a:r>
              <a:rPr lang="en-US" sz="4400" b="1" dirty="0" smtClean="0">
                <a:latin typeface="Calibri" pitchFamily="34" charset="0"/>
              </a:rPr>
              <a:t>KETONES</a:t>
            </a:r>
          </a:p>
          <a:p>
            <a:pPr algn="ctr"/>
            <a:endParaRPr lang="en-US" sz="4000" b="1" dirty="0"/>
          </a:p>
          <a:p>
            <a:pPr algn="ctr"/>
            <a:r>
              <a:rPr lang="en-US" sz="4400" b="1" dirty="0" smtClean="0">
                <a:latin typeface="Calibri" pitchFamily="34" charset="0"/>
              </a:rPr>
              <a:t>I.B(P.G)COLLEGE,PANIPAT</a:t>
            </a:r>
            <a:endParaRPr lang="en-US" sz="44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4572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Calibri" pitchFamily="34" charset="0"/>
              </a:rPr>
              <a:t>OXIDATION  OF ALDEHYDES</a:t>
            </a:r>
            <a:r>
              <a:rPr lang="en-US" sz="3600" b="1" dirty="0" smtClean="0"/>
              <a:t>:-</a:t>
            </a:r>
            <a:endParaRPr lang="en-US" sz="3600" b="1" dirty="0"/>
          </a:p>
        </p:txBody>
      </p:sp>
      <p:pic>
        <p:nvPicPr>
          <p:cNvPr id="3" name="Picture 2" descr="IMG_20200331_17523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295401"/>
            <a:ext cx="8305800" cy="47243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1" y="2438400"/>
            <a:ext cx="7620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Calibri" pitchFamily="34" charset="0"/>
              </a:rPr>
              <a:t>Readily reduced:-</a:t>
            </a:r>
          </a:p>
          <a:p>
            <a:r>
              <a:rPr lang="en-US" sz="4000" b="1" dirty="0" smtClean="0">
                <a:latin typeface="Calibri" pitchFamily="34" charset="0"/>
              </a:rPr>
              <a:t> 1.Tollens reagent to Ag.</a:t>
            </a:r>
          </a:p>
          <a:p>
            <a:r>
              <a:rPr lang="en-US" sz="4000" b="1" dirty="0" smtClean="0">
                <a:latin typeface="Calibri" pitchFamily="34" charset="0"/>
              </a:rPr>
              <a:t>2.Fehling solution or Benedict solution to red </a:t>
            </a:r>
            <a:r>
              <a:rPr lang="en-US" sz="4000" b="1" dirty="0" err="1" smtClean="0">
                <a:latin typeface="Calibri" pitchFamily="34" charset="0"/>
              </a:rPr>
              <a:t>ppt.of</a:t>
            </a:r>
            <a:r>
              <a:rPr lang="en-US" sz="4000" b="1" dirty="0" smtClean="0">
                <a:latin typeface="Calibri" pitchFamily="34" charset="0"/>
              </a:rPr>
              <a:t> Cu</a:t>
            </a:r>
            <a:r>
              <a:rPr lang="en-US" sz="4000" b="1" baseline="-25000" dirty="0" smtClean="0">
                <a:latin typeface="Calibri" pitchFamily="34" charset="0"/>
              </a:rPr>
              <a:t>2</a:t>
            </a:r>
            <a:r>
              <a:rPr lang="en-US" sz="4000" b="1" dirty="0" smtClean="0">
                <a:latin typeface="Calibri" pitchFamily="34" charset="0"/>
              </a:rPr>
              <a:t>O.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533401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Calibri" pitchFamily="34" charset="0"/>
              </a:rPr>
              <a:t>easily  </a:t>
            </a:r>
            <a:r>
              <a:rPr lang="en-US" sz="4000" b="1" dirty="0" err="1" smtClean="0">
                <a:latin typeface="Calibri" pitchFamily="34" charset="0"/>
              </a:rPr>
              <a:t>oxidised</a:t>
            </a:r>
            <a:r>
              <a:rPr lang="en-US" sz="4000" b="1" dirty="0" smtClean="0">
                <a:latin typeface="Calibri" pitchFamily="34" charset="0"/>
              </a:rPr>
              <a:t> by mild </a:t>
            </a:r>
            <a:r>
              <a:rPr lang="en-US" sz="4000" b="1" dirty="0" err="1" smtClean="0">
                <a:latin typeface="Calibri" pitchFamily="34" charset="0"/>
              </a:rPr>
              <a:t>oxidising</a:t>
            </a:r>
            <a:r>
              <a:rPr lang="en-US" sz="4000" b="1" dirty="0" smtClean="0">
                <a:latin typeface="Calibri" pitchFamily="34" charset="0"/>
              </a:rPr>
              <a:t> agent so they are strong reducing agents.</a:t>
            </a:r>
            <a:endParaRPr lang="en-US" sz="4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2286001"/>
            <a:ext cx="8534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Calibri" pitchFamily="34" charset="0"/>
              </a:rPr>
              <a:t>OXIDATION OF KETONES :-</a:t>
            </a:r>
          </a:p>
          <a:p>
            <a:r>
              <a:rPr lang="en-US" sz="4400" b="1" dirty="0" smtClean="0">
                <a:latin typeface="Calibri" pitchFamily="34" charset="0"/>
              </a:rPr>
              <a:t>C-C cleavage required so </a:t>
            </a:r>
            <a:r>
              <a:rPr lang="en-US" sz="4400" b="1" dirty="0" err="1" smtClean="0">
                <a:latin typeface="Calibri" pitchFamily="34" charset="0"/>
              </a:rPr>
              <a:t>ketones</a:t>
            </a:r>
            <a:r>
              <a:rPr lang="en-US" sz="4400" b="1" dirty="0" smtClean="0">
                <a:latin typeface="Calibri" pitchFamily="34" charset="0"/>
              </a:rPr>
              <a:t> are resistant to oxidation</a:t>
            </a:r>
            <a:r>
              <a:rPr lang="en-US" sz="4000" b="1" dirty="0" smtClean="0">
                <a:latin typeface="Calibri" pitchFamily="34" charset="0"/>
              </a:rPr>
              <a:t>.</a:t>
            </a:r>
          </a:p>
          <a:p>
            <a:endParaRPr lang="en-US" sz="4000" b="1" dirty="0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609601"/>
            <a:ext cx="8153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latin typeface="Calibri" pitchFamily="34" charset="0"/>
              </a:rPr>
              <a:t>Aromatic </a:t>
            </a:r>
            <a:r>
              <a:rPr lang="en-US" sz="4400" b="1" dirty="0" err="1" smtClean="0">
                <a:latin typeface="Calibri" pitchFamily="34" charset="0"/>
              </a:rPr>
              <a:t>aldehyde</a:t>
            </a:r>
            <a:r>
              <a:rPr lang="en-US" sz="4400" b="1" dirty="0" smtClean="0">
                <a:latin typeface="Calibri" pitchFamily="34" charset="0"/>
              </a:rPr>
              <a:t> do not reduce </a:t>
            </a:r>
            <a:r>
              <a:rPr lang="en-US" sz="4400" b="1" dirty="0" err="1" smtClean="0">
                <a:latin typeface="Calibri" pitchFamily="34" charset="0"/>
              </a:rPr>
              <a:t>fehling</a:t>
            </a:r>
            <a:r>
              <a:rPr lang="en-US" sz="4400" b="1" dirty="0" smtClean="0">
                <a:latin typeface="Calibri" pitchFamily="34" charset="0"/>
              </a:rPr>
              <a:t> solution</a:t>
            </a:r>
            <a:r>
              <a:rPr lang="en-US" sz="4000" b="1" dirty="0" smtClean="0">
                <a:latin typeface="Calibri" pitchFamily="34" charset="0"/>
              </a:rPr>
              <a:t>.</a:t>
            </a:r>
            <a:endParaRPr lang="en-US" sz="4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0200331_17525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905000"/>
            <a:ext cx="8610600" cy="4953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09600" y="304800"/>
            <a:ext cx="815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Calibri" pitchFamily="34" charset="0"/>
              </a:rPr>
              <a:t>OXIDATION TO CARBOXYLIC ACID UNDER DRASTIC CONDITIONS:-</a:t>
            </a:r>
          </a:p>
          <a:p>
            <a:r>
              <a:rPr lang="en-US" sz="3200" b="1" dirty="0" smtClean="0">
                <a:latin typeface="Calibri" pitchFamily="34" charset="0"/>
              </a:rPr>
              <a:t>(Acidified K</a:t>
            </a:r>
            <a:r>
              <a:rPr lang="en-US" sz="3200" b="1" baseline="-25000" dirty="0" smtClean="0">
                <a:latin typeface="Calibri" pitchFamily="34" charset="0"/>
              </a:rPr>
              <a:t>2</a:t>
            </a:r>
            <a:r>
              <a:rPr lang="en-US" sz="3200" b="1" dirty="0" smtClean="0">
                <a:latin typeface="Calibri" pitchFamily="34" charset="0"/>
              </a:rPr>
              <a:t>Cr</a:t>
            </a:r>
            <a:r>
              <a:rPr lang="en-US" sz="3200" b="1" baseline="-25000" dirty="0" smtClean="0">
                <a:latin typeface="Calibri" pitchFamily="34" charset="0"/>
              </a:rPr>
              <a:t>2</a:t>
            </a:r>
            <a:r>
              <a:rPr lang="en-US" sz="3200" b="1" dirty="0" smtClean="0">
                <a:latin typeface="Calibri" pitchFamily="34" charset="0"/>
              </a:rPr>
              <a:t>O</a:t>
            </a:r>
            <a:r>
              <a:rPr lang="en-US" sz="3200" b="1" baseline="-25000" dirty="0" smtClean="0">
                <a:latin typeface="Calibri" pitchFamily="34" charset="0"/>
              </a:rPr>
              <a:t>7</a:t>
            </a:r>
            <a:r>
              <a:rPr lang="en-US" sz="3200" b="1" dirty="0" smtClean="0">
                <a:latin typeface="Calibri" pitchFamily="34" charset="0"/>
              </a:rPr>
              <a:t>,Alk.KMnO</a:t>
            </a:r>
            <a:r>
              <a:rPr lang="en-US" sz="3200" b="1" baseline="-25000" dirty="0" smtClean="0">
                <a:latin typeface="Calibri" pitchFamily="34" charset="0"/>
              </a:rPr>
              <a:t>4</a:t>
            </a:r>
            <a:r>
              <a:rPr lang="en-US" sz="3200" b="1" dirty="0" smtClean="0">
                <a:latin typeface="Calibri" pitchFamily="34" charset="0"/>
              </a:rPr>
              <a:t>,Conc. HNO</a:t>
            </a:r>
            <a:r>
              <a:rPr lang="en-US" sz="3200" b="1" baseline="-25000" dirty="0" smtClean="0">
                <a:latin typeface="Calibri" pitchFamily="34" charset="0"/>
              </a:rPr>
              <a:t>3</a:t>
            </a:r>
            <a:r>
              <a:rPr lang="en-US" sz="3200" b="1" dirty="0" smtClean="0">
                <a:latin typeface="Calibri" pitchFamily="34" charset="0"/>
              </a:rPr>
              <a:t>)</a:t>
            </a:r>
            <a:endParaRPr lang="en-US" sz="32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2438400"/>
            <a:ext cx="4800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THANKYOU</a:t>
            </a:r>
            <a:endParaRPr lang="en-US" sz="60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71</TotalTime>
  <Words>94</Words>
  <Application>Microsoft Office PowerPoint</Application>
  <PresentationFormat>On-screen Show (4:3)</PresentationFormat>
  <Paragraphs>18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ram</dc:creator>
  <cp:lastModifiedBy>Nidhan Singh</cp:lastModifiedBy>
  <cp:revision>9</cp:revision>
  <dcterms:created xsi:type="dcterms:W3CDTF">2020-03-31T12:43:26Z</dcterms:created>
  <dcterms:modified xsi:type="dcterms:W3CDTF">2020-04-03T07:17:36Z</dcterms:modified>
</cp:coreProperties>
</file>