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6" d="100"/>
          <a:sy n="46" d="100"/>
        </p:scale>
        <p:origin x="-1387"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AD10382-2533-4ACA-9497-462DD446B823}" type="datetimeFigureOut">
              <a:rPr lang="en-US" smtClean="0"/>
              <a:pPr/>
              <a:t>4/2/2020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F25080F-5E08-42A3-9958-49188E873A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D10382-2533-4ACA-9497-462DD446B823}"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D10382-2533-4ACA-9497-462DD446B823}"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D10382-2533-4ACA-9497-462DD446B823}"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D10382-2533-4ACA-9497-462DD446B823}" type="datetimeFigureOut">
              <a:rPr lang="en-US" smtClean="0"/>
              <a:pPr/>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25080F-5E08-42A3-9958-49188E873A4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D10382-2533-4ACA-9497-462DD446B823}"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D10382-2533-4ACA-9497-462DD446B823}" type="datetimeFigureOut">
              <a:rPr lang="en-US" smtClean="0"/>
              <a:pPr/>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D10382-2533-4ACA-9497-462DD446B823}" type="datetimeFigureOut">
              <a:rPr lang="en-US" smtClean="0"/>
              <a:pPr/>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0382-2533-4ACA-9497-462DD446B823}" type="datetimeFigureOut">
              <a:rPr lang="en-US" smtClean="0"/>
              <a:pPr/>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D10382-2533-4ACA-9497-462DD446B823}"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25080F-5E08-42A3-9958-49188E873A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D10382-2533-4ACA-9497-462DD446B823}" type="datetimeFigureOut">
              <a:rPr lang="en-US" smtClean="0"/>
              <a:pPr/>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F25080F-5E08-42A3-9958-49188E873A4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D10382-2533-4ACA-9497-462DD446B823}" type="datetimeFigureOut">
              <a:rPr lang="en-US" smtClean="0"/>
              <a:pPr/>
              <a:t>4/2/2020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25080F-5E08-42A3-9958-49188E873A4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7851648" cy="1828800"/>
          </a:xfrm>
        </p:spPr>
        <p:txBody>
          <a:bodyPr>
            <a:normAutofit fontScale="90000"/>
          </a:bodyPr>
          <a:lstStyle/>
          <a:p>
            <a:r>
              <a:rPr lang="en-US" dirty="0" smtClean="0">
                <a:solidFill>
                  <a:schemeClr val="tx1">
                    <a:lumMod val="75000"/>
                  </a:schemeClr>
                </a:solidFill>
              </a:rPr>
              <a:t>IMPORTANT QUESTIONS OF ALDEHYDES AND KETONES</a:t>
            </a:r>
            <a:endParaRPr lang="en-US" dirty="0">
              <a:solidFill>
                <a:schemeClr val="tx1">
                  <a:lumMod val="75000"/>
                </a:schemeClr>
              </a:solidFill>
            </a:endParaRPr>
          </a:p>
        </p:txBody>
      </p:sp>
      <p:sp>
        <p:nvSpPr>
          <p:cNvPr id="4" name="Subtitle 3"/>
          <p:cNvSpPr>
            <a:spLocks noGrp="1"/>
          </p:cNvSpPr>
          <p:nvPr>
            <p:ph type="subTitle" idx="1"/>
          </p:nvPr>
        </p:nvSpPr>
        <p:spPr>
          <a:xfrm>
            <a:off x="533400" y="2057400"/>
            <a:ext cx="7854696" cy="3962400"/>
          </a:xfrm>
        </p:spPr>
        <p:txBody>
          <a:bodyPr>
            <a:normAutofit lnSpcReduction="10000"/>
          </a:bodyPr>
          <a:lstStyle/>
          <a:p>
            <a:pPr algn="l"/>
            <a:r>
              <a:rPr lang="en-US" sz="3600" dirty="0" smtClean="0"/>
              <a:t>Q.1- Explain the facts that:</a:t>
            </a:r>
          </a:p>
          <a:p>
            <a:pPr algn="l"/>
            <a:r>
              <a:rPr lang="en-US" sz="3600" dirty="0" smtClean="0"/>
              <a:t> </a:t>
            </a:r>
            <a:r>
              <a:rPr lang="en-US" sz="3600" dirty="0" smtClean="0"/>
              <a:t>(i) Addition of certain nucleophilic reagents to aldehydes and ketones are catalysed by the presence of acids.</a:t>
            </a:r>
          </a:p>
          <a:p>
            <a:pPr algn="l"/>
            <a:r>
              <a:rPr lang="en-US" sz="3600" dirty="0" smtClean="0"/>
              <a:t> </a:t>
            </a:r>
            <a:r>
              <a:rPr lang="en-US" sz="3600" dirty="0" smtClean="0"/>
              <a:t>(ii) In nucleophilic addition reactions ketones are less reactive than aldehydes.</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3600" smtClean="0">
                <a:solidFill>
                  <a:schemeClr val="tx1"/>
                </a:solidFill>
              </a:rPr>
              <a:t>Q.10- Discuss the mechanism of the following transformation:</a:t>
            </a:r>
            <a:endParaRPr lang="en-US" sz="3600" dirty="0">
              <a:solidFill>
                <a:schemeClr val="tx1"/>
              </a:solidFill>
            </a:endParaRPr>
          </a:p>
        </p:txBody>
      </p:sp>
      <p:sp>
        <p:nvSpPr>
          <p:cNvPr id="3" name="Text Placeholder 2"/>
          <p:cNvSpPr>
            <a:spLocks noGrp="1"/>
          </p:cNvSpPr>
          <p:nvPr>
            <p:ph type="body" idx="1"/>
          </p:nvPr>
        </p:nvSpPr>
        <p:spPr>
          <a:xfrm>
            <a:off x="609600" y="4343400"/>
            <a:ext cx="7772400" cy="1981200"/>
          </a:xfrm>
        </p:spPr>
        <p:txBody>
          <a:bodyPr>
            <a:normAutofit fontScale="92500" lnSpcReduction="10000"/>
          </a:bodyPr>
          <a:lstStyle/>
          <a:p>
            <a:r>
              <a:rPr lang="en-US" sz="3600" dirty="0" smtClean="0"/>
              <a:t>(b) What is the advantage of oxidation of alcohols with pyridinium dichromate(PDC) Or pyridinium chlorochromate(PCC)?</a:t>
            </a:r>
            <a:endParaRPr lang="en-US" sz="3600" dirty="0"/>
          </a:p>
        </p:txBody>
      </p:sp>
      <p:pic>
        <p:nvPicPr>
          <p:cNvPr id="4" name="Picture 3" descr="IMG-20200402-WA0033.jpg"/>
          <p:cNvPicPr>
            <a:picLocks noChangeAspect="1"/>
          </p:cNvPicPr>
          <p:nvPr/>
        </p:nvPicPr>
        <p:blipFill>
          <a:blip r:embed="rId2"/>
          <a:stretch>
            <a:fillRect/>
          </a:stretch>
        </p:blipFill>
        <p:spPr>
          <a:xfrm>
            <a:off x="914400" y="2667000"/>
            <a:ext cx="4953000" cy="152400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667000"/>
          </a:xfrm>
        </p:spPr>
        <p:txBody>
          <a:bodyPr/>
          <a:lstStyle/>
          <a:p>
            <a:r>
              <a:rPr sz="3600" smtClean="0">
                <a:solidFill>
                  <a:schemeClr val="tx1"/>
                </a:solidFill>
              </a:rPr>
              <a:t>Q.11-(a) Reduction of the following compound by the wolf-kishner method gives C</a:t>
            </a:r>
            <a:r>
              <a:rPr sz="2000" smtClean="0">
                <a:solidFill>
                  <a:schemeClr val="tx1"/>
                </a:solidFill>
              </a:rPr>
              <a:t>10</a:t>
            </a:r>
            <a:r>
              <a:rPr sz="3600" smtClean="0">
                <a:solidFill>
                  <a:schemeClr val="tx1"/>
                </a:solidFill>
              </a:rPr>
              <a:t>H</a:t>
            </a:r>
            <a:r>
              <a:rPr sz="2000" smtClean="0">
                <a:solidFill>
                  <a:schemeClr val="tx1"/>
                </a:solidFill>
              </a:rPr>
              <a:t>18</a:t>
            </a:r>
            <a:r>
              <a:rPr sz="3600" smtClean="0">
                <a:solidFill>
                  <a:schemeClr val="tx1"/>
                </a:solidFill>
              </a:rPr>
              <a:t>O</a:t>
            </a:r>
            <a:r>
              <a:rPr sz="2000" smtClean="0">
                <a:solidFill>
                  <a:schemeClr val="tx1"/>
                </a:solidFill>
              </a:rPr>
              <a:t>3 </a:t>
            </a:r>
            <a:r>
              <a:rPr sz="3600" smtClean="0">
                <a:solidFill>
                  <a:schemeClr val="tx1"/>
                </a:solidFill>
              </a:rPr>
              <a:t>but the clemmensen reduces to give C</a:t>
            </a:r>
            <a:r>
              <a:rPr sz="2000" smtClean="0">
                <a:solidFill>
                  <a:schemeClr val="tx1"/>
                </a:solidFill>
              </a:rPr>
              <a:t>10</a:t>
            </a:r>
            <a:r>
              <a:rPr sz="3600" smtClean="0">
                <a:solidFill>
                  <a:schemeClr val="tx1"/>
                </a:solidFill>
              </a:rPr>
              <a:t>H</a:t>
            </a:r>
            <a:r>
              <a:rPr sz="2000" smtClean="0">
                <a:solidFill>
                  <a:schemeClr val="tx1"/>
                </a:solidFill>
              </a:rPr>
              <a:t>20</a:t>
            </a:r>
            <a:r>
              <a:rPr sz="3600" smtClean="0">
                <a:solidFill>
                  <a:schemeClr val="tx1"/>
                </a:solidFill>
              </a:rPr>
              <a:t>. Why do the products differ?</a:t>
            </a:r>
            <a:endParaRPr lang="en-US" sz="3600" dirty="0">
              <a:solidFill>
                <a:schemeClr val="tx1"/>
              </a:solidFill>
            </a:endParaRPr>
          </a:p>
        </p:txBody>
      </p:sp>
      <p:sp>
        <p:nvSpPr>
          <p:cNvPr id="3" name="Text Placeholder 2"/>
          <p:cNvSpPr>
            <a:spLocks noGrp="1"/>
          </p:cNvSpPr>
          <p:nvPr>
            <p:ph type="body" idx="1"/>
          </p:nvPr>
        </p:nvSpPr>
        <p:spPr>
          <a:xfrm>
            <a:off x="609600" y="4724400"/>
            <a:ext cx="7772400" cy="1828800"/>
          </a:xfrm>
        </p:spPr>
        <p:txBody>
          <a:bodyPr>
            <a:normAutofit/>
          </a:bodyPr>
          <a:lstStyle/>
          <a:p>
            <a:r>
              <a:rPr lang="en-US" sz="3600" dirty="0" smtClean="0"/>
              <a:t>(b) For Cannizzro reaction, explain why the reaction cannot be used with aldehydes having alpha-hydrogen?</a:t>
            </a:r>
            <a:endParaRPr lang="en-US" sz="3600" dirty="0"/>
          </a:p>
        </p:txBody>
      </p:sp>
      <p:pic>
        <p:nvPicPr>
          <p:cNvPr id="4" name="Picture 3" descr="IMG-20200402-WA0034.jpg"/>
          <p:cNvPicPr>
            <a:picLocks noChangeAspect="1"/>
          </p:cNvPicPr>
          <p:nvPr/>
        </p:nvPicPr>
        <p:blipFill>
          <a:blip r:embed="rId2"/>
          <a:stretch>
            <a:fillRect/>
          </a:stretch>
        </p:blipFill>
        <p:spPr>
          <a:xfrm>
            <a:off x="4114800" y="2819400"/>
            <a:ext cx="4343400" cy="183642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3600" smtClean="0">
                <a:solidFill>
                  <a:schemeClr val="tx1"/>
                </a:solidFill>
              </a:rPr>
              <a:t>Q.2-(a) Explain the mechanism of :</a:t>
            </a:r>
            <a:br>
              <a:rPr sz="3600" smtClean="0">
                <a:solidFill>
                  <a:schemeClr val="tx1"/>
                </a:solidFill>
              </a:rPr>
            </a:br>
            <a:r>
              <a:rPr sz="3600" smtClean="0">
                <a:solidFill>
                  <a:schemeClr val="tx1"/>
                </a:solidFill>
              </a:rPr>
              <a:t>(i) Knoevenagel condensation</a:t>
            </a:r>
            <a:br>
              <a:rPr sz="3600" smtClean="0">
                <a:solidFill>
                  <a:schemeClr val="tx1"/>
                </a:solidFill>
              </a:rPr>
            </a:br>
            <a:r>
              <a:rPr sz="3600" smtClean="0">
                <a:solidFill>
                  <a:schemeClr val="tx1"/>
                </a:solidFill>
              </a:rPr>
              <a:t>(ii) Addition of NH</a:t>
            </a:r>
            <a:r>
              <a:rPr sz="2400" smtClean="0">
                <a:solidFill>
                  <a:schemeClr val="tx1"/>
                </a:solidFill>
              </a:rPr>
              <a:t>3</a:t>
            </a:r>
            <a:r>
              <a:rPr sz="3600" smtClean="0">
                <a:solidFill>
                  <a:schemeClr val="tx1"/>
                </a:solidFill>
              </a:rPr>
              <a:t> derivative.</a:t>
            </a:r>
            <a:endParaRPr lang="en-US" sz="3600" dirty="0">
              <a:solidFill>
                <a:schemeClr val="tx1"/>
              </a:solidFill>
            </a:endParaRPr>
          </a:p>
        </p:txBody>
      </p:sp>
      <p:sp>
        <p:nvSpPr>
          <p:cNvPr id="3" name="Text Placeholder 2"/>
          <p:cNvSpPr>
            <a:spLocks noGrp="1"/>
          </p:cNvSpPr>
          <p:nvPr>
            <p:ph type="body" idx="1"/>
          </p:nvPr>
        </p:nvSpPr>
        <p:spPr/>
        <p:txBody>
          <a:bodyPr>
            <a:normAutofit/>
          </a:bodyPr>
          <a:lstStyle/>
          <a:p>
            <a:r>
              <a:rPr lang="en-US" sz="3600" dirty="0" smtClean="0"/>
              <a:t>Q.3- Explain the mechanism of the following reactions:</a:t>
            </a:r>
            <a:endParaRPr lang="en-US" sz="3600" dirty="0"/>
          </a:p>
        </p:txBody>
      </p:sp>
      <p:pic>
        <p:nvPicPr>
          <p:cNvPr id="4" name="Picture 3" descr="IMG-20200402-WA0037.jpg"/>
          <p:cNvPicPr>
            <a:picLocks noChangeAspect="1"/>
          </p:cNvPicPr>
          <p:nvPr/>
        </p:nvPicPr>
        <p:blipFill>
          <a:blip r:embed="rId2"/>
          <a:stretch>
            <a:fillRect/>
          </a:stretch>
        </p:blipFill>
        <p:spPr>
          <a:xfrm>
            <a:off x="304800" y="4191000"/>
            <a:ext cx="8610600" cy="208061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xfrm>
            <a:off x="530352" y="3124200"/>
            <a:ext cx="7772400" cy="3733800"/>
          </a:xfrm>
        </p:spPr>
        <p:txBody>
          <a:bodyPr>
            <a:normAutofit fontScale="40000" lnSpcReduction="20000"/>
          </a:bodyPr>
          <a:lstStyle/>
          <a:p>
            <a:pPr>
              <a:buNone/>
            </a:pPr>
            <a:r>
              <a:rPr lang="en-US" dirty="0" smtClean="0"/>
              <a:t>(a)</a:t>
            </a:r>
          </a:p>
          <a:p>
            <a:pPr>
              <a:buNone/>
            </a:pPr>
            <a:endParaRPr lang="en-US" dirty="0" smtClean="0"/>
          </a:p>
          <a:p>
            <a:pPr>
              <a:buNone/>
            </a:pPr>
            <a:endParaRPr lang="en-US" dirty="0" smtClean="0"/>
          </a:p>
          <a:p>
            <a:pPr>
              <a:buNone/>
            </a:pPr>
            <a:endParaRPr lang="en-US" sz="6500" dirty="0" smtClean="0"/>
          </a:p>
          <a:p>
            <a:pPr>
              <a:buNone/>
            </a:pPr>
            <a:r>
              <a:rPr lang="en-US" sz="6500" dirty="0" smtClean="0"/>
              <a:t>(b) An organic  compound having molecular formula  C</a:t>
            </a:r>
            <a:r>
              <a:rPr lang="en-US" sz="6500" baseline="-25000" dirty="0" smtClean="0"/>
              <a:t>6</a:t>
            </a:r>
            <a:r>
              <a:rPr lang="en-US" sz="6500" dirty="0" smtClean="0"/>
              <a:t>H</a:t>
            </a:r>
            <a:r>
              <a:rPr lang="en-US" sz="6500" baseline="-25000" dirty="0" smtClean="0"/>
              <a:t>12</a:t>
            </a:r>
            <a:r>
              <a:rPr lang="en-US" sz="6500" dirty="0" smtClean="0"/>
              <a:t>O does not reduce tollens reagent but gives a crystalline derivative  with 2,4-dinitrophenyl hydrazine. It also gives iodoform test and produce 3-methyl pentane on clemmensen  reduction. Assign  a structural formula to the organic compound and write the reactions involved.</a:t>
            </a:r>
          </a:p>
          <a:p>
            <a:pPr>
              <a:buNone/>
            </a:pPr>
            <a:endParaRPr lang="en-US" dirty="0" smtClean="0"/>
          </a:p>
        </p:txBody>
      </p:sp>
      <p:pic>
        <p:nvPicPr>
          <p:cNvPr id="4" name="Picture 3" descr="IMG-20200402-WA0032.jpg"/>
          <p:cNvPicPr>
            <a:picLocks noChangeAspect="1"/>
          </p:cNvPicPr>
          <p:nvPr/>
        </p:nvPicPr>
        <p:blipFill>
          <a:blip r:embed="rId2"/>
          <a:stretch>
            <a:fillRect/>
          </a:stretch>
        </p:blipFill>
        <p:spPr>
          <a:xfrm>
            <a:off x="457200" y="2362200"/>
            <a:ext cx="8382000" cy="1524000"/>
          </a:xfrm>
          <a:prstGeom prst="rect">
            <a:avLst/>
          </a:prstGeom>
        </p:spPr>
      </p:pic>
      <p:sp>
        <p:nvSpPr>
          <p:cNvPr id="5" name="Title 4"/>
          <p:cNvSpPr>
            <a:spLocks noGrp="1"/>
          </p:cNvSpPr>
          <p:nvPr>
            <p:ph type="title"/>
          </p:nvPr>
        </p:nvSpPr>
        <p:spPr>
          <a:xfrm>
            <a:off x="533400" y="914400"/>
            <a:ext cx="7772400" cy="1362456"/>
          </a:xfrm>
        </p:spPr>
        <p:txBody>
          <a:bodyPr/>
          <a:lstStyle/>
          <a:p>
            <a:r>
              <a:rPr sz="3600" smtClean="0">
                <a:solidFill>
                  <a:schemeClr val="tx1"/>
                </a:solidFill>
              </a:rPr>
              <a:t>Q.3-(a) Explain the mechanism of the following transformation:</a:t>
            </a:r>
            <a:endParaRPr lang="en-US" sz="3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3600" smtClean="0"/>
              <a:t> </a:t>
            </a:r>
            <a:r>
              <a:rPr sz="3600" smtClean="0">
                <a:solidFill>
                  <a:schemeClr val="tx1"/>
                </a:solidFill>
              </a:rPr>
              <a:t>Q.4-  (a)Two equivalent of benzaldehyde react with hydrazine to give a compound with molecular formula C</a:t>
            </a:r>
            <a:r>
              <a:rPr sz="1600" smtClean="0">
                <a:solidFill>
                  <a:schemeClr val="tx1"/>
                </a:solidFill>
              </a:rPr>
              <a:t>16</a:t>
            </a:r>
            <a:r>
              <a:rPr sz="3600" smtClean="0">
                <a:solidFill>
                  <a:schemeClr val="tx1"/>
                </a:solidFill>
              </a:rPr>
              <a:t>H</a:t>
            </a:r>
            <a:r>
              <a:rPr sz="1600" smtClean="0">
                <a:solidFill>
                  <a:schemeClr val="tx1"/>
                </a:solidFill>
              </a:rPr>
              <a:t>12</a:t>
            </a:r>
            <a:r>
              <a:rPr sz="3600" smtClean="0">
                <a:solidFill>
                  <a:schemeClr val="tx1"/>
                </a:solidFill>
              </a:rPr>
              <a:t>N</a:t>
            </a:r>
            <a:r>
              <a:rPr sz="1600" smtClean="0">
                <a:solidFill>
                  <a:schemeClr val="tx1"/>
                </a:solidFill>
              </a:rPr>
              <a:t>2.</a:t>
            </a:r>
            <a:endParaRPr lang="en-US" sz="3600" dirty="0"/>
          </a:p>
        </p:txBody>
      </p:sp>
      <p:sp>
        <p:nvSpPr>
          <p:cNvPr id="3" name="Text Placeholder 2"/>
          <p:cNvSpPr>
            <a:spLocks noGrp="1"/>
          </p:cNvSpPr>
          <p:nvPr>
            <p:ph type="body" idx="1"/>
          </p:nvPr>
        </p:nvSpPr>
        <p:spPr>
          <a:xfrm>
            <a:off x="530352" y="2704664"/>
            <a:ext cx="7772400" cy="2400736"/>
          </a:xfrm>
        </p:spPr>
        <p:txBody>
          <a:bodyPr>
            <a:normAutofit/>
          </a:bodyPr>
          <a:lstStyle/>
          <a:p>
            <a:r>
              <a:rPr lang="en-US" sz="3600" dirty="0" smtClean="0"/>
              <a:t>Draw the structure of the compound and write  the reaction.</a:t>
            </a:r>
          </a:p>
          <a:p>
            <a:r>
              <a:rPr lang="en-US" sz="3600" dirty="0" smtClean="0"/>
              <a:t>(b) Explain the mechanism of wittig reaction.</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2340864"/>
          </a:xfrm>
        </p:spPr>
        <p:txBody>
          <a:bodyPr/>
          <a:lstStyle/>
          <a:p>
            <a:r>
              <a:rPr sz="3600" smtClean="0">
                <a:solidFill>
                  <a:schemeClr val="tx1"/>
                </a:solidFill>
              </a:rPr>
              <a:t>Q.5- (a) Which of the following will undergo aldol condensation or cannizzaro reaction(with reasoning):</a:t>
            </a:r>
            <a:br>
              <a:rPr sz="3600" smtClean="0">
                <a:solidFill>
                  <a:schemeClr val="tx1"/>
                </a:solidFill>
              </a:rPr>
            </a:br>
            <a:r>
              <a:rPr sz="3600" smtClean="0">
                <a:solidFill>
                  <a:schemeClr val="tx1"/>
                </a:solidFill>
              </a:rPr>
              <a:t>(i)HCHO                      (ii) CH</a:t>
            </a:r>
            <a:r>
              <a:rPr sz="1800" smtClean="0">
                <a:solidFill>
                  <a:schemeClr val="tx1"/>
                </a:solidFill>
              </a:rPr>
              <a:t>3</a:t>
            </a:r>
            <a:r>
              <a:rPr sz="3600" smtClean="0">
                <a:solidFill>
                  <a:schemeClr val="tx1"/>
                </a:solidFill>
              </a:rPr>
              <a:t>CHO</a:t>
            </a:r>
            <a:endParaRPr lang="en-US" sz="3600" dirty="0">
              <a:solidFill>
                <a:schemeClr val="tx1"/>
              </a:solidFill>
            </a:endParaRPr>
          </a:p>
        </p:txBody>
      </p:sp>
      <p:sp>
        <p:nvSpPr>
          <p:cNvPr id="3" name="Text Placeholder 2"/>
          <p:cNvSpPr>
            <a:spLocks noGrp="1"/>
          </p:cNvSpPr>
          <p:nvPr>
            <p:ph type="body" idx="1"/>
          </p:nvPr>
        </p:nvSpPr>
        <p:spPr>
          <a:xfrm>
            <a:off x="533400" y="3733800"/>
            <a:ext cx="7772400" cy="2590800"/>
          </a:xfrm>
        </p:spPr>
        <p:txBody>
          <a:bodyPr>
            <a:normAutofit/>
          </a:bodyPr>
          <a:lstStyle/>
          <a:p>
            <a:r>
              <a:rPr lang="en-US" sz="3600" dirty="0" smtClean="0"/>
              <a:t>(b) Which of the following will undergo haloform reaction(with reasoning):</a:t>
            </a:r>
          </a:p>
          <a:p>
            <a:r>
              <a:rPr lang="en-US" sz="3600" dirty="0" smtClean="0"/>
              <a:t>(i) HCHO                (ii)CH3CHO</a:t>
            </a:r>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2493264"/>
          </a:xfrm>
        </p:spPr>
        <p:txBody>
          <a:bodyPr/>
          <a:lstStyle/>
          <a:p>
            <a:r>
              <a:rPr sz="3600" smtClean="0">
                <a:solidFill>
                  <a:schemeClr val="tx1"/>
                </a:solidFill>
              </a:rPr>
              <a:t>Q.6- (a) What will happen when CH</a:t>
            </a:r>
            <a:r>
              <a:rPr sz="2000" smtClean="0">
                <a:solidFill>
                  <a:schemeClr val="tx1"/>
                </a:solidFill>
              </a:rPr>
              <a:t>3</a:t>
            </a:r>
            <a:r>
              <a:rPr sz="3600" smtClean="0">
                <a:solidFill>
                  <a:schemeClr val="tx1"/>
                </a:solidFill>
              </a:rPr>
              <a:t>CHO react with ethylene glycol in a slightly acidic medium?</a:t>
            </a:r>
            <a:br>
              <a:rPr sz="3600" smtClean="0">
                <a:solidFill>
                  <a:schemeClr val="tx1"/>
                </a:solidFill>
              </a:rPr>
            </a:br>
            <a:r>
              <a:rPr sz="3600" smtClean="0">
                <a:solidFill>
                  <a:schemeClr val="tx1"/>
                </a:solidFill>
              </a:rPr>
              <a:t>(b) What will happen the ethanol react with NH</a:t>
            </a:r>
            <a:r>
              <a:rPr sz="2400" smtClean="0">
                <a:solidFill>
                  <a:schemeClr val="tx1"/>
                </a:solidFill>
              </a:rPr>
              <a:t>2</a:t>
            </a:r>
            <a:r>
              <a:rPr sz="3600" smtClean="0">
                <a:solidFill>
                  <a:schemeClr val="tx1"/>
                </a:solidFill>
              </a:rPr>
              <a:t>NH</a:t>
            </a:r>
            <a:r>
              <a:rPr sz="2000" smtClean="0">
                <a:solidFill>
                  <a:schemeClr val="tx1"/>
                </a:solidFill>
              </a:rPr>
              <a:t>2</a:t>
            </a:r>
            <a:r>
              <a:rPr sz="3600" smtClean="0">
                <a:solidFill>
                  <a:schemeClr val="tx1"/>
                </a:solidFill>
              </a:rPr>
              <a:t>/KOH?</a:t>
            </a:r>
            <a:endParaRPr lang="en-US" sz="3600" dirty="0">
              <a:solidFill>
                <a:schemeClr val="tx1"/>
              </a:solidFill>
            </a:endParaRPr>
          </a:p>
        </p:txBody>
      </p:sp>
      <p:sp>
        <p:nvSpPr>
          <p:cNvPr id="3" name="Text Placeholder 2"/>
          <p:cNvSpPr>
            <a:spLocks noGrp="1"/>
          </p:cNvSpPr>
          <p:nvPr>
            <p:ph type="body" idx="1"/>
          </p:nvPr>
        </p:nvSpPr>
        <p:spPr>
          <a:xfrm>
            <a:off x="530352" y="3886200"/>
            <a:ext cx="7772400" cy="2057400"/>
          </a:xfrm>
        </p:spPr>
        <p:txBody>
          <a:bodyPr>
            <a:normAutofit/>
          </a:bodyPr>
          <a:lstStyle/>
          <a:p>
            <a:r>
              <a:rPr lang="en-US" sz="3600" dirty="0" smtClean="0"/>
              <a:t>(C) Why are the aldehydes more reactive than ketones towards nucleophilic  addition reaction?</a:t>
            </a:r>
          </a:p>
          <a:p>
            <a:endParaRPr lang="en-US" dirty="0" smtClean="0"/>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772400" cy="2264664"/>
          </a:xfrm>
        </p:spPr>
        <p:txBody>
          <a:bodyPr/>
          <a:lstStyle/>
          <a:p>
            <a:r>
              <a:rPr sz="3600" smtClean="0">
                <a:solidFill>
                  <a:schemeClr val="tx1"/>
                </a:solidFill>
              </a:rPr>
              <a:t>Q.7(a) Give the structure of the ylide and carbonyl compounds needed to prepare the following alkenes:</a:t>
            </a:r>
            <a:br>
              <a:rPr sz="3600" smtClean="0">
                <a:solidFill>
                  <a:schemeClr val="tx1"/>
                </a:solidFill>
              </a:rPr>
            </a:br>
            <a:endParaRPr lang="en-US" sz="3600" dirty="0">
              <a:solidFill>
                <a:schemeClr val="tx1"/>
              </a:solidFill>
            </a:endParaRPr>
          </a:p>
        </p:txBody>
      </p:sp>
      <p:sp>
        <p:nvSpPr>
          <p:cNvPr id="3" name="Text Placeholder 2"/>
          <p:cNvSpPr>
            <a:spLocks noGrp="1"/>
          </p:cNvSpPr>
          <p:nvPr>
            <p:ph type="body" idx="1"/>
          </p:nvPr>
        </p:nvSpPr>
        <p:spPr>
          <a:xfrm>
            <a:off x="381000" y="4114800"/>
            <a:ext cx="7772400" cy="2057400"/>
          </a:xfrm>
        </p:spPr>
        <p:txBody>
          <a:bodyPr>
            <a:normAutofit/>
          </a:bodyPr>
          <a:lstStyle/>
          <a:p>
            <a:r>
              <a:rPr lang="en-US" sz="3600" dirty="0" smtClean="0"/>
              <a:t>(b) Write a short note on the following</a:t>
            </a:r>
          </a:p>
          <a:p>
            <a:r>
              <a:rPr lang="en-US" sz="3600" dirty="0" smtClean="0"/>
              <a:t> </a:t>
            </a:r>
            <a:r>
              <a:rPr lang="en-US" sz="3600" dirty="0" smtClean="0"/>
              <a:t> (i) MPV Reaction</a:t>
            </a:r>
          </a:p>
          <a:p>
            <a:r>
              <a:rPr lang="en-US" sz="3600" dirty="0" smtClean="0"/>
              <a:t> </a:t>
            </a:r>
            <a:r>
              <a:rPr lang="en-US" sz="3600" dirty="0" smtClean="0"/>
              <a:t> (ii) Wolf Kishner Reduction </a:t>
            </a:r>
            <a:endParaRPr lang="en-US" sz="3600" dirty="0"/>
          </a:p>
        </p:txBody>
      </p:sp>
      <p:pic>
        <p:nvPicPr>
          <p:cNvPr id="4" name="Picture 3" descr="IMG-20200402-WA0039.jpg"/>
          <p:cNvPicPr>
            <a:picLocks noChangeAspect="1"/>
          </p:cNvPicPr>
          <p:nvPr/>
        </p:nvPicPr>
        <p:blipFill>
          <a:blip r:embed="rId2"/>
          <a:stretch>
            <a:fillRect/>
          </a:stretch>
        </p:blipFill>
        <p:spPr>
          <a:xfrm>
            <a:off x="762000" y="2286000"/>
            <a:ext cx="7239000" cy="1600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3102864"/>
          </a:xfrm>
        </p:spPr>
        <p:txBody>
          <a:bodyPr/>
          <a:lstStyle/>
          <a:p>
            <a:r>
              <a:rPr sz="3600" smtClean="0">
                <a:solidFill>
                  <a:schemeClr val="tx1"/>
                </a:solidFill>
              </a:rPr>
              <a:t>Q.8- (a) The combination of CrO</a:t>
            </a:r>
            <a:r>
              <a:rPr sz="2400" smtClean="0">
                <a:solidFill>
                  <a:schemeClr val="tx1"/>
                </a:solidFill>
              </a:rPr>
              <a:t>3 </a:t>
            </a:r>
            <a:r>
              <a:rPr sz="3600" smtClean="0">
                <a:solidFill>
                  <a:schemeClr val="tx1"/>
                </a:solidFill>
              </a:rPr>
              <a:t>and sulphuric acid is often reffered as jones reagent  and the oxidation of alcohols with this reagent in alcohol is called jonnes oxidation. Jones oxidation </a:t>
            </a:r>
            <a:r>
              <a:rPr lang="en-US" sz="3600" dirty="0" smtClean="0">
                <a:solidFill>
                  <a:schemeClr val="tx1"/>
                </a:solidFill>
              </a:rPr>
              <a:t>Is not </a:t>
            </a:r>
            <a:r>
              <a:rPr lang="en-US" sz="3600" dirty="0" err="1" smtClean="0">
                <a:solidFill>
                  <a:schemeClr val="tx1"/>
                </a:solidFill>
              </a:rPr>
              <a:t>agood</a:t>
            </a:r>
            <a:r>
              <a:rPr lang="en-US" sz="3600" dirty="0" smtClean="0">
                <a:solidFill>
                  <a:schemeClr val="tx1"/>
                </a:solidFill>
              </a:rPr>
              <a:t> method to </a:t>
            </a:r>
            <a:r>
              <a:rPr lang="en-US" sz="3600" dirty="0" err="1" smtClean="0">
                <a:solidFill>
                  <a:schemeClr val="tx1"/>
                </a:solidFill>
              </a:rPr>
              <a:t>oxidise</a:t>
            </a:r>
            <a:r>
              <a:rPr lang="en-US" sz="3600" dirty="0" smtClean="0">
                <a:solidFill>
                  <a:schemeClr val="tx1"/>
                </a:solidFill>
              </a:rPr>
              <a:t> primary alcohols to aldehydes. Why?</a:t>
            </a:r>
            <a:endParaRPr lang="en-US" sz="3600" dirty="0">
              <a:solidFill>
                <a:schemeClr val="tx1"/>
              </a:solidFill>
            </a:endParaRPr>
          </a:p>
        </p:txBody>
      </p:sp>
      <p:sp>
        <p:nvSpPr>
          <p:cNvPr id="3" name="Text Placeholder 2"/>
          <p:cNvSpPr>
            <a:spLocks noGrp="1"/>
          </p:cNvSpPr>
          <p:nvPr>
            <p:ph type="body" idx="1"/>
          </p:nvPr>
        </p:nvSpPr>
        <p:spPr>
          <a:xfrm>
            <a:off x="457200" y="4419600"/>
            <a:ext cx="7772400" cy="1814512"/>
          </a:xfrm>
        </p:spPr>
        <p:txBody>
          <a:bodyPr>
            <a:normAutofit fontScale="85000" lnSpcReduction="20000"/>
          </a:bodyPr>
          <a:lstStyle/>
          <a:p>
            <a:r>
              <a:rPr lang="en-US" sz="3600" dirty="0" smtClean="0"/>
              <a:t>(b) Give the chemical test to distinguish between:</a:t>
            </a:r>
          </a:p>
          <a:p>
            <a:pPr marL="857250" indent="-857250">
              <a:buAutoNum type="romanLcParenBoth"/>
            </a:pPr>
            <a:r>
              <a:rPr lang="en-US" sz="3600" dirty="0" smtClean="0"/>
              <a:t>Methanal and Propanone</a:t>
            </a:r>
          </a:p>
          <a:p>
            <a:pPr marL="857250" indent="-857250">
              <a:buAutoNum type="romanLcParenBoth"/>
            </a:pPr>
            <a:r>
              <a:rPr lang="en-US" sz="3600" dirty="0" smtClean="0"/>
              <a:t>Pentan-2-one and pentan-2-al</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3712464"/>
          </a:xfrm>
        </p:spPr>
        <p:txBody>
          <a:bodyPr/>
          <a:lstStyle/>
          <a:p>
            <a:r>
              <a:rPr sz="3600" smtClean="0">
                <a:solidFill>
                  <a:schemeClr val="tx1"/>
                </a:solidFill>
              </a:rPr>
              <a:t>Q.9-(a)An organic compound with molecular formula C</a:t>
            </a:r>
            <a:r>
              <a:rPr sz="2000" smtClean="0">
                <a:solidFill>
                  <a:schemeClr val="tx1"/>
                </a:solidFill>
              </a:rPr>
              <a:t>9</a:t>
            </a:r>
            <a:r>
              <a:rPr sz="3600" smtClean="0">
                <a:solidFill>
                  <a:schemeClr val="tx1"/>
                </a:solidFill>
              </a:rPr>
              <a:t>H</a:t>
            </a:r>
            <a:r>
              <a:rPr sz="2000" smtClean="0">
                <a:solidFill>
                  <a:schemeClr val="tx1"/>
                </a:solidFill>
              </a:rPr>
              <a:t>10</a:t>
            </a:r>
            <a:r>
              <a:rPr sz="3600" smtClean="0">
                <a:solidFill>
                  <a:schemeClr val="tx1"/>
                </a:solidFill>
              </a:rPr>
              <a:t>O forms 2,4 DNP derivative , reduces tollen`sreagent and undergoes Cannizzaro reaction. On vigorous oxidation it gives 1,2-dicarboxylic acid. Identify the compound?</a:t>
            </a:r>
            <a:endParaRPr lang="en-US" sz="3600" dirty="0">
              <a:solidFill>
                <a:schemeClr val="tx1"/>
              </a:solidFill>
            </a:endParaRPr>
          </a:p>
        </p:txBody>
      </p:sp>
      <p:sp>
        <p:nvSpPr>
          <p:cNvPr id="3" name="Text Placeholder 2"/>
          <p:cNvSpPr>
            <a:spLocks noGrp="1"/>
          </p:cNvSpPr>
          <p:nvPr>
            <p:ph type="body" idx="1"/>
          </p:nvPr>
        </p:nvSpPr>
        <p:spPr>
          <a:xfrm>
            <a:off x="533400" y="5029200"/>
            <a:ext cx="7772400" cy="1600200"/>
          </a:xfrm>
        </p:spPr>
        <p:txBody>
          <a:bodyPr>
            <a:normAutofit/>
          </a:bodyPr>
          <a:lstStyle/>
          <a:p>
            <a:r>
              <a:rPr lang="en-US" sz="3600" dirty="0" smtClean="0"/>
              <a:t>(b) Define Sarett`s reagent?</a:t>
            </a: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137</TotalTime>
  <Words>464</Words>
  <Application>Microsoft Office PowerPoint</Application>
  <PresentationFormat>On-screen Show (4:3)</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IMPORTANT QUESTIONS OF ALDEHYDES AND KETONES</vt:lpstr>
      <vt:lpstr>Q.2-(a) Explain the mechanism of : (i) Knoevenagel condensation (ii) Addition of NH3 derivative.</vt:lpstr>
      <vt:lpstr>Q.3-(a) Explain the mechanism of the following transformation:</vt:lpstr>
      <vt:lpstr> Q.4-  (a)Two equivalent of benzaldehyde react with hydrazine to give a compound with molecular formula C16H12N2.</vt:lpstr>
      <vt:lpstr>Q.5- (a) Which of the following will undergo aldol condensation or cannizzaro reaction(with reasoning): (i)HCHO                      (ii) CH3CHO</vt:lpstr>
      <vt:lpstr>Q.6- (a) What will happen when CH3CHO react with ethylene glycol in a slightly acidic medium? (b) What will happen the ethanol react with NH2NH2/KOH?</vt:lpstr>
      <vt:lpstr>Q.7(a) Give the structure of the ylide and carbonyl compounds needed to prepare the following alkenes: </vt:lpstr>
      <vt:lpstr>Q.8- (a) The combination of CrO3 and sulphuric acid is often reffered as jones reagent  and the oxidation of alcohols with this reagent in alcohol is called jonnes oxidation. Jones oxidation Is not agood method to oxidise primary alcohols to aldehydes. Why?</vt:lpstr>
      <vt:lpstr>Q.9-(a)An organic compound with molecular formula C9H10O forms 2,4 DNP derivative , reduces tollen`sreagent and undergoes Cannizzaro reaction. On vigorous oxidation it gives 1,2-dicarboxylic acid. Identify the compound?</vt:lpstr>
      <vt:lpstr>Q.10- Discuss the mechanism of the following transformation:</vt:lpstr>
      <vt:lpstr>Q.11-(a) Reduction of the following compound by the wolf-kishner method gives C10H18O3 but the clemmensen reduces to give C10H20. Why do the products differ?</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QUESTIONS OF ALDEHYDES AND KETONES</dc:title>
  <dc:creator>Cogent_Tele_services</dc:creator>
  <cp:lastModifiedBy>Cogent_Tele_services</cp:lastModifiedBy>
  <cp:revision>15</cp:revision>
  <dcterms:created xsi:type="dcterms:W3CDTF">2020-04-02T07:23:53Z</dcterms:created>
  <dcterms:modified xsi:type="dcterms:W3CDTF">2020-04-02T11:18:07Z</dcterms:modified>
</cp:coreProperties>
</file>