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4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65" r:id="rId12"/>
    <p:sldId id="266" r:id="rId13"/>
    <p:sldId id="267" r:id="rId14"/>
    <p:sldId id="268" r:id="rId15"/>
    <p:sldId id="276" r:id="rId16"/>
    <p:sldId id="269" r:id="rId17"/>
    <p:sldId id="270" r:id="rId18"/>
    <p:sldId id="278" r:id="rId19"/>
    <p:sldId id="272" r:id="rId20"/>
    <p:sldId id="279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747"/>
    <a:srgbClr val="3A4E4F"/>
    <a:srgbClr val="331431"/>
    <a:srgbClr val="400F3D"/>
    <a:srgbClr val="7D7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C1BC9A-AF40-430F-894F-073852350A25}" v="410" dt="2020-04-01T04:15:44.753"/>
    <p1510:client id="{4391F671-78EA-480B-B672-EC6A2B3DAB3A}" v="256" dt="2020-04-01T04:45:44.740"/>
    <p1510:client id="{6811BC84-E5DE-4D19-B791-0E64D81390CA}" v="193" dt="2020-04-01T05:59:20.918"/>
    <p1510:client id="{B81EACCB-3973-46F2-A9BB-D7599964CC31}" v="186" dt="2020-04-01T05:14:03.073"/>
    <p1510:client id="{F954F53B-1ABC-4069-910C-400338D59BA8}" v="4" dt="2020-04-01T03:54:14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A1B3A-8991-4CFF-9E6D-67974F4AE7C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199FD-568E-4791-AE22-103FAD56A8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99FD-568E-4791-AE22-103FAD56A890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4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4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65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71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3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4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93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31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9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6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7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1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4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95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9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2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53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  <p:sldLayoutId id="2147484047" r:id="rId15"/>
    <p:sldLayoutId id="2147484048" r:id="rId16"/>
    <p:sldLayoutId id="2147484049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751" y="-85017"/>
            <a:ext cx="8352928" cy="6629400"/>
          </a:xfrm>
        </p:spPr>
        <p:txBody>
          <a:bodyPr>
            <a:noAutofit/>
          </a:bodyPr>
          <a:lstStyle/>
          <a:p>
            <a:pPr algn="ctr"/>
            <a:endParaRPr lang="en-US" sz="2800" b="1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 Black"/>
              </a:rPr>
              <a:t>DEDUCTIONS TO BE MADE FROM GROSS TOTAL INCOME UNDER SECTIONS 80C TO 80CCCE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B.COM 6</a:t>
            </a:r>
            <a:r>
              <a:rPr lang="en-US" sz="2400" b="1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SEM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INCOME TAX</a:t>
            </a:r>
          </a:p>
          <a:p>
            <a:pPr algn="ctr"/>
            <a:endParaRPr lang="en-US" sz="24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sz="1600" b="1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b="1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Arial Black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Black"/>
              </a:rPr>
              <a:t>I.B.(PG) COLLEGE, PANIPAT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Black"/>
              </a:rPr>
              <a:t>AFFILIATED TO KURUKSHETRA UNIVERSITY, KURUKSHETRA</a:t>
            </a:r>
          </a:p>
          <a:p>
            <a:endParaRPr lang="en-IN" sz="3600" b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3D5F4-B5E4-4810-8AAF-1B6BD8A8EC58}"/>
              </a:ext>
            </a:extLst>
          </p:cNvPr>
          <p:cNvSpPr txBox="1"/>
          <p:nvPr/>
        </p:nvSpPr>
        <p:spPr>
          <a:xfrm>
            <a:off x="2108886" y="3231290"/>
            <a:ext cx="452463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By – Prof. Ajay Pal Singh </a:t>
            </a:r>
          </a:p>
          <a:p>
            <a:pPr algn="ctr"/>
            <a:r>
              <a:rPr lang="en-US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Assistant Professor</a:t>
            </a:r>
          </a:p>
          <a:p>
            <a:pPr algn="ctr"/>
            <a:r>
              <a:rPr lang="en-US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Department of Commerce</a:t>
            </a:r>
          </a:p>
        </p:txBody>
      </p:sp>
    </p:spTree>
    <p:extLst>
      <p:ext uri="{BB962C8B-B14F-4D97-AF65-F5344CB8AC3E}">
        <p14:creationId xmlns:p14="http://schemas.microsoft.com/office/powerpoint/2010/main" val="123718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4488" marR="0" lvl="3" indent="52388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endParaRPr lang="en-US" altLang="zh-CN" sz="32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344488" marR="0" lvl="3" indent="52388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endParaRPr lang="en-US" altLang="zh-CN" sz="32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344170" lvl="3" indent="5207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altLang="zh-CN" sz="2800" b="1">
                <a:latin typeface="Arial"/>
                <a:ea typeface="SimSun"/>
                <a:cs typeface="Arial"/>
              </a:rPr>
              <a:t>3</a:t>
            </a:r>
            <a:r>
              <a:rPr lang="en-US" altLang="zh-CN" sz="2800">
                <a:latin typeface="Arial"/>
                <a:ea typeface="SimSun"/>
                <a:cs typeface="Arial"/>
              </a:rPr>
              <a:t>.Contribution to any provident fund to which , the Provident Funds Act ,1925 applies;</a:t>
            </a:r>
          </a:p>
          <a:p>
            <a:pPr marL="344488" marR="0" lvl="3" indent="52388" algn="just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endParaRPr lang="en-US" altLang="zh-CN" sz="2800" b="1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4488" marR="0" lvl="3" indent="52388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r>
              <a:rPr lang="en-US" altLang="zh-CN" sz="2800" b="1">
                <a:latin typeface="Arial" pitchFamily="34" charset="0"/>
                <a:ea typeface="SimSun" pitchFamily="2" charset="-122"/>
                <a:cs typeface="Arial" pitchFamily="34" charset="0"/>
              </a:rPr>
              <a:t>4.</a:t>
            </a: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Contribution in PPF account of self, spouse or his or her child ( Maximum up to Rs.1,50,000)</a:t>
            </a:r>
          </a:p>
          <a:p>
            <a:pPr marL="344488" marR="0" lvl="3" indent="52388" algn="just"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endParaRPr lang="en-US" altLang="zh-CN" sz="280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4488" marR="0" lvl="3" indent="52388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r>
              <a:rPr lang="en-US" altLang="zh-CN" sz="2800" b="1">
                <a:latin typeface="Arial" pitchFamily="34" charset="0"/>
                <a:ea typeface="SimSun" pitchFamily="2" charset="-122"/>
                <a:cs typeface="Arial" pitchFamily="34" charset="0"/>
              </a:rPr>
              <a:t>5.</a:t>
            </a: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Contribution by an employee in recognized provident fund or an approved superannuation fund.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533400" y="5334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447800"/>
            <a:ext cx="9144000" cy="51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As the subscription to NSC VIII Issue and IX Issue;</a:t>
            </a:r>
            <a:endParaRPr lang="en-US" altLang="zh-CN" sz="2800" dirty="0">
              <a:latin typeface="Arial"/>
              <a:ea typeface="SimSun"/>
              <a:cs typeface="Arial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Contribution in the Unit- Linked Insurance Plan ,1971 of Unit Trust of India.</a:t>
            </a:r>
            <a:endParaRPr lang="en-US" altLang="zh-CN" sz="2800">
              <a:latin typeface="Arial"/>
              <a:ea typeface="SimSun"/>
              <a:cs typeface="Arial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Sum paid as subscription to any unit of Mutual</a:t>
            </a:r>
            <a:r>
              <a:rPr kumimoji="0" lang="en-US" altLang="zh-CN" sz="2800" b="0" i="0" u="none" strike="noStrike" cap="none" normalizeH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Fund (notify by the Central Government);</a:t>
            </a:r>
            <a:endParaRPr lang="en-US" altLang="zh-CN" sz="2800">
              <a:latin typeface="Arial"/>
              <a:ea typeface="SimSun"/>
              <a:cs typeface="Arial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Tuition 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fees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for Maximum two children;</a:t>
            </a:r>
            <a:endParaRPr lang="en-US" altLang="zh-CN" sz="2800" dirty="0">
              <a:latin typeface="Arial"/>
              <a:ea typeface="SimSun"/>
              <a:cs typeface="Arial"/>
            </a:endParaRP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 startAt="6"/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 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Payment of loan which has been taken for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self occupied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house property (principal amount)</a:t>
            </a:r>
            <a:endParaRPr kumimoji="0" lang="en-US" altLang="zh-CN" sz="2800" b="0" i="0" u="none" strike="noStrike" cap="none" normalizeH="0" baseline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533400" y="5334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57200" y="685800"/>
            <a:ext cx="83820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11.	Sum paid as the subscription to equity shares or debentures of a public company or public financial forming part of any eligible issue of capital approved by the Board.</a:t>
            </a: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12.Interest due on the NSC (VIII Issue) and (IX Issue).</a:t>
            </a: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13.The term deposit for a fixed period of not less than five years with schedule bank and scheme should be notified by the Central Government.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588695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14. As the subscription to bonds issued by National Bank for Agriculture and Rural Development.</a:t>
            </a: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15. Deposit in five years Post Office Time Deposit Account.</a:t>
            </a: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16. Deposit in Senior Citizen Savings scheme ,2004;</a:t>
            </a:r>
          </a:p>
          <a:p>
            <a:pPr marL="514350" indent="-5143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17. Deposit in </a:t>
            </a:r>
            <a:r>
              <a:rPr lang="en-US" altLang="zh-CN" sz="2800" err="1">
                <a:latin typeface="Arial" pitchFamily="34" charset="0"/>
                <a:ea typeface="SimSun" pitchFamily="2" charset="-122"/>
                <a:cs typeface="Arial" pitchFamily="34" charset="0"/>
              </a:rPr>
              <a:t>Sukanya</a:t>
            </a:r>
            <a:r>
              <a:rPr lang="en-US" altLang="zh-CN" sz="2800">
                <a:latin typeface="Arial" pitchFamily="34" charset="0"/>
                <a:ea typeface="SimSun" pitchFamily="2" charset="-122"/>
                <a:cs typeface="Arial" pitchFamily="34" charset="0"/>
              </a:rPr>
              <a:t> Samridhi Account.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1" y="1377693"/>
            <a:ext cx="8534399" cy="45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just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R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It provides for a Deduction to an individual for any amount paid or deposited by him in an annuity plan of the LIC of India or any other insurer for receiving a pension from the fund. The Deduction under this section is (amount paid or Rs. 1,50,000 </a:t>
            </a:r>
            <a:r>
              <a:rPr lang="en-US" altLang="zh-CN" sz="2800" dirty="0" err="1">
                <a:latin typeface="Arial"/>
                <a:ea typeface="SimSun"/>
                <a:cs typeface="Arial"/>
              </a:rPr>
              <a:t>which ever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 is less).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1E5C89-6DB8-44F0-886E-04763ED56D65}"/>
              </a:ext>
            </a:extLst>
          </p:cNvPr>
          <p:cNvSpPr/>
          <p:nvPr/>
        </p:nvSpPr>
        <p:spPr>
          <a:xfrm>
            <a:off x="-3777" y="-3781"/>
            <a:ext cx="9143997" cy="1294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 dirty="0">
              <a:solidFill>
                <a:srgbClr val="00B050"/>
              </a:solidFill>
              <a:latin typeface="Arial"/>
              <a:cs typeface="Arial"/>
            </a:endParaRPr>
          </a:p>
          <a:p>
            <a:pPr algn="ctr"/>
            <a:r>
              <a:rPr lang="en-US" sz="2800" b="1" i="1" dirty="0">
                <a:solidFill>
                  <a:srgbClr val="00B050"/>
                </a:solidFill>
                <a:latin typeface="Arial Black"/>
                <a:cs typeface="Arial"/>
              </a:rPr>
              <a:t> </a:t>
            </a:r>
            <a:r>
              <a:rPr lang="en-US" sz="2800" i="1" dirty="0">
                <a:solidFill>
                  <a:srgbClr val="00B050"/>
                </a:solidFill>
                <a:latin typeface="Arial"/>
                <a:cs typeface="Arial"/>
              </a:rPr>
              <a:t>2.(Sec 80CCC)  :- </a:t>
            </a:r>
            <a:r>
              <a:rPr lang="en-US" sz="2800" i="1" dirty="0">
                <a:solidFill>
                  <a:srgbClr val="00B050"/>
                </a:solidFill>
                <a:latin typeface="Arial"/>
              </a:rPr>
              <a:t>Deduction in respect of contribution to certain pension funds.</a:t>
            </a:r>
            <a:endParaRPr lang="en-US" i="1" dirty="0">
              <a:solidFill>
                <a:srgbClr val="00B050"/>
              </a:solidFill>
            </a:endParaRPr>
          </a:p>
          <a:p>
            <a:pPr algn="ctr"/>
            <a:endParaRPr lang="en-US" sz="2000" b="1" i="1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534400" cy="60016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R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600" b="1" dirty="0">
                <a:latin typeface="Arial"/>
                <a:ea typeface="SimSun"/>
                <a:cs typeface="Arial"/>
              </a:rPr>
              <a:t>CONDITIONS ;</a:t>
            </a:r>
            <a:endParaRPr lang="en-US">
              <a:latin typeface="Century Gothic" panose="020B0502020202020204"/>
              <a:ea typeface="SimSun"/>
              <a:cs typeface="Arial"/>
            </a:endParaRPr>
          </a:p>
          <a:p>
            <a:pPr marR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The amount should have been paid out of taxable income.</a:t>
            </a:r>
          </a:p>
          <a:p>
            <a:pPr marR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If the </a:t>
            </a:r>
            <a:r>
              <a:rPr lang="en-US" altLang="zh-CN" sz="2800" dirty="0" err="1">
                <a:latin typeface="Arial" pitchFamily="34" charset="0"/>
                <a:ea typeface="SimSun" pitchFamily="2" charset="-122"/>
                <a:cs typeface="Arial" pitchFamily="34" charset="0"/>
              </a:rPr>
              <a:t>assesse</a:t>
            </a: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 or nominee surrenders the annuity before the maturity date of such annuity, surrender value will be taxable in the hand of the </a:t>
            </a:r>
            <a:r>
              <a:rPr lang="en-US" altLang="zh-CN" sz="2800" dirty="0" err="1">
                <a:latin typeface="Arial" pitchFamily="34" charset="0"/>
                <a:ea typeface="SimSun" pitchFamily="2" charset="-122"/>
                <a:cs typeface="Arial" pitchFamily="34" charset="0"/>
              </a:rPr>
              <a:t>assesse</a:t>
            </a: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 or nominee.</a:t>
            </a:r>
          </a:p>
          <a:p>
            <a:pPr marR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Deduction shall be allowed under only one section in Sec 80C or Sec 80CCC.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249381" y="238046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271992"/>
            <a:ext cx="8915400" cy="51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Who is entitled to it:</a:t>
            </a:r>
            <a:r>
              <a:rPr lang="en-US" altLang="zh-CN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/>
                <a:ea typeface="SimSun"/>
                <a:cs typeface="Arial"/>
              </a:rPr>
              <a:t> 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An employee of the Central Government or State Government or any other employees who has been appointed on or after 1.1.2004.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Item eligible for Deduction</a:t>
            </a:r>
            <a:r>
              <a:rPr lang="en-US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: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 Amount deposited during the previous year in the pension scheme notified by the Central Government.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533400" y="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839255-8AC1-46C0-BB48-8AAD57D2FBC2}"/>
              </a:ext>
            </a:extLst>
          </p:cNvPr>
          <p:cNvSpPr/>
          <p:nvPr/>
        </p:nvSpPr>
        <p:spPr>
          <a:xfrm>
            <a:off x="-3777" y="-3780"/>
            <a:ext cx="9143997" cy="1662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rgbClr val="00B050"/>
                </a:solidFill>
                <a:latin typeface="Arial"/>
                <a:cs typeface="Arial"/>
              </a:rPr>
              <a:t>3. (Sec. 80CCD) :-</a:t>
            </a:r>
            <a:r>
              <a:rPr lang="en-US" sz="3200" i="1" dirty="0">
                <a:solidFill>
                  <a:srgbClr val="00B050"/>
                </a:solidFill>
                <a:latin typeface="Arial"/>
                <a:cs typeface="Arial"/>
              </a:rPr>
              <a:t> </a:t>
            </a:r>
            <a:r>
              <a:rPr lang="en-US" sz="2800" i="1" dirty="0">
                <a:solidFill>
                  <a:srgbClr val="00B050"/>
                </a:solidFill>
                <a:latin typeface="Arial"/>
              </a:rPr>
              <a:t>Deduction in respect of contribution to pension scheme of Central Government;</a:t>
            </a:r>
            <a:endParaRPr lang="en-US" i="1">
              <a:solidFill>
                <a:srgbClr val="00B050"/>
              </a:solidFill>
            </a:endParaRPr>
          </a:p>
          <a:p>
            <a:pPr algn="ctr"/>
            <a:endParaRPr lang="en-US" sz="2000" i="1" dirty="0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09058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Quantum eligible for Deduction: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Amount deposited by the employee or 10% of his salary,(</a:t>
            </a:r>
            <a:r>
              <a:rPr lang="en-US" altLang="zh-CN" sz="2800" dirty="0" err="1">
                <a:latin typeface="Arial"/>
                <a:ea typeface="SimSun"/>
                <a:cs typeface="Arial"/>
              </a:rPr>
              <a:t>which ever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 is less).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In the case of other individual ,up to 20% of his gross income in the previous year.(sec.80CCD(1).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Whether or not any Deduction is allowed under 3(a) or 3(b) amount up to Rs.50,000 can be deposited in pension scheme and it will also be eligible for Deduction.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6039" y="1542826"/>
            <a:ext cx="6711654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914400" lvl="2" indent="-2286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If an individual deposits money in the Atal Pension Yojana, he shall get Deduction under this section.</a:t>
            </a:r>
            <a:endParaRPr lang="en-US"/>
          </a:p>
          <a:p>
            <a:pPr marL="34290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Amount contributed by the Central Government/other employer or 10% of salary, </a:t>
            </a:r>
            <a:r>
              <a:rPr lang="en-US" altLang="zh-CN" sz="2800" u="sng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which ever</a:t>
            </a: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 is less.</a:t>
            </a:r>
          </a:p>
          <a:p>
            <a:pPr marL="342900" indent="-342900"/>
            <a:endParaRPr lang="en-US" altLang="zh-CN" sz="280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103605"/>
            <a:ext cx="91440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5760" indent="-25590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68000"/>
              <a:buFont typeface="Wingdings" pitchFamily="2" charset="2"/>
              <a:buChar char="Ø"/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 Where any amount on which Deduction has been allowed under this section, no Deduction with reference to such amount shall be allowed u/s 80C.</a:t>
            </a:r>
            <a:endParaRPr lang="en-US" dirty="0">
              <a:latin typeface="Arial"/>
              <a:ea typeface="SimSun"/>
              <a:cs typeface="Arial"/>
            </a:endParaRPr>
          </a:p>
          <a:p>
            <a:pPr marL="365760" marR="0" lvl="0" indent="-255905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68000"/>
              <a:tabLst/>
            </a:pPr>
            <a:endParaRPr lang="en-US" altLang="zh-CN" sz="2800" u="sng" dirty="0">
              <a:solidFill>
                <a:schemeClr val="bg1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65760" indent="-255905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68000"/>
              <a:buFont typeface="Wingdings" pitchFamily="2" charset="2"/>
              <a:buChar char="Ø"/>
            </a:pP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Tax liability</a:t>
            </a:r>
            <a:r>
              <a:rPr lang="en-US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:</a:t>
            </a:r>
            <a:r>
              <a:rPr lang="en-US" altLang="zh-CN" sz="2800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SimSun"/>
                <a:cs typeface="Arial"/>
              </a:rPr>
              <a:t> 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When amount is received by </a:t>
            </a:r>
            <a:r>
              <a:rPr lang="en-US" altLang="zh-CN" sz="2800" dirty="0" err="1">
                <a:latin typeface="Arial"/>
                <a:ea typeface="SimSun"/>
                <a:cs typeface="Arial"/>
              </a:rPr>
              <a:t>assessee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 or his nominee or pension in previous year ,it shall be chargeable to tax as the income of previous year.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19201"/>
            <a:ext cx="8305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endParaRPr lang="en-US" sz="3600" b="1">
              <a:latin typeface="Arial Black" pitchFamily="34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685800"/>
            <a:ext cx="8458200" cy="1905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Arial Black" pitchFamily="34" charset="0"/>
              </a:rPr>
              <a:t>GROSS TOTAL INCOME(GTI)</a:t>
            </a:r>
            <a:endParaRPr lang="en-US" sz="4000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581400"/>
            <a:ext cx="8305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endParaRPr lang="en-US" sz="3600" b="1">
              <a:latin typeface="Arial Black" pitchFamily="34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2590800"/>
            <a:ext cx="5715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 Black" pitchFamily="34" charset="0"/>
              </a:rPr>
              <a:t>SEC.80B(5</a:t>
            </a:r>
            <a:r>
              <a:rPr lang="en-US" sz="4400" dirty="0">
                <a:latin typeface="Arial Black" pitchFamily="34" charset="0"/>
              </a:rPr>
              <a:t>)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610600" cy="575542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effectLst/>
                <a:latin typeface="Arial Black"/>
                <a:ea typeface="SimSun"/>
                <a:cs typeface="Arial"/>
              </a:rPr>
              <a:t>EXCEPTIONS:</a:t>
            </a:r>
            <a:endParaRPr lang="en-US" altLang="zh-CN" sz="3200" b="0" i="0" u="none" strike="noStrike" cap="none" normalizeH="0" baseline="0" dirty="0">
              <a:ln>
                <a:noFill/>
              </a:ln>
              <a:effectLst/>
              <a:latin typeface="Arial Black"/>
              <a:ea typeface="SimSun"/>
              <a:cs typeface="Arial"/>
            </a:endParaRPr>
          </a:p>
          <a:p>
            <a:pPr marL="514350" lvl="0" indent="-5143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If withdraw amount uses in purchasing an annuity plan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, i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t shall not be liable to tax.</a:t>
            </a:r>
            <a:endParaRPr lang="en-US" altLang="zh-CN" sz="2800" b="0" i="0" u="none" strike="noStrike" cap="none" normalizeH="0" baseline="0" dirty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zh-CN" sz="280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If amount is received by the nominee, on the death of the 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assessee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, on account of closure or his opting out of the pension scheme referred to in sec.80CCD(1) or sec.80CCD(1B)shall not be liable to tax.</a:t>
            </a:r>
          </a:p>
          <a:p>
            <a:pPr marL="514350" indent="-514350" algn="just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zh-CN" sz="2800" dirty="0">
              <a:latin typeface="Arial"/>
              <a:ea typeface="SimSun"/>
              <a:cs typeface="Arial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 Black"/>
                <a:ea typeface="SimSun"/>
                <a:cs typeface="Times New Roman"/>
              </a:rPr>
              <a:t>Note: </a:t>
            </a:r>
            <a:r>
              <a:rPr lang="en-US" altLang="zh-CN" sz="2400" b="1" i="1" dirty="0">
                <a:solidFill>
                  <a:schemeClr val="accent1">
                    <a:lumMod val="75000"/>
                  </a:schemeClr>
                </a:solidFill>
                <a:latin typeface="Arial"/>
                <a:ea typeface="SimSun"/>
                <a:cs typeface="Arial"/>
              </a:rPr>
              <a:t>Salary = Basic salary+ Dearness allowance (if under the terms of employment)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253159" y="2310914"/>
            <a:ext cx="8915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dirty="0">
              <a:latin typeface="Arial"/>
              <a:ea typeface="SimSun"/>
              <a:cs typeface="Arial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>
                <a:latin typeface="Arial Black"/>
                <a:ea typeface="SimSun"/>
                <a:cs typeface="Times New Roman"/>
              </a:rPr>
              <a:t>Note:- </a:t>
            </a:r>
            <a:r>
              <a:rPr lang="en-US" altLang="zh-CN" sz="2400" i="1" dirty="0">
                <a:latin typeface="Arial"/>
                <a:ea typeface="SimSun"/>
                <a:cs typeface="Arial"/>
              </a:rPr>
              <a:t>The Deduction of up to Rs.50000 u/s 80CCD(IB) </a:t>
            </a:r>
            <a:endParaRPr lang="en-US" altLang="zh-CN" sz="2400" i="1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i="1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latin typeface="Arial"/>
                <a:ea typeface="SimSun"/>
                <a:cs typeface="Arial"/>
              </a:rPr>
              <a:t>And                                </a:t>
            </a:r>
            <a:endParaRPr lang="en-US" altLang="zh-CN" sz="2400" i="1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>
                <a:latin typeface="Times New Roman"/>
                <a:ea typeface="SimSun"/>
                <a:cs typeface="Times New Roman"/>
              </a:rPr>
              <a:t>           </a:t>
            </a:r>
            <a:r>
              <a:rPr kumimoji="0" lang="en-US" altLang="zh-CN" sz="3200" i="1" u="none" strike="noStrike" cap="none" normalizeH="0" baseline="0" dirty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en-US" altLang="zh-CN" sz="2400" i="1" dirty="0">
                <a:latin typeface="Arial"/>
                <a:ea typeface="SimSun"/>
                <a:cs typeface="Arial"/>
              </a:rPr>
              <a:t>Amount of contributed by employer in </a:t>
            </a:r>
            <a:r>
              <a:rPr lang="en-US" altLang="zh-CN" sz="2400" i="1" dirty="0" err="1">
                <a:latin typeface="Arial"/>
                <a:ea typeface="SimSun"/>
                <a:cs typeface="Arial"/>
              </a:rPr>
              <a:t>sec.u</a:t>
            </a:r>
            <a:r>
              <a:rPr lang="en-US" altLang="zh-CN" sz="2400" i="1" dirty="0">
                <a:latin typeface="Arial"/>
                <a:ea typeface="SimSun"/>
                <a:cs typeface="Arial"/>
              </a:rPr>
              <a:t>/s 80CCD(2) shall not be included in Rs.1,50,000.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84B6F3-53A9-4EEB-9B2F-233BDA606B2A}"/>
              </a:ext>
            </a:extLst>
          </p:cNvPr>
          <p:cNvSpPr/>
          <p:nvPr/>
        </p:nvSpPr>
        <p:spPr>
          <a:xfrm>
            <a:off x="-3777" y="1091989"/>
            <a:ext cx="9143997" cy="1662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rgbClr val="00B050"/>
                </a:solidFill>
                <a:latin typeface="Arial"/>
                <a:cs typeface="Arial"/>
              </a:rPr>
              <a:t>5.(Sec. 80CCE) </a:t>
            </a:r>
            <a:r>
              <a:rPr lang="en-US" sz="2800" b="1" i="1" dirty="0">
                <a:solidFill>
                  <a:srgbClr val="00B050"/>
                </a:solidFill>
                <a:latin typeface="Arial"/>
                <a:cs typeface="Arial"/>
              </a:rPr>
              <a:t>:-</a:t>
            </a:r>
            <a:r>
              <a:rPr lang="en-US" sz="2800" i="1" dirty="0">
                <a:solidFill>
                  <a:srgbClr val="00B050"/>
                </a:solidFill>
                <a:latin typeface="Arial"/>
                <a:cs typeface="Arial"/>
              </a:rPr>
              <a:t>The aggregate amount </a:t>
            </a:r>
            <a:r>
              <a:rPr lang="en-US" sz="2800" i="1" dirty="0">
                <a:solidFill>
                  <a:srgbClr val="00B050"/>
                </a:solidFill>
                <a:latin typeface="Arial"/>
              </a:rPr>
              <a:t>of Deductions under sections(80C+80CCC+ 80CCD(1) shall not exceed Rs.1,50,000.</a:t>
            </a:r>
            <a:endParaRPr lang="en-US" i="1" dirty="0">
              <a:solidFill>
                <a:srgbClr val="00B050"/>
              </a:solidFill>
            </a:endParaRPr>
          </a:p>
          <a:p>
            <a:pPr algn="ctr"/>
            <a:endParaRPr lang="en-US" sz="2000" i="1" dirty="0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895600"/>
            <a:ext cx="38529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cap="all" spc="0">
                <a:ln w="0"/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thanks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71600"/>
            <a:ext cx="8458200" cy="532453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n-US" sz="2800" dirty="0">
                <a:latin typeface="Arial"/>
                <a:cs typeface="Arial"/>
              </a:rPr>
              <a:t>The aggregate of the income of the five heads is known as gross total income:</a:t>
            </a:r>
          </a:p>
          <a:p>
            <a:pPr algn="just"/>
            <a:endParaRPr lang="en-US" sz="3200"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latin typeface="Arial Black" pitchFamily="34" charset="0"/>
                <a:cs typeface="Arial" pitchFamily="34" charset="0"/>
              </a:rPr>
              <a:t>Five Heads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  Income from salaries;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  Income from house property;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  Profit and gains of business or profession;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  Capital gains; and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Arial"/>
                <a:cs typeface="Arial"/>
              </a:rPr>
              <a:t>  Income from other sources.</a:t>
            </a:r>
          </a:p>
          <a:p>
            <a:pPr>
              <a:buFont typeface="Arial" pitchFamily="34" charset="0"/>
              <a:buChar char="•"/>
            </a:pPr>
            <a:endParaRPr lang="en-US" sz="280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n-US" sz="2800" dirty="0">
                <a:solidFill>
                  <a:schemeClr val="bg2">
                    <a:lumMod val="60000"/>
                    <a:lumOff val="40000"/>
                  </a:schemeClr>
                </a:solidFill>
                <a:latin typeface="Arial Black"/>
                <a:cs typeface="Times New Roman"/>
              </a:rPr>
              <a:t>Note:</a:t>
            </a:r>
            <a:r>
              <a:rPr lang="en-US" sz="28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The income under each head is computed after making deduction permissible under that head.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381000"/>
            <a:ext cx="74676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dirty="0">
                <a:latin typeface="Arial Black"/>
              </a:rPr>
              <a:t>MEANING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-116504" y="2261736"/>
            <a:ext cx="961568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/>
                <a:ea typeface="SimSun"/>
                <a:cs typeface="Arial"/>
              </a:rPr>
              <a:t>Total Income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=GTI-Deductions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80c to 80u</a:t>
            </a:r>
            <a:endParaRPr lang="en-US" altLang="zh-CN" sz="2800" b="0" i="0" u="none" strike="noStrike" cap="none" normalizeH="0" baseline="0" dirty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b="0" i="0" u="none" strike="noStrike" cap="none" normalizeH="0" baseline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Deductions which are to be made from GTI while computing Total Income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57200"/>
            <a:ext cx="746760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latin typeface="Arial Black"/>
                <a:ea typeface="宋体"/>
              </a:rPr>
              <a:t>TOTAL INCOME - SEC. 2(45)</a:t>
            </a:r>
            <a:endParaRPr lang="en-US" altLang="zh-CN" sz="32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48123" y="2451166"/>
            <a:ext cx="8458200" cy="351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b="0" i="0" u="none" strike="noStrike" cap="none" normalizeH="0" baseline="0">
              <a:ln>
                <a:noFill/>
              </a:ln>
              <a:effectLst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The aggregate amount of </a:t>
            </a:r>
            <a:r>
              <a:rPr lang="en-US" altLang="zh-CN" sz="2400">
                <a:latin typeface="Arial"/>
                <a:ea typeface="SimSun"/>
                <a:cs typeface="Arial"/>
              </a:rPr>
              <a:t>deductions</a:t>
            </a:r>
            <a:r>
              <a:rPr kumimoji="0" lang="en-US" altLang="zh-CN" sz="2400" b="0" i="0" u="none" strike="noStrike" cap="none" normalizeH="0" baseline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80c to 80u shall not exceed the gross total income.</a:t>
            </a:r>
            <a:endParaRPr lang="en-US" altLang="zh-CN" sz="2400" b="0" i="0" u="none" strike="noStrike" cap="none" normalizeH="0" baseline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i="1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b="1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Arial"/>
              <a:ea typeface="SimSun"/>
              <a:cs typeface="Arial"/>
            </a:endParaRPr>
          </a:p>
          <a:p>
            <a:pPr marL="0" marR="0" lvl="0" indent="0" defTabSz="914400" rtl="0" eaLnBrk="0" fontAlgn="base" latinLnBrk="0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0" i="0" u="none" strike="noStrike" cap="none" normalizeH="0" baseline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If the assesses does not claim in his return of income for any Deduction</a:t>
            </a:r>
            <a:r>
              <a:rPr lang="en-US" altLang="zh-CN" sz="2400">
                <a:latin typeface="Arial"/>
                <a:ea typeface="SimSun"/>
                <a:cs typeface="Arial"/>
              </a:rPr>
              <a:t> </a:t>
            </a:r>
            <a:r>
              <a:rPr kumimoji="0" lang="en-US" altLang="zh-CN" sz="2400" b="0" i="0" u="none" strike="noStrike" cap="none" normalizeH="0" baseline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under sections 10A or 80IA to 80RRB, no Deductions shall be allowed to him.</a:t>
            </a:r>
            <a:endParaRPr lang="en-US" altLang="zh-CN" sz="2400" b="0" i="0" u="none" strike="noStrike" cap="none" normalizeH="0" baseline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0045" y="387298"/>
            <a:ext cx="8305800" cy="20621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latin typeface="Arial Black"/>
                <a:ea typeface="宋体"/>
              </a:rPr>
              <a:t>GENERAL PRINCIPLES FOR </a:t>
            </a:r>
            <a:r>
              <a:rPr lang="en-US" altLang="zh-CN" sz="3200" b="1">
                <a:latin typeface="Times New Roman"/>
                <a:ea typeface="SimSun"/>
                <a:cs typeface="Times New Roman"/>
              </a:rPr>
              <a:t> </a:t>
            </a:r>
            <a:r>
              <a:rPr lang="en-US" altLang="zh-CN" sz="3200" b="1">
                <a:latin typeface="Arial Black"/>
                <a:ea typeface="宋体"/>
              </a:rPr>
              <a:t>DEDUCTIONS FROM INCOMES (Sec.80A)</a:t>
            </a: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3200">
              <a:latin typeface="Arial Black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323EF4-9BA4-4A55-8383-E012D36408D6}"/>
              </a:ext>
            </a:extLst>
          </p:cNvPr>
          <p:cNvSpPr/>
          <p:nvPr/>
        </p:nvSpPr>
        <p:spPr>
          <a:xfrm>
            <a:off x="52900" y="3784179"/>
            <a:ext cx="8955072" cy="85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solidFill>
                  <a:srgbClr val="00B050"/>
                </a:solidFill>
                <a:latin typeface="Arial Black"/>
              </a:rPr>
              <a:t>Note: </a:t>
            </a:r>
            <a:r>
              <a:rPr lang="en-US" sz="2000" b="1" i="1">
                <a:solidFill>
                  <a:srgbClr val="00B050"/>
                </a:solidFill>
                <a:latin typeface="Arial"/>
              </a:rPr>
              <a:t>Deduction are not allowed against STCG( u/s 111A)and LTCG.</a:t>
            </a:r>
            <a:endParaRPr 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96976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Deductions in respect of certain payments from</a:t>
            </a:r>
            <a:r>
              <a:rPr lang="en-US" altLang="zh-CN" sz="3200">
                <a:latin typeface="Times New Roman"/>
                <a:ea typeface="SimSun"/>
                <a:cs typeface="Times New Roman"/>
              </a:rPr>
              <a:t>  under sections 80C</a:t>
            </a:r>
            <a:r>
              <a:rPr kumimoji="0" lang="en-US" altLang="zh-CN" sz="3200" b="0" i="0" u="none" strike="noStrike" cap="none" normalizeH="0" baseline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 to</a:t>
            </a:r>
            <a:r>
              <a:rPr lang="en-US" altLang="zh-CN" sz="3200">
                <a:latin typeface="Times New Roman"/>
                <a:ea typeface="SimSun"/>
                <a:cs typeface="Times New Roman"/>
              </a:rPr>
              <a:t> </a:t>
            </a:r>
            <a:r>
              <a:rPr kumimoji="0" lang="en-US" altLang="zh-CN" sz="3200" b="0" i="0" u="none" strike="noStrike" cap="none" normalizeH="0" baseline="0">
                <a:ln>
                  <a:noFill/>
                </a:ln>
                <a:effectLst/>
                <a:latin typeface="Times New Roman"/>
                <a:ea typeface="SimSun"/>
                <a:cs typeface="Times New Roman"/>
              </a:rPr>
              <a:t>80GGC</a:t>
            </a:r>
            <a:r>
              <a:rPr lang="en-US" altLang="zh-CN" sz="3200">
                <a:latin typeface="Times New Roman"/>
                <a:ea typeface="SimSun"/>
                <a:cs typeface="Times New Roman"/>
              </a:rPr>
              <a:t> .</a:t>
            </a:r>
            <a:endParaRPr kumimoji="0" lang="en-US" altLang="zh-CN" sz="3200" b="0" i="0" u="none" strike="noStrike" cap="none" normalizeH="0" baseline="0">
              <a:ln>
                <a:noFill/>
              </a:ln>
              <a:effectLst/>
              <a:latin typeface="Times New Roman"/>
              <a:ea typeface="SimSun"/>
              <a:cs typeface="Times New Roman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Deductions in respect of certain incomes from      under sections 80AB to 80U.</a:t>
            </a: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572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DEDUCTIONS CAN BE DIVIDED IN TWO CATEGORIES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2835805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b="1" i="0" u="none" strike="noStrike" cap="none" normalizeH="0" baseline="0">
              <a:ln>
                <a:noFill/>
              </a:ln>
              <a:effectLst/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b="0" i="1" u="none" strike="noStrike" cap="none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/>
              <a:ea typeface="SimSun"/>
              <a:cs typeface="Arial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zh-CN" sz="2800" dirty="0">
                <a:latin typeface="Times New Roman"/>
                <a:ea typeface="SimSun"/>
                <a:cs typeface="Times New Roman"/>
              </a:rPr>
              <a:t> 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Entitled to Deduction</a:t>
            </a:r>
            <a:endParaRPr lang="en-US" altLang="zh-CN" sz="2800" b="0" i="0" u="none" strike="noStrike" cap="none" normalizeH="0" baseline="0" dirty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Arial"/>
                <a:ea typeface="SimSun"/>
                <a:cs typeface="Arial"/>
              </a:rPr>
              <a:t>                            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-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an individual,</a:t>
            </a:r>
            <a:r>
              <a:rPr lang="en-US" altLang="zh-CN" sz="2800" dirty="0">
                <a:latin typeface="Arial"/>
                <a:ea typeface="宋体"/>
                <a:cs typeface="Arial"/>
              </a:rPr>
              <a:t> 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                                     			 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- a Hindu undivided family.</a:t>
            </a:r>
            <a:endParaRPr lang="en-US" altLang="zh-CN" sz="2800" b="0" i="0" u="none" strike="noStrike" cap="none" normalizeH="0" baseline="0" dirty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altLang="zh-CN" sz="2800" b="0" i="0" u="none" strike="noStrike" cap="none" normalizeH="0" baseline="0">
              <a:ln>
                <a:noFill/>
              </a:ln>
              <a:effectLst/>
              <a:latin typeface="Arial" pitchFamily="34" charset="0"/>
              <a:ea typeface="宋体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Quantum of Deduction:</a:t>
            </a:r>
            <a:r>
              <a:rPr lang="en-US" altLang="zh-CN" sz="2800" dirty="0">
                <a:latin typeface="Arial"/>
                <a:ea typeface="SimSun"/>
                <a:cs typeface="Arial"/>
              </a:rPr>
              <a:t> 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effectLst/>
                <a:latin typeface="Arial"/>
                <a:ea typeface="SimSun"/>
                <a:cs typeface="Arial"/>
              </a:rPr>
              <a:t> Up to Rs.1,50,000.</a:t>
            </a:r>
            <a:endParaRPr lang="en-US" altLang="zh-CN" sz="2800" b="0" i="0" u="none" strike="noStrike" cap="none" normalizeH="0" baseline="0" dirty="0">
              <a:ln>
                <a:noFill/>
              </a:ln>
              <a:effectLst/>
              <a:latin typeface="Arial"/>
              <a:ea typeface="SimSun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810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DEDUCTIONS IN RESPECT OF CERTAIN PAYMENTS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14F48C-E4ED-4E9D-948F-1CE3E3D5F33E}"/>
              </a:ext>
            </a:extLst>
          </p:cNvPr>
          <p:cNvSpPr/>
          <p:nvPr/>
        </p:nvSpPr>
        <p:spPr>
          <a:xfrm>
            <a:off x="-3777" y="1715443"/>
            <a:ext cx="9143997" cy="1294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i="1">
              <a:solidFill>
                <a:srgbClr val="00B050"/>
              </a:solidFill>
              <a:latin typeface="Arial"/>
              <a:cs typeface="Arial"/>
            </a:endParaRPr>
          </a:p>
          <a:p>
            <a:pPr algn="ctr"/>
            <a:r>
              <a:rPr lang="en-US" sz="2800" b="1" i="1" dirty="0">
                <a:solidFill>
                  <a:srgbClr val="00B050"/>
                </a:solidFill>
                <a:latin typeface="Arial"/>
                <a:cs typeface="Arial"/>
              </a:rPr>
              <a:t>1. Sec.80C :- </a:t>
            </a:r>
            <a:r>
              <a:rPr lang="en-US" sz="2800" b="1" i="1" dirty="0">
                <a:solidFill>
                  <a:srgbClr val="00B050"/>
                </a:solidFill>
                <a:latin typeface="Arial"/>
              </a:rPr>
              <a:t>Deduction in respect  of life Insurance  Premium, Contribution to Provident Fund ,etc.</a:t>
            </a:r>
            <a:endParaRPr lang="en-US" sz="2800" b="1" dirty="0">
              <a:solidFill>
                <a:srgbClr val="00B050"/>
              </a:solidFill>
              <a:ea typeface="+mn-lt"/>
              <a:cs typeface="+mn-lt"/>
            </a:endParaRPr>
          </a:p>
          <a:p>
            <a:pPr algn="ctr"/>
            <a:endParaRPr lang="en-US" sz="2000" b="1" i="1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718801"/>
            <a:ext cx="8915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Life insurance premium on the life of self, spouse or his or her children.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Qualified amount of the premium</a:t>
            </a:r>
            <a:r>
              <a:rPr kumimoji="0" lang="en-US" altLang="zh-CN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SimSun" pitchFamily="2" charset="-122"/>
                <a:cs typeface="Times New Roman" pitchFamily="18" charset="0"/>
              </a:rPr>
              <a:t> :-</a:t>
            </a:r>
            <a:endParaRPr kumimoji="0" lang="en-US" altLang="zh-CN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altLang="zh-CN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If policy issued before 1.4.2012 shall not exceed 20% of the actual capital sum assured.</a:t>
            </a: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zh-CN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If policy issued on or after 1.4.2012 shall not</a:t>
            </a:r>
            <a:r>
              <a:rPr kumimoji="0" lang="en-US" altLang="zh-CN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exceed 10% of the actual capital sum assured.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0"/>
            <a:ext cx="746760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3200" b="1" dirty="0">
              <a:latin typeface="Arial Black"/>
              <a:ea typeface="SimSun"/>
              <a:cs typeface="Times New Roman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1" i="0" u="none" strike="noStrike" cap="none" normalizeH="0" baseline="0" dirty="0">
                <a:ln>
                  <a:noFill/>
                </a:ln>
                <a:effectLst/>
                <a:latin typeface="Arial Black"/>
                <a:ea typeface="SimSun"/>
                <a:cs typeface="Times New Roman"/>
              </a:rPr>
              <a:t>ELIGIBLE PAYMENTS UNDER</a:t>
            </a:r>
            <a:r>
              <a:rPr lang="en-US" altLang="zh-CN" sz="3200" b="1" dirty="0">
                <a:latin typeface="Arial Black"/>
                <a:ea typeface="SimSun"/>
                <a:cs typeface="Times New Roman"/>
              </a:rPr>
              <a:t> </a:t>
            </a:r>
            <a:r>
              <a:rPr kumimoji="0" lang="en-US" altLang="zh-CN" sz="3200" b="1" i="0" u="none" strike="noStrike" cap="none" normalizeH="0" baseline="0" dirty="0">
                <a:ln>
                  <a:noFill/>
                </a:ln>
                <a:effectLst/>
                <a:latin typeface="Arial Black"/>
                <a:ea typeface="SimSun"/>
                <a:cs typeface="Times New Roman"/>
              </a:rPr>
              <a:t> SEC.80C</a:t>
            </a:r>
            <a:endParaRPr lang="en-US" dirty="0">
              <a:latin typeface="Arial Black"/>
              <a:ea typeface="SimSu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0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3999"/>
          </a:xfrm>
        </p:spPr>
        <p:txBody>
          <a:bodyPr>
            <a:normAutofit/>
          </a:bodyPr>
          <a:lstStyle/>
          <a:p>
            <a:pPr marL="344488" lvl="3" indent="5238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If policy issued on or after 1.4.2013 on life of a person with disability or suffering from disease or ailment specified u/s 80DDB, shall not exceed 15% of the actual capital sum assured.</a:t>
            </a:r>
          </a:p>
          <a:p>
            <a:pPr marL="344488" lvl="3" indent="5238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en-US" altLang="zh-CN" sz="2800" b="1" dirty="0">
                <a:latin typeface="Arial" pitchFamily="34" charset="0"/>
                <a:ea typeface="SimSun" pitchFamily="2" charset="-122"/>
                <a:cs typeface="Arial" pitchFamily="34" charset="0"/>
              </a:rPr>
              <a:t>2.</a:t>
            </a:r>
            <a:r>
              <a:rPr lang="en-US" altLang="zh-CN" sz="2800" dirty="0">
                <a:latin typeface="Arial" pitchFamily="34" charset="0"/>
                <a:ea typeface="SimSun" pitchFamily="2" charset="-122"/>
                <a:cs typeface="Arial" pitchFamily="34" charset="0"/>
              </a:rPr>
              <a:t>	Deduction from salary ( up to 20%of  salary) on behalf of the Government for the purpose of securing a deferred annuity.</a:t>
            </a:r>
          </a:p>
          <a:p>
            <a:pPr marL="344488" lvl="3" indent="52388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endParaRPr lang="en-US" altLang="zh-CN" sz="280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Application>Microsoft Office PowerPoint</Application>
  <PresentationFormat>On-screen Show (4:3)</PresentationFormat>
  <Slides>22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Ion</vt:lpstr>
      <vt:lpstr>PowerPoint Presentation</vt:lpstr>
      <vt:lpstr>GROSS TOTAL INCOME(GTI)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DELL1</dc:creator>
  <cp:revision>262</cp:revision>
  <dcterms:created xsi:type="dcterms:W3CDTF">2020-03-31T12:24:16Z</dcterms:created>
  <dcterms:modified xsi:type="dcterms:W3CDTF">2020-04-01T05:59:32Z</dcterms:modified>
</cp:coreProperties>
</file>