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954" r:id="rId1"/>
  </p:sldMasterIdLst>
  <p:notesMasterIdLst>
    <p:notesMasterId r:id="rId2"/>
  </p:notesMasterIdLst>
  <p:sldIdLst>
    <p:sldId id="597" r:id="rId3"/>
    <p:sldId id="598" r:id="rId4"/>
    <p:sldId id="599" r:id="rId5"/>
    <p:sldId id="600" r:id="rId6"/>
    <p:sldId id="601" r:id="rId7"/>
    <p:sldId id="602" r:id="rId8"/>
    <p:sldId id="603" r:id="rId9"/>
    <p:sldId id="604" r:id="rId10"/>
    <p:sldId id="605" r:id="rId11"/>
    <p:sldId id="606" r:id="rId12"/>
    <p:sldId id="607" r:id="rId13"/>
    <p:sldId id="608" r:id="rId14"/>
    <p:sldId id="609" r:id="rId15"/>
    <p:sldId id="610" r:id="rId16"/>
    <p:sldId id="611" r:id="rId17"/>
    <p:sldId id="612" r:id="rId18"/>
    <p:sldId id="613" r:id="rId19"/>
    <p:sldId id="614" r:id="rId20"/>
    <p:sldId id="615" r:id="rId21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384747"/>
    <a:srgbClr val="3A4E4F"/>
    <a:srgbClr val="331431"/>
    <a:srgbClr val="400F3D"/>
    <a:srgbClr val="7D70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tableStyles" Target="tableStyle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3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C85A1B3A-8991-4CFF-9E6D-67974F4AE7CD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1048734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3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3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AC4199FD-568E-4791-AE22-103FAD56A890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bg>
      <p:bgPr>
        <a:solidFill>
          <a:srgbClr val="384747"/>
        </a:solidFill>
      </p:bgPr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algn="l" indent="0" marL="0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dirty="0" lang="en-US"/>
              <a:t>Click to edit Master subtitle style</a:t>
            </a:r>
          </a:p>
        </p:txBody>
      </p:sp>
      <p:sp>
        <p:nvSpPr>
          <p:cNvPr id="10485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AAD347D-5ACD-4C99-B74B-A9C85AD731AF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5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bg>
      <p:bgPr>
        <a:solidFill>
          <a:srgbClr val="384747"/>
        </a:solidFill>
      </p:bgPr>
    </p:bg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70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endParaRPr dirty="0" lang="en-US"/>
          </a:p>
        </p:txBody>
      </p:sp>
      <p:sp>
        <p:nvSpPr>
          <p:cNvPr id="1048701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7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bg>
      <p:bgPr>
        <a:solidFill>
          <a:srgbClr val="384747"/>
        </a:solidFill>
      </p:bgPr>
    </p:bg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indent="0" marL="0">
              <a:buNone/>
              <a:defRPr sz="18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bg>
      <p:bgPr>
        <a:solidFill>
          <a:srgbClr val="384747"/>
        </a:solidFill>
      </p:bgPr>
    </p:bg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92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anchor="t" bIns="45720" lIns="91440" rIns="91440" rtlCol="0" tIns="45720" vert="horz">
            <a:normAutofit/>
          </a:bodyPr>
          <a:lstStyle>
            <a:lvl1pPr indent="0" marL="0">
              <a:buNone/>
              <a:defRPr b="0" cap="small" dirty="0" sz="1400" i="0" kern="1200" lang="en-US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indent="0" lvl="0" marL="0">
              <a:buNone/>
            </a:pPr>
            <a:r>
              <a:rPr dirty="0" lang="en-US"/>
              <a:t>Click to edit Master text styles</a:t>
            </a:r>
          </a:p>
        </p:txBody>
      </p:sp>
      <p:sp>
        <p:nvSpPr>
          <p:cNvPr id="104869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indent="0" marL="0">
              <a:buNone/>
              <a:defRPr sz="18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  <p:sp>
        <p:nvSpPr>
          <p:cNvPr id="1048697" name="TextBox 11"/>
          <p:cNvSpPr txBox="1"/>
          <p:nvPr/>
        </p:nvSpPr>
        <p:spPr>
          <a:xfrm>
            <a:off x="673897" y="971253"/>
            <a:ext cx="601591" cy="1969770"/>
          </a:xfrm>
          <a:prstGeom prst="rect"/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r">
              <a:defRPr b="0" sz="1220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dirty="0" sz="12200" lang="en-US"/>
              <a:t>“</a:t>
            </a:r>
          </a:p>
        </p:txBody>
      </p:sp>
      <p:sp>
        <p:nvSpPr>
          <p:cNvPr id="1048698" name="TextBox 14"/>
          <p:cNvSpPr txBox="1"/>
          <p:nvPr/>
        </p:nvSpPr>
        <p:spPr>
          <a:xfrm>
            <a:off x="6999690" y="2613787"/>
            <a:ext cx="601591" cy="1969770"/>
          </a:xfrm>
          <a:prstGeom prst="rect"/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r">
              <a:defRPr b="0" sz="1220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dirty="0" sz="12200" lang="en-US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bg>
      <p:bgPr>
        <a:solidFill>
          <a:srgbClr val="384747"/>
        </a:solidFill>
      </p:bgPr>
    </p:bg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algn="l" indent="0" marL="0">
              <a:buNone/>
              <a:defRPr cap="none" sz="20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bg>
      <p:bgPr>
        <a:solidFill>
          <a:srgbClr val="384747"/>
        </a:solidFill>
      </p:bgPr>
    </p:bg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712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713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7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715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71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717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cxnSp>
        <p:nvCxnSpPr>
          <p:cNvPr id="3145730" name="Straight Connector 16"/>
          <p:cNvCxnSpPr>
            <a:cxnSpLocks/>
          </p:cNvCxnSpPr>
          <p:nvPr/>
        </p:nvCxnSpPr>
        <p:spPr>
          <a:xfrm>
            <a:off x="2795334" y="2133600"/>
            <a:ext cx="0" cy="3962400"/>
          </a:xfrm>
          <a:prstGeom prst="line"/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Connector 17"/>
          <p:cNvCxnSpPr>
            <a:cxnSpLocks/>
          </p:cNvCxnSpPr>
          <p:nvPr/>
        </p:nvCxnSpPr>
        <p:spPr>
          <a:xfrm>
            <a:off x="5223030" y="2133600"/>
            <a:ext cx="0" cy="3966882"/>
          </a:xfrm>
          <a:prstGeom prst="line"/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7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bg>
      <p:bgPr>
        <a:solidFill>
          <a:srgbClr val="384747"/>
        </a:solidFill>
      </p:bgPr>
    </p:bg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61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62" name="Picture Placeholder 2"/>
          <p:cNvSpPr>
            <a:spLocks noChangeAspect="1" noGrp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endParaRPr dirty="0" lang="en-US"/>
          </a:p>
        </p:txBody>
      </p:sp>
      <p:sp>
        <p:nvSpPr>
          <p:cNvPr id="1048663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6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65" name="Picture Placeholder 2"/>
          <p:cNvSpPr>
            <a:spLocks noChangeAspect="1" noGrp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endParaRPr dirty="0" lang="en-US"/>
          </a:p>
        </p:txBody>
      </p:sp>
      <p:sp>
        <p:nvSpPr>
          <p:cNvPr id="1048666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6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68" name="Picture Placeholder 2"/>
          <p:cNvSpPr>
            <a:spLocks noChangeAspect="1" noGrp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endParaRPr dirty="0" lang="en-US"/>
          </a:p>
        </p:txBody>
      </p:sp>
      <p:sp>
        <p:nvSpPr>
          <p:cNvPr id="1048669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cxnSp>
        <p:nvCxnSpPr>
          <p:cNvPr id="3145728" name="Straight Connector 18"/>
          <p:cNvCxnSpPr>
            <a:cxnSpLocks/>
          </p:cNvCxnSpPr>
          <p:nvPr/>
        </p:nvCxnSpPr>
        <p:spPr>
          <a:xfrm>
            <a:off x="2795334" y="2133600"/>
            <a:ext cx="0" cy="3962400"/>
          </a:xfrm>
          <a:prstGeom prst="line"/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Connector 19"/>
          <p:cNvCxnSpPr>
            <a:cxnSpLocks/>
          </p:cNvCxnSpPr>
          <p:nvPr/>
        </p:nvCxnSpPr>
        <p:spPr>
          <a:xfrm>
            <a:off x="5223030" y="2133600"/>
            <a:ext cx="0" cy="3966882"/>
          </a:xfrm>
          <a:prstGeom prst="line"/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7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bg>
      <p:bgPr>
        <a:solidFill>
          <a:srgbClr val="384747"/>
        </a:solidFill>
      </p:bgPr>
    </p:bg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Click to edit Master title style</a:t>
            </a:r>
          </a:p>
        </p:txBody>
      </p:sp>
      <p:sp>
        <p:nvSpPr>
          <p:cNvPr id="104872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t" anchorCtr="0" vert="eaVert"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7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bg>
      <p:bgPr>
        <a:solidFill>
          <a:srgbClr val="384747"/>
        </a:solidFill>
      </p:bgPr>
    </p:bg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anchor="b" anchorCtr="0" vert="eaVert"/>
          <a:p>
            <a:r>
              <a:rPr dirty="0" lang="en-US"/>
              <a:t>Click to edit Master title style</a:t>
            </a:r>
          </a:p>
        </p:txBody>
      </p:sp>
      <p:sp>
        <p:nvSpPr>
          <p:cNvPr id="104868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6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bg>
      <p:bgPr>
        <a:solidFill>
          <a:srgbClr val="384747"/>
        </a:solidFill>
      </p:bgPr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Click to edit Master title style</a:t>
            </a:r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Pr>
        <a:solidFill>
          <a:srgbClr val="384747"/>
        </a:solidFill>
      </p:bgPr>
    </p:bg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74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algn="l" indent="0" marL="0">
              <a:buNone/>
              <a:defRPr cap="all" sz="20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796027F-7875-4030-9381-8BD8C4F21935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bg>
      <p:bgPr>
        <a:solidFill>
          <a:srgbClr val="384747"/>
        </a:solidFill>
      </p:bgPr>
    </p:bg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Click to edit Master title style</a:t>
            </a:r>
          </a:p>
        </p:txBody>
      </p:sp>
      <p:sp>
        <p:nvSpPr>
          <p:cNvPr id="1048706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707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7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796027F-7875-4030-9381-8BD8C4F21935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bg>
      <p:bgPr>
        <a:solidFill>
          <a:srgbClr val="384747"/>
        </a:solidFill>
      </p:bgPr>
    </p:bg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Click to edit Master title style</a:t>
            </a:r>
          </a:p>
        </p:txBody>
      </p:sp>
      <p:sp>
        <p:nvSpPr>
          <p:cNvPr id="1048679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80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68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82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68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796027F-7875-4030-9381-8BD8C4F21935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8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8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bg>
      <p:bgPr>
        <a:solidFill>
          <a:srgbClr val="384747"/>
        </a:solidFill>
      </p:bgPr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Click to edit Master title style</a:t>
            </a:r>
          </a:p>
        </p:txBody>
      </p:sp>
      <p:sp>
        <p:nvSpPr>
          <p:cNvPr id="104863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3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bg>
      <p:bgPr>
        <a:solidFill>
          <a:srgbClr val="384747"/>
        </a:solidFill>
      </p:bgPr>
    </p:bg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5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bg>
      <p:bgPr>
        <a:solidFill>
          <a:srgbClr val="384747"/>
        </a:solidFill>
      </p:bgPr>
    </p:bg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b="0" sz="24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722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72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7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bg>
      <p:bgPr>
        <a:solidFill>
          <a:srgbClr val="384747"/>
        </a:solidFill>
      </p:bgPr>
    </p:bg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b="0" sz="36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5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endParaRPr dirty="0" lang="en-US"/>
          </a:p>
        </p:txBody>
      </p:sp>
      <p:sp>
        <p:nvSpPr>
          <p:cNvPr id="104865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104865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09A250-FF31-4206-8172-F9D3106AACB1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5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4747"/>
        </a:solidFill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Oval 21"/>
          <p:cNvSpPr/>
          <p:nvPr/>
        </p:nvSpPr>
        <p:spPr>
          <a:xfrm>
            <a:off x="6299432" y="1676400"/>
            <a:ext cx="2819400" cy="2819400"/>
          </a:xfrm>
          <a:prstGeom prst="ellipse"/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77" name="Oval 22"/>
          <p:cNvSpPr/>
          <p:nvPr/>
        </p:nvSpPr>
        <p:spPr>
          <a:xfrm>
            <a:off x="5689832" y="-457200"/>
            <a:ext cx="1600200" cy="1600200"/>
          </a:xfrm>
          <a:prstGeom prst="ellipse"/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78" name="Oval 23"/>
          <p:cNvSpPr/>
          <p:nvPr/>
        </p:nvSpPr>
        <p:spPr>
          <a:xfrm>
            <a:off x="6299432" y="6096000"/>
            <a:ext cx="990600" cy="990600"/>
          </a:xfrm>
          <a:prstGeom prst="ellipse"/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79" name="Oval 19"/>
          <p:cNvSpPr/>
          <p:nvPr/>
        </p:nvSpPr>
        <p:spPr>
          <a:xfrm>
            <a:off x="-153988" y="2667000"/>
            <a:ext cx="4191000" cy="4191000"/>
          </a:xfrm>
          <a:prstGeom prst="ellipse"/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80" name="Oval 20"/>
          <p:cNvSpPr/>
          <p:nvPr/>
        </p:nvSpPr>
        <p:spPr>
          <a:xfrm>
            <a:off x="-839788" y="2895600"/>
            <a:ext cx="2362200" cy="2362200"/>
          </a:xfrm>
          <a:prstGeom prst="ellipse"/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81" name="Rectangle 18"/>
          <p:cNvSpPr/>
          <p:nvPr/>
        </p:nvSpPr>
        <p:spPr>
          <a:xfrm>
            <a:off x="7745644" y="0"/>
            <a:ext cx="685800" cy="1099458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/>
        </p:spPr>
        <p:txBody>
          <a:bodyPr anchor="t" bIns="45720" lIns="91440" rIns="91440" rtlCol="0" tIns="45720" vert="horz">
            <a:noAutofit/>
          </a:bodyPr>
          <a:p>
            <a:r>
              <a:rPr dirty="0" lang="en-US"/>
              <a:t>Click to edit Master title style</a:t>
            </a:r>
          </a:p>
        </p:txBody>
      </p:sp>
      <p:sp>
        <p:nvSpPr>
          <p:cNvPr id="104858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/>
        </p:spPr>
        <p:txBody>
          <a:bodyPr anchor="t" bIns="45720" lIns="91440" rIns="91440" rtlCol="0" tIns="45720" vert="horz"/>
          <a:lstStyle>
            <a:lvl1pPr algn="l">
              <a:defRPr b="0" sz="110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b="0" sz="110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/>
        </p:spPr>
        <p:txBody>
          <a:bodyPr anchor="b" bIns="45720" lIns="91440" rIns="91440" rtlCol="0" tIns="45720" vert="horz"/>
          <a:lstStyle>
            <a:lvl1pPr algn="ctr">
              <a:defRPr b="0" sz="2801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dirty="0" lang="en-US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tx1="lt1" tx2="lt2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  <p:hf dt="0" ftr="0" hdr="0" sldNum="0"/>
  <p:txStyles>
    <p:titleStyle>
      <a:lvl1pPr algn="l" defTabSz="457207" eaLnBrk="1" hangingPunct="1" latinLnBrk="0" rtl="0">
        <a:spcBef>
          <a:spcPct val="0"/>
        </a:spcBef>
        <a:buNone/>
        <a:defRPr b="0" sz="420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7" eaLnBrk="1" hangingPunct="1" indent="-342906" latinLnBrk="0" marL="342906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2000" i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7" eaLnBrk="1" hangingPunct="1" indent="-285755" latinLnBrk="0" marL="742962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800" i="0" kern="1200">
          <a:solidFill>
            <a:schemeClr val="tx1"/>
          </a:solidFill>
          <a:latin typeface="+mj-lt"/>
          <a:ea typeface="+mj-ea"/>
          <a:cs typeface="+mj-cs"/>
        </a:defRPr>
      </a:lvl2pPr>
      <a:lvl3pPr algn="l" defTabSz="457207" eaLnBrk="1" hangingPunct="1" indent="-228604" latinLnBrk="0" marL="114302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600" i="0" kern="1200">
          <a:solidFill>
            <a:schemeClr val="tx1"/>
          </a:solidFill>
          <a:latin typeface="+mj-lt"/>
          <a:ea typeface="+mj-ea"/>
          <a:cs typeface="+mj-cs"/>
        </a:defRPr>
      </a:lvl3pPr>
      <a:lvl4pPr algn="l" defTabSz="457207" eaLnBrk="1" hangingPunct="1" indent="-228604" latinLnBrk="0" marL="1600227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400" i="0" kern="1200">
          <a:solidFill>
            <a:schemeClr val="tx1"/>
          </a:solidFill>
          <a:latin typeface="+mj-lt"/>
          <a:ea typeface="+mj-ea"/>
          <a:cs typeface="+mj-cs"/>
        </a:defRPr>
      </a:lvl4pPr>
      <a:lvl5pPr algn="l" defTabSz="457207" eaLnBrk="1" hangingPunct="1" indent="-228604" latinLnBrk="0" marL="2057434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400" i="0" kern="1200">
          <a:solidFill>
            <a:schemeClr val="tx1"/>
          </a:solidFill>
          <a:latin typeface="+mj-lt"/>
          <a:ea typeface="+mj-ea"/>
          <a:cs typeface="+mj-cs"/>
        </a:defRPr>
      </a:lvl5pPr>
      <a:lvl6pPr algn="l" defTabSz="457207" eaLnBrk="1" hangingPunct="1" indent="-228604" latinLnBrk="0" marL="2514642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400" i="0" kern="1200">
          <a:solidFill>
            <a:schemeClr val="tx1"/>
          </a:solidFill>
          <a:latin typeface="+mj-lt"/>
          <a:ea typeface="+mj-ea"/>
          <a:cs typeface="+mj-cs"/>
        </a:defRPr>
      </a:lvl6pPr>
      <a:lvl7pPr algn="l" defTabSz="457207" eaLnBrk="1" hangingPunct="1" indent="-228604" latinLnBrk="0" marL="2971849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400" i="0" kern="1200">
          <a:solidFill>
            <a:schemeClr val="tx1"/>
          </a:solidFill>
          <a:latin typeface="+mj-lt"/>
          <a:ea typeface="+mj-ea"/>
          <a:cs typeface="+mj-cs"/>
        </a:defRPr>
      </a:lvl7pPr>
      <a:lvl8pPr algn="l" defTabSz="457207" eaLnBrk="1" hangingPunct="1" indent="-228604" latinLnBrk="0" marL="3429057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400" i="0" kern="1200">
          <a:solidFill>
            <a:schemeClr val="tx1"/>
          </a:solidFill>
          <a:latin typeface="+mj-lt"/>
          <a:ea typeface="+mj-ea"/>
          <a:cs typeface="+mj-cs"/>
        </a:defRPr>
      </a:lvl8pPr>
      <a:lvl9pPr algn="l" defTabSz="457207" eaLnBrk="1" hangingPunct="1" indent="-228604" latinLnBrk="0" marL="3886264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b="0" sz="140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algn="l" defTabSz="457207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7" eaLnBrk="1" hangingPunct="1" latinLnBrk="0" marL="457207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7" eaLnBrk="1" hangingPunct="1" latinLnBrk="0" marL="914415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7" eaLnBrk="1" hangingPunct="1" latinLnBrk="0" marL="1371622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7" eaLnBrk="1" hangingPunct="1" latinLnBrk="0" marL="1828831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7" eaLnBrk="1" hangingPunct="1" latinLnBrk="0" marL="2286038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7" eaLnBrk="1" hangingPunct="1" latinLnBrk="0" marL="2743246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7" eaLnBrk="1" hangingPunct="1" latinLnBrk="0" marL="3200453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7" eaLnBrk="1" hangingPunct="1" latinLnBrk="0" marL="3657661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Subtitle 2"/>
          <p:cNvSpPr>
            <a:spLocks noGrp="1"/>
          </p:cNvSpPr>
          <p:nvPr>
            <p:ph type="subTitle" idx="1"/>
          </p:nvPr>
        </p:nvSpPr>
        <p:spPr>
          <a:xfrm>
            <a:off x="357751" y="-85017"/>
            <a:ext cx="8352928" cy="6629400"/>
          </a:xfrm>
        </p:spPr>
        <p:txBody>
          <a:bodyPr>
            <a:noAutofit/>
          </a:bodyPr>
          <a:p>
            <a:pPr algn="ctr"/>
            <a:endParaRPr b="1" dirty="0" sz="2800" lang="en-US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b="1" dirty="0" sz="2800" lang="en-US">
                <a:solidFill>
                  <a:schemeClr val="tx1"/>
                </a:solidFill>
                <a:latin typeface="Arial Black"/>
              </a:rPr>
              <a:t>DEDUCTIONS TO BE MADE FROM GROSS TOTAL INCOME UNDER SECTIONS </a:t>
            </a:r>
            <a:r>
              <a:rPr b="1" dirty="0" sz="2800" lang="en-US" smtClean="0">
                <a:solidFill>
                  <a:schemeClr val="tx1"/>
                </a:solidFill>
                <a:latin typeface="Arial Black"/>
              </a:rPr>
              <a:t>80D TO</a:t>
            </a:r>
            <a:r>
              <a:rPr b="1" sz="2800" lang="en-US">
                <a:solidFill>
                  <a:schemeClr val="tx1"/>
                </a:solidFill>
                <a:latin typeface="Arial Black"/>
              </a:rPr>
              <a:t> </a:t>
            </a:r>
            <a:r>
              <a:rPr b="1" sz="2800" lang="en-US" smtClean="0">
                <a:solidFill>
                  <a:schemeClr val="tx1"/>
                </a:solidFill>
                <a:latin typeface="Arial Black"/>
              </a:rPr>
              <a:t>80E</a:t>
            </a:r>
            <a:endParaRPr b="1" dirty="0" sz="2800" lang="en-US">
              <a:solidFill>
                <a:schemeClr val="tx1"/>
              </a:solidFill>
              <a:latin typeface="Arial Black"/>
            </a:endParaRPr>
          </a:p>
          <a:p>
            <a:pPr algn="ctr"/>
            <a:r>
              <a:rPr b="1" dirty="0" sz="2400"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B.COM </a:t>
            </a:r>
            <a:r>
              <a:rPr b="1" dirty="0" sz="2400"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baseline="30000" b="1" dirty="0" sz="2400"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b="1" dirty="0" sz="2400"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SEM</a:t>
            </a:r>
            <a:endParaRPr b="1" dirty="0" sz="2400"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b="1" dirty="0" sz="2400"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INCOME TAX</a:t>
            </a:r>
          </a:p>
          <a:p>
            <a:pPr algn="ctr"/>
            <a:endParaRPr altLang="en-US" lang="zh-CN"/>
          </a:p>
          <a:p>
            <a:pPr algn="ctr"/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By:</a:t>
            </a:r>
            <a:endParaRPr b="1" dirty="0" sz="1600" lang="en-US">
              <a:solidFill>
                <a:srgbClr val="FFC000"/>
              </a:solidFill>
              <a:latin typeface="Arial Black" pitchFamily="34" charset="0"/>
            </a:endParaRPr>
          </a:p>
          <a:p>
            <a:pPr algn="ctr"/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Prof.</a:t>
            </a:r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Ajay</a:t>
            </a:r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Pal</a:t>
            </a:r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b="1" dirty="0" sz="3100" lang="en-US">
                <a:solidFill>
                  <a:srgbClr val="FFC000"/>
                </a:solidFill>
                <a:latin typeface="Arial Black" pitchFamily="34" charset="0"/>
              </a:rPr>
              <a:t>Singh</a:t>
            </a:r>
            <a:endParaRPr b="1" dirty="0" sz="1600" lang="en-US">
              <a:solidFill>
                <a:srgbClr val="FFC000"/>
              </a:solidFill>
              <a:latin typeface="Arial Black" pitchFamily="34" charset="0"/>
            </a:endParaRPr>
          </a:p>
          <a:p>
            <a:pPr algn="ctr"/>
            <a:endParaRPr b="1" dirty="0" sz="1600" lang="en-US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b="1" dirty="0" lang="en-US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b="1" dirty="0" sz="2400" lang="en-US">
                <a:solidFill>
                  <a:schemeClr val="tx1"/>
                </a:solidFill>
                <a:latin typeface="Arial Black"/>
              </a:rPr>
              <a:t>I.B.(PG) COLLEGE, PANIPAT</a:t>
            </a:r>
          </a:p>
          <a:p>
            <a:pPr algn="ctr"/>
            <a:r>
              <a:rPr b="1" dirty="0" sz="2400" lang="en-US">
                <a:solidFill>
                  <a:schemeClr val="tx1"/>
                </a:solidFill>
                <a:latin typeface="Arial Black"/>
              </a:rPr>
              <a:t>AFFILIATED TO KURUKSHETRA UNIVERSITY, KURUKSHETRA</a:t>
            </a:r>
          </a:p>
          <a:p>
            <a:endParaRPr b="1" dirty="0" sz="3600" lang="en-IN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Quantum of Deduction:-</a:t>
            </a:r>
            <a:endParaRPr dirty="0" lang="en-IN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>
          <a:xfrm>
            <a:off x="827700" y="1600201"/>
            <a:ext cx="7649550" cy="4648206"/>
          </a:xfrm>
        </p:spPr>
        <p:txBody>
          <a:bodyPr/>
          <a:p>
            <a:pPr>
              <a:buNone/>
            </a:pPr>
            <a:r>
              <a:rPr dirty="0" sz="3200" lang="en-US" smtClean="0"/>
              <a:t>    Deduction For HUF:-</a:t>
            </a:r>
          </a:p>
          <a:p>
            <a:pPr algn="just"/>
            <a:r>
              <a:rPr dirty="0" sz="2800" lang="en-US" smtClean="0"/>
              <a:t>Actual amount of premium paid for self/spouse/child/parents or 25000 whichever is least.</a:t>
            </a:r>
          </a:p>
          <a:p>
            <a:pPr algn="just"/>
            <a:r>
              <a:rPr dirty="0" sz="2800" lang="en-US" smtClean="0"/>
              <a:t>In case of a senior citizen  deduction will be given </a:t>
            </a:r>
            <a:r>
              <a:rPr dirty="0" sz="2800" lang="en-US" err="1" smtClean="0"/>
              <a:t>upto</a:t>
            </a:r>
            <a:r>
              <a:rPr dirty="0" sz="2800" lang="en-US" smtClean="0"/>
              <a:t> Rs.50000.</a:t>
            </a:r>
            <a:endParaRPr dirty="0" sz="2800"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8373540" cy="2457450"/>
          </a:xfrm>
        </p:spPr>
        <p:txBody>
          <a:bodyPr/>
          <a:p>
            <a:r>
              <a:rPr dirty="0" lang="en-US" smtClean="0"/>
              <a:t>Deduction in respect of Preventive Health Check-Up U/s 80D</a:t>
            </a:r>
            <a:endParaRPr dirty="0" lang="en-IN"/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>
          <a:xfrm>
            <a:off x="827700" y="2114550"/>
            <a:ext cx="8049600" cy="4133856"/>
          </a:xfrm>
        </p:spPr>
        <p:txBody>
          <a:bodyPr>
            <a:normAutofit lnSpcReduction="10000"/>
          </a:bodyPr>
          <a:p>
            <a:pPr>
              <a:buNone/>
            </a:pPr>
            <a:r>
              <a:rPr dirty="0" sz="3500" lang="en-US" smtClean="0"/>
              <a:t>Provisions:-</a:t>
            </a:r>
          </a:p>
          <a:p>
            <a:pPr algn="just"/>
            <a:r>
              <a:rPr dirty="0" sz="2800" lang="en-US" smtClean="0"/>
              <a:t>The expenditure on preventive health check-up for </a:t>
            </a:r>
            <a:r>
              <a:rPr dirty="0" sz="2800" lang="en-US" err="1" smtClean="0"/>
              <a:t>self,spouse,dependent</a:t>
            </a:r>
            <a:r>
              <a:rPr dirty="0" sz="2800" lang="en-US" smtClean="0"/>
              <a:t> children and parents shall not exceed in the aggregate Rs.5000.</a:t>
            </a:r>
          </a:p>
          <a:p>
            <a:pPr algn="just"/>
            <a:r>
              <a:rPr dirty="0" sz="2800" lang="en-US" smtClean="0"/>
              <a:t>The payment can be made by any mode of payment including cash.</a:t>
            </a:r>
          </a:p>
          <a:p>
            <a:pPr algn="just"/>
            <a:r>
              <a:rPr dirty="0" sz="2800" lang="en-US" smtClean="0"/>
              <a:t>The eligible deduction shall be allowed within the overall limits.(25000/50000) </a:t>
            </a:r>
            <a:endParaRPr dirty="0" sz="2800"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ectangle 1"/>
          <p:cNvSpPr>
            <a:spLocks noChangeArrowheads="1"/>
          </p:cNvSpPr>
          <p:nvPr/>
        </p:nvSpPr>
        <p:spPr bwMode="auto">
          <a:xfrm>
            <a:off x="228601" y="1740962"/>
            <a:ext cx="8534399" cy="45364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just" eaLnBrk="1" fontAlgn="base" hangingPunct="1" indent="0" lvl="0" marR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dirty="0" sz="2800" lang="en-US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just" eaLnBrk="0" fontAlgn="base" hangingPunct="0" indent="0" lvl="0" marR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altLang="zh-CN" dirty="0" sz="2800" lang="en-US">
                <a:latin typeface="Arial"/>
                <a:ea typeface="SimSun"/>
                <a:cs typeface="Arial"/>
              </a:rPr>
              <a:t>It </a:t>
            </a:r>
            <a:r>
              <a:rPr altLang="zh-CN" dirty="0" sz="2800" lang="en-US" smtClean="0">
                <a:latin typeface="Arial"/>
                <a:ea typeface="SimSun"/>
                <a:cs typeface="Arial"/>
              </a:rPr>
              <a:t>is given </a:t>
            </a:r>
            <a:r>
              <a:rPr altLang="zh-CN" dirty="0" sz="2800" lang="en-US">
                <a:latin typeface="Arial"/>
                <a:ea typeface="SimSun"/>
                <a:cs typeface="Arial"/>
              </a:rPr>
              <a:t>to </a:t>
            </a:r>
            <a:r>
              <a:rPr altLang="zh-CN" dirty="0" sz="2800" lang="en-US" smtClean="0">
                <a:latin typeface="Arial"/>
                <a:ea typeface="SimSun"/>
                <a:cs typeface="Arial"/>
              </a:rPr>
              <a:t>a resident </a:t>
            </a:r>
            <a:r>
              <a:rPr altLang="zh-CN" dirty="0" sz="2800" lang="en-US">
                <a:latin typeface="Arial"/>
                <a:ea typeface="SimSun"/>
                <a:cs typeface="Arial"/>
              </a:rPr>
              <a:t>individual </a:t>
            </a:r>
            <a:r>
              <a:rPr altLang="zh-CN" dirty="0" sz="2800" lang="en-US" smtClean="0">
                <a:latin typeface="Arial"/>
                <a:ea typeface="SimSun"/>
                <a:cs typeface="Arial"/>
              </a:rPr>
              <a:t>or  members of Hindu Undivided Family.</a:t>
            </a:r>
          </a:p>
          <a:p>
            <a:pPr algn="just" eaLnBrk="0" fontAlgn="base" hangingPunct="0" indent="0" lvl="0" marR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altLang="zh-CN" dirty="0" sz="2800" lang="en-US" smtClean="0">
                <a:latin typeface="Arial"/>
                <a:ea typeface="SimSun"/>
                <a:cs typeface="Arial"/>
              </a:rPr>
              <a:t>It is provided for any expenditure incurred on medical treatment ,training and rehabilitation of handicapped persons  on the health of </a:t>
            </a:r>
            <a:r>
              <a:rPr altLang="zh-CN" dirty="0" sz="2800" lang="en-US" err="1" smtClean="0">
                <a:latin typeface="Arial"/>
                <a:ea typeface="SimSun"/>
                <a:cs typeface="Arial"/>
              </a:rPr>
              <a:t>assesse,spouse,dependent</a:t>
            </a:r>
            <a:r>
              <a:rPr altLang="zh-CN" dirty="0" sz="2800" lang="en-US" smtClean="0">
                <a:latin typeface="Arial"/>
                <a:ea typeface="SimSun"/>
                <a:cs typeface="Arial"/>
              </a:rPr>
              <a:t> </a:t>
            </a:r>
            <a:r>
              <a:rPr altLang="zh-CN" dirty="0" sz="2800" lang="en-US" err="1" smtClean="0">
                <a:latin typeface="Arial"/>
                <a:ea typeface="SimSun"/>
                <a:cs typeface="Arial"/>
              </a:rPr>
              <a:t>parents,children,brother</a:t>
            </a:r>
            <a:r>
              <a:rPr altLang="zh-CN" dirty="0" sz="2800" lang="en-US" smtClean="0">
                <a:latin typeface="Arial"/>
                <a:ea typeface="SimSun"/>
                <a:cs typeface="Arial"/>
              </a:rPr>
              <a:t> and sister.</a:t>
            </a:r>
            <a:endParaRPr altLang="zh-CN" dirty="0" sz="2800" lang="en-US">
              <a:latin typeface="Arial"/>
              <a:ea typeface="SimSun"/>
              <a:cs typeface="Arial"/>
            </a:endParaRPr>
          </a:p>
        </p:txBody>
      </p:sp>
      <p:sp>
        <p:nvSpPr>
          <p:cNvPr id="1048626" name="Rectangle 1"/>
          <p:cNvSpPr/>
          <p:nvPr/>
        </p:nvSpPr>
        <p:spPr>
          <a:xfrm>
            <a:off x="-3777" y="-3781"/>
            <a:ext cx="9143997" cy="1294140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b="1" dirty="0" sz="2800" i="1" lang="en-US">
              <a:solidFill>
                <a:srgbClr val="00B050"/>
              </a:solidFill>
              <a:latin typeface="Arial"/>
              <a:cs typeface="Arial"/>
            </a:endParaRPr>
          </a:p>
          <a:p>
            <a:pPr algn="ctr"/>
            <a:r>
              <a:rPr b="1" dirty="0" sz="2800" i="1" lang="en-US">
                <a:solidFill>
                  <a:srgbClr val="00B050"/>
                </a:solidFill>
                <a:latin typeface="Arial Black"/>
                <a:cs typeface="Arial"/>
              </a:rPr>
              <a:t> </a:t>
            </a:r>
            <a:r>
              <a:rPr dirty="0" sz="2800" i="1" lang="en-US">
                <a:solidFill>
                  <a:srgbClr val="00B050"/>
                </a:solidFill>
                <a:latin typeface="Arial"/>
                <a:cs typeface="Arial"/>
              </a:rPr>
              <a:t>2.(Sec </a:t>
            </a:r>
            <a:r>
              <a:rPr dirty="0" sz="2800" i="1" lang="en-US" smtClean="0">
                <a:solidFill>
                  <a:srgbClr val="00B050"/>
                </a:solidFill>
                <a:latin typeface="Arial"/>
                <a:cs typeface="Arial"/>
              </a:rPr>
              <a:t>80DD)</a:t>
            </a:r>
            <a:r>
              <a:rPr dirty="0" sz="2800" i="1" lang="en-US">
                <a:solidFill>
                  <a:srgbClr val="00B050"/>
                </a:solidFill>
                <a:latin typeface="Arial"/>
                <a:cs typeface="Arial"/>
              </a:rPr>
              <a:t>  :- </a:t>
            </a:r>
            <a:r>
              <a:rPr dirty="0" sz="2800" i="1" lang="en-US">
                <a:solidFill>
                  <a:srgbClr val="00B050"/>
                </a:solidFill>
                <a:latin typeface="Arial"/>
              </a:rPr>
              <a:t>Deduction in respect of </a:t>
            </a:r>
            <a:r>
              <a:rPr dirty="0" sz="2800" i="1" lang="en-US" smtClean="0">
                <a:solidFill>
                  <a:srgbClr val="00B050"/>
                </a:solidFill>
                <a:latin typeface="Arial"/>
              </a:rPr>
              <a:t>maintenance including Medical Treatment of Dependent &amp; Disable.</a:t>
            </a:r>
            <a:endParaRPr dirty="0" i="1" lang="en-US">
              <a:solidFill>
                <a:srgbClr val="00B050"/>
              </a:solidFill>
            </a:endParaRPr>
          </a:p>
          <a:p>
            <a:pPr algn="ctr"/>
            <a:endParaRPr b="1" dirty="0" sz="2000" i="1" lang="en-US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Quantum Of Deduction:-</a:t>
            </a:r>
            <a:br>
              <a:rPr dirty="0" lang="en-US" smtClean="0"/>
            </a:br>
            <a:endParaRPr dirty="0" lang="en-IN"/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916250" cy="4195481"/>
          </a:xfrm>
        </p:spPr>
        <p:txBody>
          <a:bodyPr/>
          <a:p>
            <a:r>
              <a:rPr dirty="0" sz="2800" lang="en-US" smtClean="0"/>
              <a:t>Rs.75000 for disability(General)</a:t>
            </a:r>
          </a:p>
          <a:p>
            <a:pPr>
              <a:buNone/>
            </a:pPr>
            <a:endParaRPr dirty="0" sz="2800" lang="en-US" smtClean="0"/>
          </a:p>
          <a:p>
            <a:r>
              <a:rPr dirty="0" sz="2800" lang="en-US" smtClean="0"/>
              <a:t>Rs.125000 for severe disability</a:t>
            </a:r>
          </a:p>
          <a:p>
            <a:endParaRPr dirty="0" lang="en-US" smtClean="0"/>
          </a:p>
          <a:p>
            <a:endParaRPr dirty="0" lang="en-US" smtClean="0"/>
          </a:p>
          <a:p>
            <a:pPr>
              <a:buNone/>
            </a:pPr>
            <a:r>
              <a:rPr dirty="0" lang="en-US" smtClean="0"/>
              <a:t> </a:t>
            </a:r>
            <a:r>
              <a:rPr dirty="0" sz="2800" lang="en-US" smtClean="0">
                <a:solidFill>
                  <a:srgbClr val="FF0000"/>
                </a:solidFill>
              </a:rPr>
              <a:t>Note:-Actual expenditure is not considered.</a:t>
            </a:r>
            <a:endParaRPr dirty="0" sz="2800" lang="en-IN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Rectangle 1"/>
          <p:cNvSpPr>
            <a:spLocks noChangeArrowheads="1"/>
          </p:cNvSpPr>
          <p:nvPr/>
        </p:nvSpPr>
        <p:spPr bwMode="auto">
          <a:xfrm>
            <a:off x="0" y="1306430"/>
            <a:ext cx="8915400" cy="390144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sz="2800" lang="en-US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just" eaLnBrk="0" fontAlgn="base" hangingPunct="0"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altLang="zh-CN" dirty="0" sz="2800" lang="en-US" u="sng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Who is entitled to it:</a:t>
            </a:r>
            <a:r>
              <a:rPr altLang="zh-CN" dirty="0" sz="2800" lang="en-US">
                <a:solidFill>
                  <a:schemeClr val="bg2">
                    <a:lumMod val="20000"/>
                    <a:lumOff val="80000"/>
                  </a:schemeClr>
                </a:solidFill>
                <a:latin typeface="Arial"/>
                <a:ea typeface="SimSun"/>
                <a:cs typeface="Arial"/>
              </a:rPr>
              <a:t> </a:t>
            </a:r>
            <a:r>
              <a:rPr altLang="zh-CN" dirty="0" sz="2800" lang="en-US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/>
                <a:ea typeface="SimSun"/>
                <a:cs typeface="Arial"/>
              </a:rPr>
              <a:t>It provides for a deduction to a resident individual or HUF for expenditure on specified diseases prescribed by the board</a:t>
            </a:r>
            <a:r>
              <a:rPr altLang="zh-CN" dirty="0" sz="2800" lang="en-US" smtClean="0">
                <a:latin typeface="Arial"/>
                <a:ea typeface="SimSun"/>
                <a:cs typeface="Arial"/>
              </a:rPr>
              <a:t>.</a:t>
            </a:r>
            <a:endParaRPr altLang="zh-CN" dirty="0" sz="2800" lang="en-US">
              <a:latin typeface="Arial"/>
              <a:ea typeface="SimSun"/>
              <a:cs typeface="Arial"/>
            </a:endParaRPr>
          </a:p>
          <a:p>
            <a:pPr algn="just" eaLnBrk="0" fontAlgn="base" hangingPunct="0"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altLang="zh-CN" dirty="0" sz="2800" lang="en-US" smtClean="0">
                <a:latin typeface="Arial"/>
                <a:ea typeface="SimSun"/>
                <a:cs typeface="Arial"/>
              </a:rPr>
              <a:t>It is provided on the health of assesses ,spouse ,dependent parents/children , brother &amp; sister.</a:t>
            </a:r>
            <a:endParaRPr altLang="zh-CN" dirty="0" sz="2800" lang="en-US">
              <a:latin typeface="Arial"/>
              <a:ea typeface="SimSun"/>
              <a:cs typeface="Arial"/>
            </a:endParaRPr>
          </a:p>
        </p:txBody>
      </p:sp>
      <p:sp>
        <p:nvSpPr>
          <p:cNvPr id="1048630" name="Title 2"/>
          <p:cNvSpPr txBox="1"/>
          <p:nvPr/>
        </p:nvSpPr>
        <p:spPr>
          <a:xfrm>
            <a:off x="533400" y="0"/>
            <a:ext cx="8229600" cy="914400"/>
          </a:xfrm>
          <a:prstGeom prst="rect"/>
        </p:spPr>
        <p:txBody>
          <a:bodyPr>
            <a:normAutofit/>
          </a:bodyPr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baseline="0" b="0" cap="none" sz="3200" i="0" kern="1200" kumimoji="0" lang="en-US" noProof="0" normalizeH="0" spc="0" strike="noStrike" u="none">
                <a:ln>
                  <a:noFill/>
                </a:ln>
                <a:solidFill>
                  <a:schemeClr val="tx1"/>
                </a:solidFill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  <p:sp>
        <p:nvSpPr>
          <p:cNvPr id="1048631" name="Rectangle 1"/>
          <p:cNvSpPr/>
          <p:nvPr/>
        </p:nvSpPr>
        <p:spPr>
          <a:xfrm>
            <a:off x="-3777" y="-3780"/>
            <a:ext cx="9143997" cy="1662544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sz="2800" i="1" lang="en-US">
                <a:solidFill>
                  <a:srgbClr val="00B050"/>
                </a:solidFill>
                <a:latin typeface="Arial"/>
                <a:cs typeface="Arial"/>
              </a:rPr>
              <a:t>3. (Sec. </a:t>
            </a:r>
            <a:r>
              <a:rPr dirty="0" sz="2800" i="1" lang="en-US" smtClean="0">
                <a:solidFill>
                  <a:srgbClr val="00B050"/>
                </a:solidFill>
                <a:latin typeface="Arial"/>
                <a:cs typeface="Arial"/>
              </a:rPr>
              <a:t>80DDB) </a:t>
            </a:r>
            <a:r>
              <a:rPr dirty="0" sz="2800" i="1" lang="en-US">
                <a:solidFill>
                  <a:srgbClr val="00B050"/>
                </a:solidFill>
                <a:latin typeface="Arial"/>
                <a:cs typeface="Arial"/>
              </a:rPr>
              <a:t>:-</a:t>
            </a:r>
            <a:r>
              <a:rPr dirty="0" sz="3200" i="1" lang="en-US">
                <a:solidFill>
                  <a:srgbClr val="00B050"/>
                </a:solidFill>
                <a:latin typeface="Arial"/>
                <a:cs typeface="Arial"/>
              </a:rPr>
              <a:t> </a:t>
            </a:r>
            <a:r>
              <a:rPr dirty="0" sz="2800" i="1" lang="en-US">
                <a:solidFill>
                  <a:srgbClr val="00B050"/>
                </a:solidFill>
                <a:latin typeface="Arial"/>
              </a:rPr>
              <a:t>Deduction in respect of </a:t>
            </a:r>
            <a:r>
              <a:rPr dirty="0" sz="2800" i="1" lang="en-US" smtClean="0">
                <a:solidFill>
                  <a:srgbClr val="00B050"/>
                </a:solidFill>
                <a:latin typeface="Arial"/>
              </a:rPr>
              <a:t>Medical Treatment</a:t>
            </a:r>
            <a:endParaRPr dirty="0" i="1" lang="en-US">
              <a:solidFill>
                <a:srgbClr val="00B050"/>
              </a:solidFill>
            </a:endParaRPr>
          </a:p>
          <a:p>
            <a:pPr algn="ctr"/>
            <a:endParaRPr dirty="0" sz="2000" i="1" lang="en-US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Rectangle 1"/>
          <p:cNvSpPr>
            <a:spLocks noChangeArrowheads="1"/>
          </p:cNvSpPr>
          <p:nvPr/>
        </p:nvSpPr>
        <p:spPr bwMode="auto">
          <a:xfrm>
            <a:off x="0" y="466158"/>
            <a:ext cx="9144000" cy="64414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altLang="zh-CN" dirty="0" sz="2800" lang="en-US" u="sng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Quantum </a:t>
            </a:r>
            <a:r>
              <a:rPr altLang="zh-CN" dirty="0" sz="2800" lang="en-US" u="sng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for Deduction</a:t>
            </a:r>
            <a:r>
              <a:rPr altLang="zh-CN" dirty="0" sz="2800" lang="en-US" u="sng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:-</a:t>
            </a:r>
            <a:endParaRPr altLang="zh-CN" dirty="0" sz="2800" lang="en-US" u="sng">
              <a:solidFill>
                <a:schemeClr val="bg2">
                  <a:lumMod val="60000"/>
                  <a:lumOff val="40000"/>
                </a:schemeClr>
              </a:solidFill>
              <a:latin typeface="Arial"/>
              <a:ea typeface="SimSun"/>
              <a:cs typeface="Arial"/>
            </a:endParaRP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altLang="zh-CN" dirty="0" sz="2800" lang="en-US" smtClean="0">
                <a:latin typeface="Arial"/>
                <a:ea typeface="SimSun"/>
                <a:cs typeface="Arial"/>
              </a:rPr>
              <a:t>Actual amount paid or 40000(which </a:t>
            </a:r>
            <a:r>
              <a:rPr altLang="zh-CN" dirty="0" sz="2800" lang="en-US">
                <a:latin typeface="Arial"/>
                <a:ea typeface="SimSun"/>
                <a:cs typeface="Arial"/>
              </a:rPr>
              <a:t>ever is less</a:t>
            </a:r>
            <a:r>
              <a:rPr altLang="zh-CN" dirty="0" sz="2800" lang="en-US" smtClean="0">
                <a:latin typeface="Arial"/>
                <a:ea typeface="SimSun"/>
                <a:cs typeface="Arial"/>
              </a:rPr>
              <a:t>).</a:t>
            </a: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altLang="zh-CN" dirty="0" sz="2800" lang="en-US" u="sng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Quantum for Deduction(In case of Senior Citizen):</a:t>
            </a:r>
            <a:endParaRPr altLang="zh-CN" dirty="0" sz="2800" lang="en-US" smtClean="0">
              <a:latin typeface="Arial"/>
              <a:ea typeface="SimSun"/>
              <a:cs typeface="Arial"/>
            </a:endParaRP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altLang="zh-CN" dirty="0" sz="2800" lang="en-US" smtClean="0">
                <a:latin typeface="Arial"/>
                <a:ea typeface="SimSun"/>
                <a:cs typeface="Arial"/>
              </a:rPr>
              <a:t>Actual amount paid or 100000(which ever is less).</a:t>
            </a: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altLang="zh-CN" dirty="0" sz="2800" lang="en-US" u="sng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Quantum for Deduction(In case of Super Senior Citizen):</a:t>
            </a:r>
            <a:endParaRPr altLang="zh-CN" dirty="0" sz="2800" lang="en-US" smtClean="0">
              <a:latin typeface="Arial"/>
              <a:ea typeface="SimSun"/>
              <a:cs typeface="Arial"/>
            </a:endParaRP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altLang="zh-CN" dirty="0" sz="2800" lang="en-US" smtClean="0">
                <a:latin typeface="Arial"/>
                <a:ea typeface="SimSun"/>
                <a:cs typeface="Arial"/>
              </a:rPr>
              <a:t>Actual amount paid or 100000(which ever is less).</a:t>
            </a: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altLang="zh-CN" dirty="0" sz="2800" lang="en-US" smtClean="0">
              <a:latin typeface="Arial"/>
              <a:ea typeface="SimSun"/>
              <a:cs typeface="Arial"/>
            </a:endParaRP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altLang="zh-CN" dirty="0" sz="2800" lang="en-US">
              <a:latin typeface="Arial"/>
              <a:ea typeface="SimSun"/>
              <a:cs typeface="Arial"/>
            </a:endParaRPr>
          </a:p>
          <a:p>
            <a:pPr algn="just" eaLnBrk="0" fontAlgn="base" hangingPunct="0"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sz="2800" lang="en-US">
              <a:latin typeface="Arial"/>
              <a:ea typeface="SimSun"/>
              <a:cs typeface="Arial"/>
            </a:endParaRPr>
          </a:p>
        </p:txBody>
      </p:sp>
      <p:sp>
        <p:nvSpPr>
          <p:cNvPr id="1048633" name="Title 2"/>
          <p:cNvSpPr txBox="1"/>
          <p:nvPr/>
        </p:nvSpPr>
        <p:spPr>
          <a:xfrm>
            <a:off x="457200" y="228600"/>
            <a:ext cx="8229600" cy="914400"/>
          </a:xfrm>
          <a:prstGeom prst="rect"/>
        </p:spPr>
        <p:txBody>
          <a:bodyPr>
            <a:normAutofit/>
          </a:bodyPr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baseline="0" b="0" cap="none" sz="3200" i="0" kern="1200" kumimoji="0" lang="en-US" noProof="0" normalizeH="0" spc="0" strike="noStrike" u="none">
                <a:ln>
                  <a:noFill/>
                </a:ln>
                <a:solidFill>
                  <a:schemeClr val="tx1"/>
                </a:solidFill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659290" cy="6405282"/>
          </a:xfrm>
        </p:spPr>
        <p:txBody>
          <a:bodyPr/>
          <a:p>
            <a:r>
              <a:rPr dirty="0" lang="en-US" smtClean="0"/>
              <a:t>Specified Diseases includes Neurological diseases,</a:t>
            </a:r>
            <a:br>
              <a:rPr dirty="0" lang="en-US" smtClean="0"/>
            </a:br>
            <a:r>
              <a:rPr dirty="0" lang="en-US" err="1" smtClean="0"/>
              <a:t>Cancer,AIDS,Chronoicrenal</a:t>
            </a:r>
            <a:r>
              <a:rPr dirty="0" lang="en-US" smtClean="0"/>
              <a:t/>
            </a:r>
            <a:br>
              <a:rPr dirty="0" lang="en-US" smtClean="0"/>
            </a:br>
            <a:r>
              <a:rPr dirty="0" lang="en-US" err="1" smtClean="0"/>
              <a:t>Failure,Hemophilia</a:t>
            </a:r>
            <a:r>
              <a:rPr dirty="0" lang="en-US" smtClean="0"/>
              <a:t> and</a:t>
            </a:r>
            <a:br>
              <a:rPr dirty="0" lang="en-US" smtClean="0"/>
            </a:br>
            <a:r>
              <a:rPr dirty="0" lang="en-US" err="1" smtClean="0"/>
              <a:t>Thalassaenia</a:t>
            </a:r>
            <a:r>
              <a:rPr dirty="0" lang="en-US" smtClean="0"/>
              <a:t>. </a:t>
            </a:r>
            <a:endParaRPr dirty="0"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Rectangle 1"/>
          <p:cNvSpPr>
            <a:spLocks noChangeArrowheads="1"/>
          </p:cNvSpPr>
          <p:nvPr/>
        </p:nvSpPr>
        <p:spPr bwMode="auto">
          <a:xfrm>
            <a:off x="0" y="2250589"/>
            <a:ext cx="9143999" cy="472694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dirty="0" sz="2800" lang="en-US" smtClean="0">
              <a:latin typeface="Arial"/>
              <a:ea typeface="SimSun"/>
              <a:cs typeface="Arial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zh-CN" dirty="0" sz="3200" i="1" lang="en-US" smtClean="0">
                <a:latin typeface="Arial Black"/>
                <a:ea typeface="SimSun"/>
                <a:cs typeface="Times New Roman"/>
              </a:rPr>
              <a:t> </a:t>
            </a:r>
            <a:r>
              <a:rPr altLang="zh-CN" dirty="0" sz="3200" i="1" lang="en-US">
                <a:latin typeface="Arial"/>
                <a:ea typeface="SimSun"/>
                <a:cs typeface="Arial"/>
              </a:rPr>
              <a:t>The Deduction </a:t>
            </a:r>
            <a:r>
              <a:rPr altLang="zh-CN" dirty="0" sz="3200" i="1" lang="en-US" smtClean="0">
                <a:latin typeface="Arial"/>
                <a:ea typeface="SimSun"/>
                <a:cs typeface="Arial"/>
              </a:rPr>
              <a:t>is allowed for a maximum period of </a:t>
            </a:r>
            <a:r>
              <a:rPr altLang="zh-CN" dirty="0" sz="3200" i="1" lang="en-US" smtClean="0">
                <a:latin typeface="Arial"/>
                <a:ea typeface="SimSun"/>
                <a:cs typeface="Arial"/>
              </a:rPr>
              <a:t>8</a:t>
            </a:r>
            <a:r>
              <a:rPr altLang="zh-CN" dirty="0" sz="3200" i="1" lang="en-US" smtClean="0">
                <a:latin typeface="Arial"/>
                <a:ea typeface="SimSun"/>
                <a:cs typeface="Arial"/>
              </a:rPr>
              <a:t>  years starting from first year of repayment or until the interest  is fully paid whichever is earlier.</a:t>
            </a:r>
            <a:endParaRPr altLang="en-US" lang="zh-CN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altLang="zh-CN" dirty="0" sz="3200" i="1" lang="en-US" smtClean="0">
              <a:latin typeface="Arial"/>
              <a:ea typeface="SimSun"/>
              <a:cs typeface="Arial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zh-CN" dirty="0" sz="3200" i="1" lang="en-US" smtClean="0">
                <a:latin typeface="Arial"/>
                <a:ea typeface="SimSun"/>
                <a:cs typeface="Arial"/>
              </a:rPr>
              <a:t>And                                                                                                                     </a:t>
            </a:r>
            <a:r>
              <a:rPr altLang="zh-CN" dirty="0" sz="2400" i="1" lang="en-US" smtClean="0">
                <a:latin typeface="Arial"/>
                <a:ea typeface="SimSun"/>
                <a:cs typeface="Arial"/>
              </a:rPr>
              <a:t>                                </a:t>
            </a:r>
            <a:endParaRPr altLang="zh-CN" dirty="0" sz="2400" i="1" lang="en-US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zh-CN" dirty="0" sz="3200" i="1" lang="en-US">
                <a:latin typeface="Times New Roman"/>
                <a:ea typeface="SimSun"/>
                <a:cs typeface="Times New Roman"/>
              </a:rPr>
              <a:t>     </a:t>
            </a:r>
            <a:r>
              <a:rPr altLang="zh-CN" baseline="0" cap="none" dirty="0" sz="3200" i="1" kumimoji="0" lang="en-US" normalizeH="0" strike="noStrike" u="none" smtClean="0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 Deduction will be allowed for actual amount</a:t>
            </a:r>
            <a:r>
              <a:rPr altLang="zh-CN" cap="none" dirty="0" sz="3200" i="1" kumimoji="0" lang="en-US" normalizeH="0" strike="noStrike" u="none" smtClean="0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 paid</a:t>
            </a:r>
            <a:r>
              <a:rPr altLang="zh-CN" dirty="0" sz="2400" i="1" lang="en-US" smtClean="0">
                <a:latin typeface="Arial"/>
                <a:ea typeface="SimSun"/>
                <a:cs typeface="Arial"/>
              </a:rPr>
              <a:t>.</a:t>
            </a:r>
            <a:endParaRPr altLang="zh-CN" dirty="0" sz="2400" i="1" lang="en-US">
              <a:latin typeface="Arial"/>
              <a:ea typeface="SimSun"/>
              <a:cs typeface="Arial"/>
            </a:endParaRPr>
          </a:p>
        </p:txBody>
      </p:sp>
      <p:sp>
        <p:nvSpPr>
          <p:cNvPr id="1048640" name="Rectangle 1"/>
          <p:cNvSpPr/>
          <p:nvPr/>
        </p:nvSpPr>
        <p:spPr>
          <a:xfrm>
            <a:off x="-3777" y="1091989"/>
            <a:ext cx="9143997" cy="1308311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sz="2800" i="1" lang="en-US">
                <a:solidFill>
                  <a:srgbClr val="00B050"/>
                </a:solidFill>
                <a:latin typeface="Arial"/>
                <a:cs typeface="Arial"/>
              </a:rPr>
              <a:t>5.(Sec. </a:t>
            </a:r>
            <a:r>
              <a:rPr dirty="0" sz="2800" i="1" lang="en-US" smtClean="0">
                <a:solidFill>
                  <a:srgbClr val="00B050"/>
                </a:solidFill>
                <a:latin typeface="Arial"/>
                <a:cs typeface="Arial"/>
              </a:rPr>
              <a:t>80E</a:t>
            </a:r>
            <a:r>
              <a:rPr dirty="0" sz="2800" i="1" lang="en-US">
                <a:solidFill>
                  <a:srgbClr val="00B050"/>
                </a:solidFill>
                <a:latin typeface="Arial"/>
                <a:cs typeface="Arial"/>
              </a:rPr>
              <a:t>) </a:t>
            </a:r>
            <a:r>
              <a:rPr b="1" dirty="0" sz="2800" i="1" lang="en-US" smtClean="0">
                <a:solidFill>
                  <a:srgbClr val="00B050"/>
                </a:solidFill>
                <a:latin typeface="Arial"/>
                <a:cs typeface="Arial"/>
              </a:rPr>
              <a:t>:-</a:t>
            </a:r>
            <a:r>
              <a:rPr dirty="0" sz="2800" i="1" lang="en-US" smtClean="0">
                <a:solidFill>
                  <a:srgbClr val="00B050"/>
                </a:solidFill>
                <a:latin typeface="Arial"/>
              </a:rPr>
              <a:t>Deductions in respect of Interest on Loan taken for higher education</a:t>
            </a:r>
            <a:endParaRPr dirty="0" i="1" lang="en-US">
              <a:solidFill>
                <a:srgbClr val="00B050"/>
              </a:solidFill>
            </a:endParaRPr>
          </a:p>
          <a:p>
            <a:pPr algn="ctr"/>
            <a:endParaRPr dirty="0" sz="2000" i="1" lang="en-US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Conditions:-</a:t>
            </a:r>
            <a:endParaRPr dirty="0" lang="en-IN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 The Loan is taken for himself or for his relatives i.e. spouse and children of the individual.</a:t>
            </a:r>
          </a:p>
          <a:p>
            <a:r>
              <a:rPr dirty="0" lang="en-US" smtClean="0"/>
              <a:t>Loan was taken for the purpose of any education pursued after passing senior secondary education or its equivalent board.</a:t>
            </a:r>
          </a:p>
          <a:p>
            <a:r>
              <a:rPr dirty="0" lang="en-US" smtClean="0"/>
              <a:t>Loan is taken from financial institution or approved charitable institution.</a:t>
            </a:r>
          </a:p>
          <a:p>
            <a:r>
              <a:rPr dirty="0" lang="en-US" smtClean="0"/>
              <a:t>Relative includes a person for whom </a:t>
            </a:r>
            <a:r>
              <a:rPr dirty="0" lang="en-US" err="1" smtClean="0"/>
              <a:t>assesse</a:t>
            </a:r>
            <a:r>
              <a:rPr dirty="0" lang="en-US" smtClean="0"/>
              <a:t> is a legal guardian</a:t>
            </a:r>
            <a:endParaRPr dirty="0"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1"/>
          <p:cNvSpPr/>
          <p:nvPr/>
        </p:nvSpPr>
        <p:spPr>
          <a:xfrm>
            <a:off x="2514600" y="2895600"/>
            <a:ext cx="3852911" cy="891540"/>
          </a:xfrm>
          <a:prstGeom prst="rect"/>
          <a:noFill/>
        </p:spPr>
        <p:txBody>
          <a:bodyPr bIns="45720" lIns="91440" rIns="91440" tIns="45720" wrap="square">
            <a:spAutoFit/>
            <a:scene3d>
              <a:camera prst="orthographicFront">
                <a:rot lat="0" lon="0" rev="0"/>
              </a:camera>
              <a:lightRig dir="t" rig="contrasting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p>
            <a:pPr algn="ctr"/>
            <a:r>
              <a:rPr cap="all" sz="5400" lang="en-US" spc="0">
                <a:ln w="0"/>
                <a:effectLst>
                  <a:reflection blurRad="12700" dir="5400000" dist="5000" endPos="50000" rotWithShape="0" stA="50000" sy="-100000"/>
                </a:effectLst>
                <a:latin typeface="Arial Black" pitchFamily="34" charset="0"/>
              </a:rPr>
              <a:t>thanks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Rectangle 1"/>
          <p:cNvSpPr/>
          <p:nvPr/>
        </p:nvSpPr>
        <p:spPr>
          <a:xfrm>
            <a:off x="304800" y="1219201"/>
            <a:ext cx="8305800" cy="2072640"/>
          </a:xfrm>
          <a:prstGeom prst="rect"/>
        </p:spPr>
        <p:txBody>
          <a:bodyPr wrap="square">
            <a:spAutoFit/>
          </a:bodyPr>
          <a:p>
            <a:pPr algn="ctr">
              <a:spcBef>
                <a:spcPct val="20000"/>
              </a:spcBef>
            </a:pPr>
            <a:endParaRPr b="1" sz="3600" lang="en-US">
              <a:latin typeface="Arial Black" pitchFamily="34" charset="0"/>
            </a:endParaRPr>
          </a:p>
          <a:p>
            <a:endParaRPr sz="3200" lang="en-US">
              <a:latin typeface="Times New Roman" pitchFamily="18" charset="0"/>
              <a:cs typeface="Times New Roman" pitchFamily="18" charset="0"/>
            </a:endParaRPr>
          </a:p>
          <a:p>
            <a:endParaRPr sz="3200" lang="en-US">
              <a:latin typeface="Times New Roman" pitchFamily="18" charset="0"/>
              <a:cs typeface="Times New Roman" pitchFamily="18" charset="0"/>
            </a:endParaRPr>
          </a:p>
          <a:p>
            <a:endParaRPr sz="32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4" name="Title 2"/>
          <p:cNvSpPr>
            <a:spLocks noGrp="1"/>
          </p:cNvSpPr>
          <p:nvPr>
            <p:ph type="ctrTitle"/>
          </p:nvPr>
        </p:nvSpPr>
        <p:spPr>
          <a:xfrm>
            <a:off x="152400" y="685800"/>
            <a:ext cx="8458200" cy="1905000"/>
          </a:xfrm>
        </p:spPr>
        <p:txBody>
          <a:bodyPr>
            <a:normAutofit/>
          </a:bodyPr>
          <a:p>
            <a:pPr algn="ctr"/>
            <a:r>
              <a:rPr dirty="0" sz="4000" lang="en-US">
                <a:solidFill>
                  <a:schemeClr val="tx1"/>
                </a:solidFill>
                <a:latin typeface="Arial Black" pitchFamily="34" charset="0"/>
              </a:rPr>
              <a:t>GROSS TOTAL INCOME(GTI)</a:t>
            </a:r>
            <a:endParaRPr dirty="0" sz="4000" lang="en-US">
              <a:latin typeface="Arial Black" pitchFamily="34" charset="0"/>
            </a:endParaRPr>
          </a:p>
        </p:txBody>
      </p:sp>
      <p:sp>
        <p:nvSpPr>
          <p:cNvPr id="1048595" name="Rectangle 4"/>
          <p:cNvSpPr/>
          <p:nvPr/>
        </p:nvSpPr>
        <p:spPr>
          <a:xfrm>
            <a:off x="381000" y="3581400"/>
            <a:ext cx="8305800" cy="2072641"/>
          </a:xfrm>
          <a:prstGeom prst="rect"/>
        </p:spPr>
        <p:txBody>
          <a:bodyPr wrap="square">
            <a:spAutoFit/>
          </a:bodyPr>
          <a:p>
            <a:pPr algn="ctr">
              <a:spcBef>
                <a:spcPct val="20000"/>
              </a:spcBef>
            </a:pPr>
            <a:endParaRPr b="1" sz="3600" lang="en-US">
              <a:latin typeface="Arial Black" pitchFamily="34" charset="0"/>
            </a:endParaRPr>
          </a:p>
          <a:p>
            <a:endParaRPr sz="3200" lang="en-US">
              <a:latin typeface="Times New Roman" pitchFamily="18" charset="0"/>
              <a:cs typeface="Times New Roman" pitchFamily="18" charset="0"/>
            </a:endParaRPr>
          </a:p>
          <a:p>
            <a:endParaRPr sz="3200" lang="en-US">
              <a:latin typeface="Times New Roman" pitchFamily="18" charset="0"/>
              <a:cs typeface="Times New Roman" pitchFamily="18" charset="0"/>
            </a:endParaRPr>
          </a:p>
          <a:p>
            <a:endParaRPr sz="32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6" name="Rectangle 5"/>
          <p:cNvSpPr/>
          <p:nvPr/>
        </p:nvSpPr>
        <p:spPr>
          <a:xfrm>
            <a:off x="1447800" y="2590800"/>
            <a:ext cx="5715000" cy="769441"/>
          </a:xfrm>
          <a:prstGeom prst="rect"/>
        </p:spPr>
        <p:txBody>
          <a:bodyPr wrap="square">
            <a:spAutoFit/>
          </a:bodyPr>
          <a:p>
            <a:pPr algn="ctr"/>
            <a:r>
              <a:rPr dirty="0" sz="4400" lang="en-US">
                <a:solidFill>
                  <a:schemeClr val="tx1"/>
                </a:solidFill>
                <a:latin typeface="Arial Black" pitchFamily="34" charset="0"/>
              </a:rPr>
              <a:t>SEC.80B(5</a:t>
            </a:r>
            <a:r>
              <a:rPr dirty="0" sz="4400" lang="en-US">
                <a:latin typeface="Arial Black" pitchFamily="34" charset="0"/>
              </a:rPr>
              <a:t>)</a:t>
            </a:r>
            <a:endParaRPr dirty="0" sz="440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1"/>
          <p:cNvSpPr/>
          <p:nvPr/>
        </p:nvSpPr>
        <p:spPr>
          <a:xfrm>
            <a:off x="457200" y="1371600"/>
            <a:ext cx="8458200" cy="5184141"/>
          </a:xfrm>
          <a:prstGeom prst="rect"/>
        </p:spPr>
        <p:txBody>
          <a:bodyPr anchor="t" wrap="square">
            <a:spAutoFit/>
          </a:bodyPr>
          <a:p>
            <a:pPr algn="just"/>
            <a:r>
              <a:rPr dirty="0" sz="2800" lang="en-US">
                <a:latin typeface="Arial"/>
                <a:cs typeface="Arial"/>
              </a:rPr>
              <a:t>The aggregate of the income of the five heads is known as gross total income:</a:t>
            </a:r>
          </a:p>
          <a:p>
            <a:pPr algn="just"/>
            <a:endParaRPr sz="3200" lang="en-US">
              <a:latin typeface="Arial" pitchFamily="34" charset="0"/>
              <a:cs typeface="Arial" pitchFamily="34" charset="0"/>
            </a:endParaRPr>
          </a:p>
          <a:p>
            <a:r>
              <a:rPr dirty="0" sz="3200" lang="en-US">
                <a:latin typeface="Arial Black" pitchFamily="34" charset="0"/>
                <a:cs typeface="Arial" pitchFamily="34" charset="0"/>
              </a:rPr>
              <a:t>Five Heads</a:t>
            </a:r>
          </a:p>
          <a:p>
            <a:pPr>
              <a:buFont typeface="Arial" pitchFamily="34" charset="0"/>
              <a:buChar char="•"/>
            </a:pPr>
            <a:r>
              <a:rPr dirty="0" sz="2800" lang="en-US">
                <a:latin typeface="Arial"/>
                <a:cs typeface="Arial"/>
              </a:rPr>
              <a:t>  Income from salaries;</a:t>
            </a:r>
          </a:p>
          <a:p>
            <a:pPr>
              <a:buFont typeface="Arial" pitchFamily="34" charset="0"/>
              <a:buChar char="•"/>
            </a:pPr>
            <a:r>
              <a:rPr dirty="0" sz="2800" lang="en-US">
                <a:latin typeface="Arial"/>
                <a:cs typeface="Arial"/>
              </a:rPr>
              <a:t>  Income from house property;</a:t>
            </a:r>
          </a:p>
          <a:p>
            <a:pPr>
              <a:buFont typeface="Arial" pitchFamily="34" charset="0"/>
              <a:buChar char="•"/>
            </a:pPr>
            <a:r>
              <a:rPr dirty="0" sz="2800" lang="en-US">
                <a:latin typeface="Arial"/>
                <a:cs typeface="Arial"/>
              </a:rPr>
              <a:t>  Profit and gains of business or profession;</a:t>
            </a:r>
          </a:p>
          <a:p>
            <a:pPr>
              <a:buFont typeface="Arial" pitchFamily="34" charset="0"/>
              <a:buChar char="•"/>
            </a:pPr>
            <a:r>
              <a:rPr dirty="0" sz="2800" lang="en-US">
                <a:latin typeface="Arial"/>
                <a:cs typeface="Arial"/>
              </a:rPr>
              <a:t>  Capital gains; and</a:t>
            </a:r>
          </a:p>
          <a:p>
            <a:pPr>
              <a:buFont typeface="Arial" pitchFamily="34" charset="0"/>
              <a:buChar char="•"/>
            </a:pPr>
            <a:r>
              <a:rPr dirty="0" sz="2800" lang="en-US">
                <a:latin typeface="Arial"/>
                <a:cs typeface="Arial"/>
              </a:rPr>
              <a:t>  Income from other sources.</a:t>
            </a:r>
          </a:p>
          <a:p>
            <a:pPr>
              <a:buFont typeface="Arial" pitchFamily="34" charset="0"/>
              <a:buChar char="•"/>
            </a:pPr>
            <a:endParaRPr sz="2800" lang="en-US">
              <a:solidFill>
                <a:srgbClr val="FFFFFF"/>
              </a:solidFill>
              <a:latin typeface="Arial"/>
              <a:cs typeface="Arial"/>
            </a:endParaRPr>
          </a:p>
          <a:p>
            <a:pPr algn="just"/>
            <a:r>
              <a:rPr dirty="0" sz="2800" lang="en-US">
                <a:solidFill>
                  <a:schemeClr val="bg2">
                    <a:lumMod val="60000"/>
                    <a:lumOff val="40000"/>
                  </a:schemeClr>
                </a:solidFill>
                <a:latin typeface="Arial Black"/>
                <a:cs typeface="Times New Roman"/>
              </a:rPr>
              <a:t>Note:</a:t>
            </a:r>
            <a:r>
              <a:rPr dirty="0" sz="2800" lang="en-US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b="1" dirty="0" sz="2400" i="1" lang="en-US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The income under each head is computed after making deduction permissible under that head.</a:t>
            </a:r>
          </a:p>
        </p:txBody>
      </p:sp>
      <p:sp>
        <p:nvSpPr>
          <p:cNvPr id="1048601" name="TextBox 3"/>
          <p:cNvSpPr txBox="1"/>
          <p:nvPr/>
        </p:nvSpPr>
        <p:spPr>
          <a:xfrm>
            <a:off x="762000" y="381000"/>
            <a:ext cx="7467600" cy="707886"/>
          </a:xfrm>
          <a:prstGeom prst="rect"/>
          <a:noFill/>
        </p:spPr>
        <p:txBody>
          <a:bodyPr anchor="t" rtlCol="0" wrap="square">
            <a:spAutoFit/>
          </a:bodyPr>
          <a:p>
            <a:pPr algn="ctr"/>
            <a:r>
              <a:rPr dirty="0" sz="4000" lang="en-US">
                <a:latin typeface="Arial Black"/>
              </a:rPr>
              <a:t>MEANING</a:t>
            </a:r>
            <a:endParaRPr dirty="0" sz="4400" lang="en-US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Rectangle 1"/>
          <p:cNvSpPr>
            <a:spLocks noChangeArrowheads="1"/>
          </p:cNvSpPr>
          <p:nvPr/>
        </p:nvSpPr>
        <p:spPr bwMode="auto">
          <a:xfrm>
            <a:off x="-116504" y="2295599"/>
            <a:ext cx="9615683" cy="27330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aseline="0" b="0" cap="none" sz="3200" i="0" kumimoji="0" lang="en-US" normalizeH="0" strike="noStrike" u="none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zh-CN" baseline="0" b="1" cap="none" dirty="0" sz="2800" i="0" kumimoji="0" lang="en-US" normalizeH="0" strike="noStrike" u="none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/>
                <a:ea typeface="SimSun"/>
                <a:cs typeface="Arial"/>
              </a:rPr>
              <a:t>Total Income</a:t>
            </a:r>
            <a:r>
              <a:rPr altLang="zh-CN" dirty="0" sz="2800" lang="en-US">
                <a:latin typeface="Arial"/>
                <a:ea typeface="SimSun"/>
                <a:cs typeface="Arial"/>
              </a:rPr>
              <a:t>=GTI-Deductions</a:t>
            </a:r>
            <a:r>
              <a:rPr altLang="zh-CN" baseline="0" b="0" cap="none" dirty="0" sz="28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under sections 80c to 80u</a:t>
            </a:r>
            <a:endParaRPr altLang="zh-CN" baseline="0" b="0" cap="none" dirty="0" sz="2800" i="0" lang="en-US" normalizeH="0" strike="noStrike" u="none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aseline="0" b="0" cap="none" sz="3200" i="0" kumimoji="0" lang="en-US" normalizeH="0" strike="noStrike" u="none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aseline="0" b="0" cap="none" sz="2800" i="0" lang="en-US" normalizeH="0" strike="noStrike" u="none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zh-CN" dirty="0" sz="2800" lang="en-US">
                <a:latin typeface="Arial"/>
                <a:ea typeface="SimSun"/>
                <a:cs typeface="Arial"/>
              </a:rPr>
              <a:t>Deductions which are to be made from GTI while computing Total Income :</a:t>
            </a:r>
          </a:p>
        </p:txBody>
      </p:sp>
      <p:sp>
        <p:nvSpPr>
          <p:cNvPr id="1048603" name="TextBox 2"/>
          <p:cNvSpPr txBox="1"/>
          <p:nvPr/>
        </p:nvSpPr>
        <p:spPr>
          <a:xfrm>
            <a:off x="533400" y="457200"/>
            <a:ext cx="7467600" cy="584775"/>
          </a:xfrm>
          <a:prstGeom prst="rect"/>
          <a:noFill/>
        </p:spPr>
        <p:txBody>
          <a:bodyPr anchor="t" rtlCol="0" wrap="square">
            <a:spAutoFit/>
          </a:bodyPr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zh-CN" sz="3200" lang="en-US">
                <a:latin typeface="Arial Black"/>
                <a:ea typeface="宋体"/>
              </a:rPr>
              <a:t>TOTAL INCOME - SEC. 2(45)</a:t>
            </a:r>
            <a:endParaRPr altLang="zh-CN" sz="3200" lang="en-US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Rectangle 1"/>
          <p:cNvSpPr>
            <a:spLocks noChangeArrowheads="1"/>
          </p:cNvSpPr>
          <p:nvPr/>
        </p:nvSpPr>
        <p:spPr bwMode="auto">
          <a:xfrm>
            <a:off x="248123" y="2507551"/>
            <a:ext cx="8458200" cy="340614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aseline="0" b="0" cap="none" sz="2800" i="0" lang="en-US" normalizeH="0" strike="noStrike" u="none">
              <a:ln>
                <a:noFill/>
              </a:ln>
              <a:effectLst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zh-CN" baseline="0" b="0" cap="none" sz="24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The aggregate amount of </a:t>
            </a:r>
            <a:r>
              <a:rPr altLang="zh-CN" sz="2400" lang="en-US">
                <a:latin typeface="Arial"/>
                <a:ea typeface="SimSun"/>
                <a:cs typeface="Arial"/>
              </a:rPr>
              <a:t>deductions</a:t>
            </a:r>
            <a:r>
              <a:rPr altLang="zh-CN" baseline="0" b="0" cap="none" sz="24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under sections 80c to 80u shall not exceed the gross total income.</a:t>
            </a:r>
            <a:endParaRPr altLang="zh-CN" baseline="0" b="0" cap="none" sz="2400" i="0" lang="en-US" normalizeH="0" strike="noStrike" u="none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sz="2400" i="1" lang="en-US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aseline="0" b="1" cap="none" sz="2400" i="1" lang="en-US" normalizeH="0" strike="noStrike" u="none">
              <a:ln>
                <a:noFill/>
              </a:ln>
              <a:solidFill>
                <a:srgbClr val="00B050"/>
              </a:solidFill>
              <a:effectLst/>
              <a:latin typeface="Arial"/>
              <a:ea typeface="SimSun"/>
              <a:cs typeface="Arial"/>
            </a:endParaRPr>
          </a:p>
          <a:p>
            <a:pPr defTabSz="914400" eaLnBrk="0" fontAlgn="base" hangingPunct="0" indent="0" latinLnBrk="0" lvl="0" marL="0" marR="0" rtl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aseline="0" b="0" cap="none" sz="3200" i="1" kumimoji="0" lang="en-US" normalizeH="0" strike="noStrike" u="none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zh-CN" baseline="0" b="0" cap="none" sz="24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If the assesses does not claim in his return of income for any Deduction</a:t>
            </a:r>
            <a:r>
              <a:rPr altLang="zh-CN" sz="2400" lang="en-US">
                <a:latin typeface="Arial"/>
                <a:ea typeface="SimSun"/>
                <a:cs typeface="Arial"/>
              </a:rPr>
              <a:t> </a:t>
            </a:r>
            <a:r>
              <a:rPr altLang="zh-CN" baseline="0" b="0" cap="none" sz="24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under sections 10A or 80IA to 80RRB, no Deductions shall be allowed to him.</a:t>
            </a:r>
            <a:endParaRPr altLang="zh-CN" baseline="0" b="0" cap="none" sz="2400" i="0" lang="en-US" normalizeH="0" strike="noStrike" u="none">
              <a:ln>
                <a:noFill/>
              </a:ln>
              <a:effectLst/>
              <a:latin typeface="Arial"/>
              <a:ea typeface="SimSun"/>
              <a:cs typeface="Arial"/>
            </a:endParaRPr>
          </a:p>
        </p:txBody>
      </p:sp>
      <p:sp>
        <p:nvSpPr>
          <p:cNvPr id="1048605" name="TextBox 2"/>
          <p:cNvSpPr txBox="1"/>
          <p:nvPr/>
        </p:nvSpPr>
        <p:spPr>
          <a:xfrm>
            <a:off x="420045" y="387298"/>
            <a:ext cx="8305800" cy="1539241"/>
          </a:xfrm>
          <a:prstGeom prst="rect"/>
          <a:noFill/>
        </p:spPr>
        <p:txBody>
          <a:bodyPr anchor="t" rtlCol="0" wrap="square">
            <a:spAutoFit/>
          </a:bodyPr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zh-CN" b="1" sz="3200" lang="en-US">
                <a:latin typeface="Arial Black"/>
                <a:ea typeface="宋体"/>
              </a:rPr>
              <a:t>GENERAL PRINCIPLES FOR </a:t>
            </a:r>
            <a:r>
              <a:rPr altLang="zh-CN" b="1" sz="3200" lang="en-US">
                <a:latin typeface="Times New Roman"/>
                <a:ea typeface="SimSun"/>
                <a:cs typeface="Times New Roman"/>
              </a:rPr>
              <a:t> </a:t>
            </a:r>
            <a:r>
              <a:rPr altLang="zh-CN" b="1" sz="3200" lang="en-US">
                <a:latin typeface="Arial Black"/>
                <a:ea typeface="宋体"/>
              </a:rPr>
              <a:t>DEDUCTIONS FROM INCOMES (Sec.80A)</a:t>
            </a:r>
          </a:p>
          <a:p>
            <a:pPr algn="ctr" fontAlgn="base" indent="0" lv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sz="3200" lang="en-US">
              <a:latin typeface="Arial Black" pitchFamily="34" charset="0"/>
            </a:endParaRPr>
          </a:p>
        </p:txBody>
      </p:sp>
      <p:sp>
        <p:nvSpPr>
          <p:cNvPr id="1048606" name="Rectangle 1"/>
          <p:cNvSpPr/>
          <p:nvPr/>
        </p:nvSpPr>
        <p:spPr>
          <a:xfrm>
            <a:off x="52900" y="3784179"/>
            <a:ext cx="8955072" cy="859612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sz="2000" i="1" lang="en-US">
                <a:solidFill>
                  <a:srgbClr val="00B050"/>
                </a:solidFill>
                <a:latin typeface="Arial Black"/>
              </a:rPr>
              <a:t>Note: </a:t>
            </a:r>
            <a:r>
              <a:rPr b="1" sz="2000" i="1" lang="en-US">
                <a:solidFill>
                  <a:srgbClr val="00B050"/>
                </a:solidFill>
                <a:latin typeface="Arial"/>
              </a:rPr>
              <a:t>Deduction are not allowed against STCG( u/s 111A)and LTCG.</a:t>
            </a:r>
            <a:endParaRPr sz="200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ectangle 1"/>
          <p:cNvSpPr>
            <a:spLocks noChangeArrowheads="1"/>
          </p:cNvSpPr>
          <p:nvPr/>
        </p:nvSpPr>
        <p:spPr bwMode="auto">
          <a:xfrm>
            <a:off x="0" y="1994820"/>
            <a:ext cx="9144000" cy="25044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just" eaLnBrk="0" fontAlgn="base" hangingPunct="0" indent="-514350" marL="51435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altLang="zh-CN" baseline="0" b="0" cap="none" sz="3200" i="0" kumimoji="0" lang="en-US" normalizeH="0" strike="noStrike" u="none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Deductions in respect of certain payments from</a:t>
            </a:r>
            <a:r>
              <a:rPr altLang="zh-CN" sz="3200" lang="en-US">
                <a:latin typeface="Times New Roman"/>
                <a:ea typeface="SimSun"/>
                <a:cs typeface="Times New Roman"/>
              </a:rPr>
              <a:t>  under sections 80C</a:t>
            </a:r>
            <a:r>
              <a:rPr altLang="zh-CN" baseline="0" b="0" cap="none" sz="3200" i="0" kumimoji="0" lang="en-US" normalizeH="0" strike="noStrike" u="none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 to</a:t>
            </a:r>
            <a:r>
              <a:rPr altLang="zh-CN" sz="3200" lang="en-US">
                <a:latin typeface="Times New Roman"/>
                <a:ea typeface="SimSun"/>
                <a:cs typeface="Times New Roman"/>
              </a:rPr>
              <a:t> </a:t>
            </a:r>
            <a:r>
              <a:rPr altLang="zh-CN" baseline="0" b="0" cap="none" sz="3200" i="0" kumimoji="0" lang="en-US" normalizeH="0" strike="noStrike" u="none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80GGC</a:t>
            </a:r>
            <a:r>
              <a:rPr altLang="zh-CN" sz="3200" lang="en-US">
                <a:latin typeface="Times New Roman"/>
                <a:ea typeface="SimSun"/>
                <a:cs typeface="Times New Roman"/>
              </a:rPr>
              <a:t> .</a:t>
            </a:r>
            <a:endParaRPr altLang="zh-CN" baseline="0" b="0" cap="none" sz="3200" i="0" kumimoji="0" lang="en-US" normalizeH="0" strike="noStrike" u="none">
              <a:ln>
                <a:noFill/>
              </a:ln>
              <a:effectLst/>
              <a:latin typeface="Times New Roman"/>
              <a:ea typeface="SimSun"/>
              <a:cs typeface="Times New Roman"/>
            </a:endParaRPr>
          </a:p>
          <a:p>
            <a:pPr algn="l" defTabSz="914400" eaLnBrk="0" fontAlgn="base" hangingPunct="0" indent="-514350" latinLnBrk="0" lvl="0" marL="51435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altLang="zh-CN" baseline="0" b="0" cap="none" sz="3200" i="0" kumimoji="0" lang="en-US" normalizeH="0" strike="noStrike" u="none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altLang="zh-CN" baseline="0" b="0" cap="none" sz="3200" i="0" kumimoji="0" lang="en-US" normalizeH="0" strike="noStrike" u="none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Deductions in respect of certain incomes from      under sections 80AB to 80U.</a:t>
            </a:r>
            <a:endParaRPr altLang="zh-CN" baseline="0" b="0" cap="none" sz="3200" i="0" kumimoji="0" lang="en-US" normalizeH="0" strike="noStrike" u="none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8" name="TextBox 2"/>
          <p:cNvSpPr txBox="1"/>
          <p:nvPr/>
        </p:nvSpPr>
        <p:spPr>
          <a:xfrm>
            <a:off x="533400" y="457200"/>
            <a:ext cx="7467600" cy="1077218"/>
          </a:xfrm>
          <a:prstGeom prst="rect"/>
          <a:noFill/>
        </p:spPr>
        <p:txBody>
          <a:bodyPr rtlCol="0" wrap="square">
            <a:spAutoFit/>
          </a:bodyPr>
          <a:p>
            <a:pPr algn="ctr" fontAlgn="base" lvl="0">
              <a:spcBef>
                <a:spcPct val="0"/>
              </a:spcBef>
              <a:spcAft>
                <a:spcPct val="0"/>
              </a:spcAft>
            </a:pPr>
            <a:r>
              <a:rPr altLang="zh-CN" baseline="0" b="1" cap="none" sz="3200" i="0" kumimoji="0" lang="en-US" normalizeH="0" strike="noStrike" u="none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SimSun" pitchFamily="2" charset="-122"/>
                <a:cs typeface="Times New Roman" pitchFamily="18" charset="0"/>
              </a:rPr>
              <a:t>DEDUCTIONS CAN BE DIVIDED IN TWO CATEGORIES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1"/>
          <p:cNvSpPr>
            <a:spLocks noChangeArrowheads="1"/>
          </p:cNvSpPr>
          <p:nvPr/>
        </p:nvSpPr>
        <p:spPr bwMode="auto">
          <a:xfrm>
            <a:off x="0" y="2877506"/>
            <a:ext cx="9144000" cy="30251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aseline="0" b="1" cap="none" dirty="0" sz="2800" i="0" lang="en-US" normalizeH="0" strike="noStrike" u="none">
              <a:ln>
                <a:noFill/>
              </a:ln>
              <a:effectLst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altLang="zh-CN" baseline="0" b="0" cap="none" dirty="0" sz="2800" i="1" lang="en-US" normalizeH="0" strike="noStrike" u="none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/>
              <a:ea typeface="SimSun"/>
              <a:cs typeface="Arial"/>
            </a:endParaRPr>
          </a:p>
          <a:p>
            <a:pPr eaLnBrk="0" fontAlgn="base" hangingPunct="0" lvl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altLang="zh-CN" dirty="0" sz="2800" lang="en-US">
                <a:latin typeface="Times New Roman"/>
                <a:ea typeface="SimSun"/>
                <a:cs typeface="Times New Roman"/>
              </a:rPr>
              <a:t> </a:t>
            </a:r>
            <a:r>
              <a:rPr altLang="zh-CN" baseline="0" b="0" cap="none" dirty="0" sz="28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Entitled to Deduction</a:t>
            </a:r>
            <a:endParaRPr altLang="zh-CN" baseline="0" b="0" cap="none" dirty="0" sz="2800" i="0" lang="en-US" normalizeH="0" strike="noStrike" u="none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zh-CN" dirty="0" sz="2800" lang="en-US">
                <a:latin typeface="Arial"/>
                <a:ea typeface="SimSun"/>
                <a:cs typeface="Arial"/>
              </a:rPr>
              <a:t>                            </a:t>
            </a:r>
            <a:r>
              <a:rPr altLang="zh-CN" baseline="0" b="0" cap="none" dirty="0" sz="28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</a:t>
            </a:r>
            <a:r>
              <a:rPr altLang="zh-CN" dirty="0" sz="2800" lang="en-US">
                <a:latin typeface="Arial"/>
                <a:ea typeface="SimSun"/>
                <a:cs typeface="Arial"/>
              </a:rPr>
              <a:t>-</a:t>
            </a:r>
            <a:r>
              <a:rPr altLang="zh-CN" baseline="0" b="0" cap="none" dirty="0" sz="28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an individual,</a:t>
            </a:r>
            <a:r>
              <a:rPr altLang="zh-CN" dirty="0" sz="2800" lang="en-US">
                <a:latin typeface="Arial"/>
                <a:ea typeface="宋体"/>
                <a:cs typeface="Arial"/>
              </a:rPr>
              <a:t> </a:t>
            </a:r>
            <a:r>
              <a:rPr altLang="zh-CN" dirty="0" sz="2800" lang="en-US">
                <a:latin typeface="Arial"/>
                <a:ea typeface="SimSun"/>
                <a:cs typeface="Arial"/>
              </a:rPr>
              <a:t>                                     			 </a:t>
            </a:r>
            <a:r>
              <a:rPr altLang="zh-CN" baseline="0" b="0" cap="none" dirty="0" sz="2800" i="0" kumimoji="0" lang="en-US" normalizeH="0" strike="noStrike" u="none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- a Hindu </a:t>
            </a:r>
            <a:r>
              <a:rPr altLang="zh-CN" baseline="0" b="0" cap="none" dirty="0" sz="2800" i="0" kumimoji="0" lang="en-US" normalizeH="0" strike="noStrike" u="none" smtClean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undivided family.</a:t>
            </a:r>
            <a:endParaRPr altLang="zh-CN" baseline="0" b="0" cap="none" dirty="0" sz="2800" i="0" lang="en-US" normalizeH="0" strike="noStrike" u="none" smtClean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altLang="zh-CN" baseline="0" b="0" cap="none" dirty="0" sz="2800" i="0" lang="en-US" normalizeH="0" strike="noStrike" u="none" smtClean="0">
              <a:ln>
                <a:noFill/>
              </a:ln>
              <a:effectLst/>
              <a:latin typeface="Arial" pitchFamily="34" charset="0"/>
              <a:ea typeface="宋体"/>
              <a:cs typeface="Arial" pitchFamily="34" charset="0"/>
            </a:endParaRPr>
          </a:p>
          <a:p>
            <a:pPr eaLnBrk="0" fontAlgn="base" hangingPunct="0" lvl="1">
              <a:spcBef>
                <a:spcPct val="0"/>
              </a:spcBef>
              <a:spcAft>
                <a:spcPct val="0"/>
              </a:spcAft>
            </a:pPr>
            <a:endParaRPr altLang="zh-CN" baseline="0" b="0" cap="none" dirty="0" sz="2800" i="0" lang="en-US" normalizeH="0" strike="noStrike" u="none">
              <a:ln>
                <a:noFill/>
              </a:ln>
              <a:effectLst/>
              <a:latin typeface="Arial"/>
              <a:ea typeface="SimSun"/>
              <a:cs typeface="Arial"/>
            </a:endParaRPr>
          </a:p>
        </p:txBody>
      </p:sp>
      <p:sp>
        <p:nvSpPr>
          <p:cNvPr id="1048610" name="TextBox 2"/>
          <p:cNvSpPr txBox="1"/>
          <p:nvPr/>
        </p:nvSpPr>
        <p:spPr>
          <a:xfrm>
            <a:off x="609600" y="381000"/>
            <a:ext cx="7467600" cy="1077218"/>
          </a:xfrm>
          <a:prstGeom prst="rect"/>
          <a:noFill/>
        </p:spPr>
        <p:txBody>
          <a:bodyPr rtlCol="0" wrap="square">
            <a:spAutoFit/>
          </a:bodyPr>
          <a:p>
            <a:pPr algn="ctr" fontAlgn="base" lvl="0">
              <a:spcBef>
                <a:spcPct val="0"/>
              </a:spcBef>
              <a:spcAft>
                <a:spcPct val="0"/>
              </a:spcAft>
            </a:pPr>
            <a:r>
              <a:rPr altLang="zh-CN" baseline="0" b="1" cap="none" dirty="0" sz="3200" i="0" kumimoji="0" lang="en-US" normalizeH="0" strike="noStrike" u="none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SimSun" pitchFamily="2" charset="-122"/>
                <a:cs typeface="Times New Roman" pitchFamily="18" charset="0"/>
              </a:rPr>
              <a:t>DEDUCTIONS IN RESPECT OF CERTAIN PAYMENTS</a:t>
            </a:r>
          </a:p>
        </p:txBody>
      </p:sp>
      <p:sp>
        <p:nvSpPr>
          <p:cNvPr id="1048611" name="Rectangle 1"/>
          <p:cNvSpPr/>
          <p:nvPr/>
        </p:nvSpPr>
        <p:spPr>
          <a:xfrm>
            <a:off x="-3777" y="1715443"/>
            <a:ext cx="9143997" cy="1294140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b="1" dirty="0" sz="2800" i="1" lang="en-US">
              <a:solidFill>
                <a:srgbClr val="00B050"/>
              </a:solidFill>
              <a:latin typeface="Arial"/>
              <a:cs typeface="Arial"/>
            </a:endParaRPr>
          </a:p>
          <a:p>
            <a:pPr algn="ctr"/>
            <a:r>
              <a:rPr b="1" dirty="0" sz="2800" i="1" lang="en-US">
                <a:solidFill>
                  <a:srgbClr val="00B050"/>
                </a:solidFill>
                <a:latin typeface="Arial"/>
                <a:cs typeface="Arial"/>
              </a:rPr>
              <a:t>1. </a:t>
            </a:r>
            <a:r>
              <a:rPr b="1" dirty="0" sz="2800" i="1" lang="en-US" smtClean="0">
                <a:solidFill>
                  <a:srgbClr val="00B050"/>
                </a:solidFill>
                <a:latin typeface="Arial"/>
                <a:cs typeface="Arial"/>
              </a:rPr>
              <a:t>Sec.80D </a:t>
            </a:r>
            <a:r>
              <a:rPr b="1" dirty="0" sz="2800" i="1" lang="en-US">
                <a:solidFill>
                  <a:srgbClr val="00B050"/>
                </a:solidFill>
                <a:latin typeface="Arial"/>
                <a:cs typeface="Arial"/>
              </a:rPr>
              <a:t>:- </a:t>
            </a:r>
            <a:r>
              <a:rPr b="1" dirty="0" sz="2800" i="1" lang="en-US">
                <a:solidFill>
                  <a:srgbClr val="00B050"/>
                </a:solidFill>
                <a:latin typeface="Arial"/>
              </a:rPr>
              <a:t>Deduction in respect  of </a:t>
            </a:r>
            <a:r>
              <a:rPr b="1" dirty="0" sz="2800" i="1" lang="en-US" smtClean="0">
                <a:solidFill>
                  <a:srgbClr val="00B050"/>
                </a:solidFill>
                <a:latin typeface="Arial"/>
              </a:rPr>
              <a:t>Medical </a:t>
            </a:r>
            <a:r>
              <a:rPr b="1" dirty="0" sz="2800" i="1" lang="en-US">
                <a:solidFill>
                  <a:srgbClr val="00B050"/>
                </a:solidFill>
                <a:latin typeface="Arial"/>
              </a:rPr>
              <a:t> Insurance  </a:t>
            </a:r>
            <a:r>
              <a:rPr b="1" dirty="0" sz="2800" i="1" lang="en-US" smtClean="0">
                <a:solidFill>
                  <a:srgbClr val="00B050"/>
                </a:solidFill>
                <a:latin typeface="Arial"/>
              </a:rPr>
              <a:t>Premium</a:t>
            </a:r>
            <a:endParaRPr b="1" dirty="0" sz="2800" lang="en-US">
              <a:solidFill>
                <a:srgbClr val="00B050"/>
              </a:solidFill>
              <a:ea typeface="+mn-lt"/>
              <a:cs typeface="+mn-lt"/>
            </a:endParaRPr>
          </a:p>
          <a:p>
            <a:pPr algn="ctr"/>
            <a:endParaRPr b="1" dirty="0" sz="2000" i="1" lang="en-US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128432"/>
          </a:xfrm>
        </p:spPr>
        <p:txBody>
          <a:bodyPr/>
          <a:p>
            <a:r>
              <a:rPr dirty="0" lang="en-US" smtClean="0"/>
              <a:t>Conditions:-</a:t>
            </a:r>
            <a:endParaRPr dirty="0" lang="en-IN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>
          <a:xfrm>
            <a:off x="827700" y="1695451"/>
            <a:ext cx="6711654" cy="5162550"/>
          </a:xfrm>
        </p:spPr>
        <p:txBody>
          <a:bodyPr>
            <a:noAutofit/>
          </a:bodyPr>
          <a:p>
            <a:r>
              <a:rPr dirty="0" sz="2800" lang="en-US" smtClean="0"/>
              <a:t>It should be paid out of income chargeable to tax.</a:t>
            </a:r>
          </a:p>
          <a:p>
            <a:r>
              <a:rPr dirty="0" sz="2800" lang="en-US" smtClean="0"/>
              <a:t>It should be given to an individual and members of HUF.</a:t>
            </a:r>
          </a:p>
          <a:p>
            <a:r>
              <a:rPr dirty="0" sz="2800" lang="en-US" smtClean="0"/>
              <a:t>Premium should be paid on his own health of spouse or dependent parents and children of any members of family.</a:t>
            </a:r>
          </a:p>
          <a:p>
            <a:pPr>
              <a:buFont typeface="Arial" pitchFamily="34" charset="0"/>
              <a:buChar char="•"/>
            </a:pPr>
            <a:endParaRPr dirty="0" sz="2800" lang="en-US" smtClean="0"/>
          </a:p>
          <a:p>
            <a:pPr>
              <a:buNone/>
            </a:pPr>
            <a:endParaRPr dirty="0" sz="2800" lang="en-US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</p:bgPr>
    </p:bg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99832"/>
          </a:xfrm>
        </p:spPr>
        <p:txBody>
          <a:bodyPr/>
          <a:p>
            <a:r>
              <a:rPr dirty="0" lang="en-US" smtClean="0"/>
              <a:t>Quantum of Deduction:-</a:t>
            </a:r>
            <a:endParaRPr dirty="0" lang="en-IN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>
          <a:xfrm>
            <a:off x="827700" y="1371600"/>
            <a:ext cx="7801950" cy="5486399"/>
          </a:xfrm>
        </p:spPr>
        <p:txBody>
          <a:bodyPr>
            <a:normAutofit/>
          </a:bodyPr>
          <a:p>
            <a:pPr>
              <a:buNone/>
            </a:pPr>
            <a:r>
              <a:rPr dirty="0" sz="3200" lang="en-US" smtClean="0"/>
              <a:t>    Deduction For An Individual:-</a:t>
            </a:r>
          </a:p>
          <a:p>
            <a:pPr algn="just"/>
            <a:r>
              <a:rPr dirty="0" sz="2800" lang="en-US" smtClean="0"/>
              <a:t>Actual amount of premium paid for self/spouse/child or 25000 whichever is least.</a:t>
            </a:r>
          </a:p>
          <a:p>
            <a:pPr algn="just"/>
            <a:r>
              <a:rPr dirty="0" sz="2800" lang="en-US" smtClean="0"/>
              <a:t>Premium paid for parents </a:t>
            </a:r>
            <a:r>
              <a:rPr dirty="0" sz="2800" lang="en-US" err="1" smtClean="0"/>
              <a:t>upto</a:t>
            </a:r>
            <a:r>
              <a:rPr dirty="0" sz="2800" lang="en-US" smtClean="0"/>
              <a:t> Rs.25000.</a:t>
            </a:r>
          </a:p>
          <a:p>
            <a:pPr algn="just"/>
            <a:r>
              <a:rPr dirty="0" sz="2800" lang="en-US" smtClean="0"/>
              <a:t>In case of a senior citizen  deduction will be given </a:t>
            </a:r>
            <a:r>
              <a:rPr dirty="0" sz="2800" lang="en-US" err="1" smtClean="0"/>
              <a:t>upto</a:t>
            </a:r>
            <a:r>
              <a:rPr dirty="0" sz="2800" lang="en-US" smtClean="0"/>
              <a:t> Rs.50000.</a:t>
            </a:r>
          </a:p>
          <a:p>
            <a:pPr>
              <a:buNone/>
            </a:pPr>
            <a:endParaRPr dirty="0" sz="3000" lang="en-US" smtClean="0"/>
          </a:p>
          <a:p>
            <a:pPr>
              <a:buNone/>
            </a:pPr>
            <a:endParaRPr dirty="0"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lastClr="000000" val="windowText"/>
      </a:dk1>
      <a:lt1>
        <a:sysClr lastClr="FFFFFF" val="window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r="5400000" dist="381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DELL1</dc:creator>
  <cp:lastModifiedBy>DELL</cp:lastModifiedBy>
  <dcterms:created xsi:type="dcterms:W3CDTF">2020-03-30T03:24:16Z</dcterms:created>
  <dcterms:modified xsi:type="dcterms:W3CDTF">2020-04-08T05:28:21Z</dcterms:modified>
</cp:coreProperties>
</file>