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94051" y="1295400"/>
            <a:ext cx="676465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25" dirty="0">
                <a:solidFill>
                  <a:srgbClr val="4E3A2F"/>
                </a:solidFill>
                <a:latin typeface="Trebuchet MS"/>
                <a:cs typeface="Trebuchet MS"/>
              </a:rPr>
              <a:t>HIRE </a:t>
            </a:r>
            <a:r>
              <a:rPr sz="3600" spc="45" dirty="0">
                <a:solidFill>
                  <a:srgbClr val="4E3A2F"/>
                </a:solidFill>
                <a:latin typeface="Trebuchet MS"/>
                <a:cs typeface="Trebuchet MS"/>
              </a:rPr>
              <a:t>PURCHASE </a:t>
            </a:r>
            <a:r>
              <a:rPr sz="3600" spc="65" dirty="0">
                <a:solidFill>
                  <a:srgbClr val="4E3A2F"/>
                </a:solidFill>
                <a:latin typeface="Trebuchet MS"/>
                <a:cs typeface="Trebuchet MS"/>
              </a:rPr>
              <a:t>SYSTEM </a:t>
            </a:r>
            <a:r>
              <a:rPr sz="3600" spc="70" dirty="0">
                <a:solidFill>
                  <a:srgbClr val="4E3A2F"/>
                </a:solidFill>
                <a:latin typeface="Trebuchet MS"/>
                <a:cs typeface="Trebuchet MS"/>
              </a:rPr>
              <a:t>AND  </a:t>
            </a:r>
            <a:r>
              <a:rPr sz="3600" spc="-25" dirty="0" smtClean="0">
                <a:solidFill>
                  <a:srgbClr val="4E3A2F"/>
                </a:solidFill>
                <a:latin typeface="Trebuchet MS"/>
                <a:cs typeface="Trebuchet MS"/>
              </a:rPr>
              <a:t>INSTALMENT </a:t>
            </a:r>
            <a:r>
              <a:rPr sz="3600" spc="45" dirty="0" smtClean="0">
                <a:solidFill>
                  <a:srgbClr val="4E3A2F"/>
                </a:solidFill>
                <a:latin typeface="Trebuchet MS"/>
                <a:cs typeface="Trebuchet MS"/>
              </a:rPr>
              <a:t>P</a:t>
            </a:r>
            <a:r>
              <a:rPr lang="en-US" sz="3600" spc="45" dirty="0" smtClean="0">
                <a:solidFill>
                  <a:srgbClr val="4E3A2F"/>
                </a:solidFill>
                <a:latin typeface="Trebuchet MS"/>
                <a:cs typeface="Trebuchet MS"/>
              </a:rPr>
              <a:t>AYMENT</a:t>
            </a:r>
            <a:r>
              <a:rPr sz="3600" spc="-325" dirty="0" smtClean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600" spc="65" dirty="0">
                <a:solidFill>
                  <a:srgbClr val="4E3A2F"/>
                </a:solidFill>
                <a:latin typeface="Trebuchet MS"/>
                <a:cs typeface="Trebuchet MS"/>
              </a:rPr>
              <a:t>SYSTEM</a:t>
            </a:r>
            <a:endParaRPr sz="3600" dirty="0">
              <a:latin typeface="Trebuchet MS"/>
              <a:cs typeface="Trebuchet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6600" y="3352800"/>
            <a:ext cx="48830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Subject:-Financial Accounting</a:t>
            </a:r>
          </a:p>
          <a:p>
            <a:r>
              <a:rPr lang="en-US" sz="2000" dirty="0" smtClean="0"/>
              <a:t>Class:- B.com </a:t>
            </a:r>
            <a:r>
              <a:rPr lang="en-US" sz="2000" dirty="0" err="1" smtClean="0"/>
              <a:t>ist</a:t>
            </a:r>
            <a:r>
              <a:rPr lang="en-US" sz="2000" dirty="0" smtClean="0"/>
              <a:t> (</a:t>
            </a:r>
            <a:r>
              <a:rPr lang="en-US" sz="2000" dirty="0" err="1" smtClean="0"/>
              <a:t>Sem</a:t>
            </a:r>
            <a:r>
              <a:rPr lang="en-US" sz="2000" dirty="0" smtClean="0"/>
              <a:t>:-2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College:-IB(PG)</a:t>
            </a:r>
            <a:r>
              <a:rPr lang="en-US" sz="2000" dirty="0" err="1" smtClean="0"/>
              <a:t>College,panipat</a:t>
            </a:r>
            <a:endParaRPr lang="en-US" sz="2000" dirty="0" smtClean="0"/>
          </a:p>
          <a:p>
            <a:r>
              <a:rPr lang="en-US" sz="2000" dirty="0" smtClean="0"/>
              <a:t>(Affiliated to </a:t>
            </a:r>
            <a:r>
              <a:rPr lang="en-US" sz="2000" dirty="0" err="1" smtClean="0"/>
              <a:t>kurukshetra</a:t>
            </a:r>
            <a:r>
              <a:rPr lang="en-US" sz="2000" dirty="0" smtClean="0"/>
              <a:t> university)</a:t>
            </a:r>
            <a:endParaRPr lang="en-IN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4779" y="1019555"/>
            <a:ext cx="8999220" cy="480059"/>
            <a:chOff x="144779" y="1019555"/>
            <a:chExt cx="8999220" cy="480059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44779" y="1019555"/>
              <a:ext cx="8955024" cy="4800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4080383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3540" y="607821"/>
            <a:ext cx="8474710" cy="3822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" dirty="0">
                <a:solidFill>
                  <a:srgbClr val="4E3A2F"/>
                </a:solidFill>
                <a:latin typeface="Trebuchet MS"/>
                <a:cs typeface="Trebuchet MS"/>
              </a:rPr>
              <a:t>FEATURES </a:t>
            </a:r>
            <a:r>
              <a:rPr sz="3200" spc="-75" dirty="0">
                <a:solidFill>
                  <a:srgbClr val="4E3A2F"/>
                </a:solidFill>
                <a:latin typeface="Trebuchet MS"/>
                <a:cs typeface="Trebuchet MS"/>
              </a:rPr>
              <a:t>OF </a:t>
            </a:r>
            <a:r>
              <a:rPr sz="3200" spc="-20" dirty="0">
                <a:solidFill>
                  <a:srgbClr val="4E3A2F"/>
                </a:solidFill>
                <a:latin typeface="Trebuchet MS"/>
                <a:cs typeface="Trebuchet MS"/>
              </a:rPr>
              <a:t>INSTALLMENT </a:t>
            </a:r>
            <a:r>
              <a:rPr sz="3200" spc="40" dirty="0">
                <a:solidFill>
                  <a:srgbClr val="4E3A2F"/>
                </a:solidFill>
                <a:latin typeface="Trebuchet MS"/>
                <a:cs typeface="Trebuchet MS"/>
              </a:rPr>
              <a:t>PURCHASE</a:t>
            </a:r>
            <a:r>
              <a:rPr sz="3200" spc="-660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60" dirty="0">
                <a:solidFill>
                  <a:srgbClr val="4E3A2F"/>
                </a:solidFill>
                <a:latin typeface="Trebuchet MS"/>
                <a:cs typeface="Trebuchet MS"/>
              </a:rPr>
              <a:t>SYSTEM</a:t>
            </a:r>
            <a:endParaRPr sz="3200" dirty="0">
              <a:latin typeface="Trebuchet MS"/>
              <a:cs typeface="Trebuchet MS"/>
            </a:endParaRPr>
          </a:p>
          <a:p>
            <a:pPr marL="355600" marR="4472305">
              <a:lnSpc>
                <a:spcPct val="120100"/>
              </a:lnSpc>
              <a:spcBef>
                <a:spcPts val="300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Agreement  Price in</a:t>
            </a:r>
            <a:r>
              <a:rPr sz="3200" spc="-9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4E3A2F"/>
                </a:solidFill>
                <a:latin typeface="Arial"/>
                <a:cs typeface="Arial"/>
              </a:rPr>
              <a:t>Instalments</a:t>
            </a:r>
            <a:endParaRPr sz="3200" dirty="0">
              <a:latin typeface="Arial"/>
              <a:cs typeface="Arial"/>
            </a:endParaRPr>
          </a:p>
          <a:p>
            <a:pPr marL="355600" marR="1604010">
              <a:lnSpc>
                <a:spcPts val="4610"/>
              </a:lnSpc>
              <a:spcBef>
                <a:spcPts val="28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Possession and ownership of</a:t>
            </a:r>
            <a:r>
              <a:rPr sz="3200" spc="-9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If any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default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</a:t>
            </a:r>
            <a:r>
              <a:rPr sz="3200" spc="-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payment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484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Disposal of</a:t>
            </a:r>
            <a:r>
              <a:rPr sz="3200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91200" y="3505200"/>
            <a:ext cx="2590800" cy="2590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383540" y="363982"/>
            <a:ext cx="791718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15" dirty="0">
                <a:solidFill>
                  <a:srgbClr val="4E3A2F"/>
                </a:solidFill>
                <a:latin typeface="Trebuchet MS"/>
                <a:cs typeface="Trebuchet MS"/>
              </a:rPr>
              <a:t>DIFFERENCE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4E3A2F"/>
                </a:solidFill>
                <a:latin typeface="Trebuchet MS"/>
                <a:cs typeface="Trebuchet MS"/>
              </a:rPr>
              <a:t>BETWEEN</a:t>
            </a:r>
            <a:r>
              <a:rPr sz="3200" spc="-18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25" dirty="0">
                <a:solidFill>
                  <a:srgbClr val="4E3A2F"/>
                </a:solidFill>
                <a:latin typeface="Trebuchet MS"/>
                <a:cs typeface="Trebuchet MS"/>
              </a:rPr>
              <a:t>HIRE</a:t>
            </a:r>
            <a:r>
              <a:rPr sz="3200" spc="-17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40" dirty="0">
                <a:solidFill>
                  <a:srgbClr val="4E3A2F"/>
                </a:solidFill>
                <a:latin typeface="Trebuchet MS"/>
                <a:cs typeface="Trebuchet MS"/>
              </a:rPr>
              <a:t>PURCHASE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65" dirty="0">
                <a:solidFill>
                  <a:srgbClr val="4E3A2F"/>
                </a:solidFill>
                <a:latin typeface="Trebuchet MS"/>
                <a:cs typeface="Trebuchet MS"/>
              </a:rPr>
              <a:t>AND  </a:t>
            </a:r>
            <a:r>
              <a:rPr sz="3200" spc="-20" dirty="0">
                <a:solidFill>
                  <a:srgbClr val="4E3A2F"/>
                </a:solidFill>
                <a:latin typeface="Trebuchet MS"/>
                <a:cs typeface="Trebuchet MS"/>
              </a:rPr>
              <a:t>INSTALLMENT </a:t>
            </a:r>
            <a:r>
              <a:rPr sz="3200" spc="45" dirty="0">
                <a:solidFill>
                  <a:srgbClr val="4E3A2F"/>
                </a:solidFill>
                <a:latin typeface="Trebuchet MS"/>
                <a:cs typeface="Trebuchet MS"/>
              </a:rPr>
              <a:t>PURCHASE</a:t>
            </a:r>
            <a:r>
              <a:rPr sz="3200" spc="-400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55" dirty="0">
                <a:solidFill>
                  <a:srgbClr val="4E3A2F"/>
                </a:solidFill>
                <a:latin typeface="Trebuchet MS"/>
                <a:cs typeface="Trebuchet MS"/>
              </a:rPr>
              <a:t>SYSTEM</a:t>
            </a:r>
            <a:r>
              <a:rPr sz="3200" spc="55" dirty="0" smtClean="0">
                <a:solidFill>
                  <a:srgbClr val="4E3A2F"/>
                </a:solidFill>
                <a:latin typeface="Trebuchet MS"/>
                <a:cs typeface="Trebuchet MS"/>
              </a:rPr>
              <a:t>…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2050" name="Picture 2" descr="C:\Users\hp\Desktop\image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40" y="1353981"/>
            <a:ext cx="756031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5112" y="838200"/>
            <a:ext cx="8629015" cy="5410200"/>
            <a:chOff x="515112" y="838200"/>
            <a:chExt cx="8629015" cy="5410200"/>
          </a:xfrm>
        </p:grpSpPr>
        <p:sp>
          <p:nvSpPr>
            <p:cNvPr id="3" name="object 3"/>
            <p:cNvSpPr/>
            <p:nvPr/>
          </p:nvSpPr>
          <p:spPr>
            <a:xfrm>
              <a:off x="515112" y="1046988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09600" y="838200"/>
              <a:ext cx="7595616" cy="5410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6742176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61982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HIRE </a:t>
            </a:r>
            <a:r>
              <a:rPr spc="45" dirty="0"/>
              <a:t>PURCHASE</a:t>
            </a:r>
            <a:r>
              <a:rPr spc="-420" dirty="0"/>
              <a:t> </a:t>
            </a:r>
            <a:r>
              <a:rPr spc="5" dirty="0"/>
              <a:t>AGREEMENT…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3787775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6440" y="1575002"/>
            <a:ext cx="8134350" cy="256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Hire Purchase Agreement means an  agreement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under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which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are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let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hire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and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under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which the hirer has an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option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to  buy the goods as per terms of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the</a:t>
            </a:r>
            <a:r>
              <a:rPr sz="3200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agreement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includes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few</a:t>
            </a:r>
            <a:r>
              <a:rPr sz="3200" spc="-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stipulations…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629400" y="3200400"/>
            <a:ext cx="1905000" cy="2857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6632448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60858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 dirty="0"/>
              <a:t>AND </a:t>
            </a:r>
            <a:r>
              <a:rPr spc="-135" dirty="0"/>
              <a:t>THE </a:t>
            </a:r>
            <a:r>
              <a:rPr spc="-40" dirty="0"/>
              <a:t>STIPULATIONS</a:t>
            </a:r>
            <a:r>
              <a:rPr spc="-570" dirty="0"/>
              <a:t> </a:t>
            </a:r>
            <a:r>
              <a:rPr spc="-40" dirty="0"/>
              <a:t>ARE….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689811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354393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4519244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26440" y="1526235"/>
            <a:ext cx="8160384" cy="427476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414655">
              <a:lnSpc>
                <a:spcPct val="90000"/>
              </a:lnSpc>
              <a:spcBef>
                <a:spcPts val="49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Possession of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delivered by the  owner thereof to a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person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condition</a:t>
            </a:r>
            <a:r>
              <a:rPr sz="3200" spc="-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that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such person pays agreed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amount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  periodical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4E3A2F"/>
                </a:solidFill>
                <a:latin typeface="Arial"/>
                <a:cs typeface="Arial"/>
              </a:rPr>
              <a:t>instalments</a:t>
            </a: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38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property in the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to be</a:t>
            </a:r>
            <a:r>
              <a:rPr sz="3200" spc="-7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transferred  to the hirer 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payment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of the last </a:t>
            </a:r>
            <a:r>
              <a:rPr sz="3200" dirty="0" err="1" smtClean="0">
                <a:solidFill>
                  <a:srgbClr val="4E3A2F"/>
                </a:solidFill>
                <a:latin typeface="Arial"/>
                <a:cs typeface="Arial"/>
              </a:rPr>
              <a:t>instalment</a:t>
            </a: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Such a person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has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 right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terminate</a:t>
            </a:r>
            <a:r>
              <a:rPr sz="3200" spc="-15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the</a:t>
            </a:r>
            <a:endParaRPr sz="3200" dirty="0">
              <a:latin typeface="Arial"/>
              <a:cs typeface="Arial"/>
            </a:endParaRPr>
          </a:p>
          <a:p>
            <a:pPr marL="12700" marR="145415" algn="just">
              <a:lnSpc>
                <a:spcPts val="3460"/>
              </a:lnSpc>
              <a:spcBef>
                <a:spcPts val="5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agreement at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any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time before the property</a:t>
            </a:r>
            <a:r>
              <a:rPr sz="3200" spc="-1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is  so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transferred.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636508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091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FEATURES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660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240" y="4080383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240" y="4665294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240" y="5251069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6440" y="1477810"/>
            <a:ext cx="6969760" cy="53942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marR="1586230" indent="-514350">
              <a:lnSpc>
                <a:spcPct val="120000"/>
              </a:lnSpc>
              <a:spcBef>
                <a:spcPts val="100"/>
              </a:spcBef>
              <a:buFont typeface="+mj-lt"/>
              <a:buAutoNum type="arabicPeriod"/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</a:t>
            </a: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Agreement</a:t>
            </a:r>
            <a:endParaRPr lang="en-US" sz="3200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1586230">
              <a:lnSpc>
                <a:spcPct val="120000"/>
              </a:lnSpc>
              <a:spcBef>
                <a:spcPts val="100"/>
              </a:spcBef>
            </a:pP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2.</a:t>
            </a: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Possession of</a:t>
            </a:r>
            <a:r>
              <a:rPr sz="3200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 </a:t>
            </a:r>
            <a:endParaRPr lang="en-US" sz="3200" dirty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1586230">
              <a:lnSpc>
                <a:spcPct val="120000"/>
              </a:lnSpc>
              <a:spcBef>
                <a:spcPts val="100"/>
              </a:spcBef>
            </a:pP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3.Payment in </a:t>
            </a:r>
            <a:r>
              <a:rPr lang="en-US" sz="3200" dirty="0" err="1" smtClean="0">
                <a:solidFill>
                  <a:srgbClr val="4E3A2F"/>
                </a:solidFill>
                <a:latin typeface="Arial"/>
                <a:cs typeface="Arial"/>
              </a:rPr>
              <a:t>instalments</a:t>
            </a:r>
            <a:endParaRPr sz="3200" dirty="0">
              <a:latin typeface="Arial"/>
              <a:cs typeface="Arial"/>
            </a:endParaRPr>
          </a:p>
          <a:p>
            <a:pPr marL="12700" marR="323850">
              <a:lnSpc>
                <a:spcPct val="120000"/>
              </a:lnSpc>
              <a:spcBef>
                <a:spcPts val="5"/>
              </a:spcBef>
            </a:pP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4.</a:t>
            </a: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ownership of the</a:t>
            </a:r>
            <a:r>
              <a:rPr sz="3200" spc="-11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 </a:t>
            </a:r>
            <a:endParaRPr lang="en-US" sz="3200" spc="-5" dirty="0" smtClean="0">
              <a:solidFill>
                <a:srgbClr val="4E3A2F"/>
              </a:solidFill>
              <a:latin typeface="Arial"/>
              <a:cs typeface="Arial"/>
            </a:endParaRPr>
          </a:p>
          <a:p>
            <a:pPr marL="12700" marR="323850">
              <a:lnSpc>
                <a:spcPct val="120000"/>
              </a:lnSpc>
              <a:spcBef>
                <a:spcPts val="5"/>
              </a:spcBef>
            </a:pPr>
            <a:r>
              <a:rPr sz="3200" spc="-5" dirty="0" smtClean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lang="en-US" sz="3200" spc="-5" dirty="0" smtClean="0">
                <a:solidFill>
                  <a:srgbClr val="4E3A2F"/>
                </a:solidFill>
                <a:latin typeface="Arial"/>
                <a:cs typeface="Arial"/>
              </a:rPr>
              <a:t>5.</a:t>
            </a: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Right of the hirer to purchase with rebate.</a:t>
            </a:r>
          </a:p>
          <a:p>
            <a:pPr marL="12700" marR="323850">
              <a:lnSpc>
                <a:spcPct val="120000"/>
              </a:lnSpc>
              <a:spcBef>
                <a:spcPts val="5"/>
              </a:spcBef>
            </a:pPr>
            <a:r>
              <a:rPr lang="en-US" sz="3200" dirty="0" smtClean="0">
                <a:solidFill>
                  <a:srgbClr val="4E3A2F"/>
                </a:solidFill>
                <a:latin typeface="Arial"/>
                <a:cs typeface="Arial"/>
              </a:rPr>
              <a:t>6.Liability of hire-purchaser to keep the goods in good condition.</a:t>
            </a: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ts val="4610"/>
              </a:lnSpc>
              <a:spcBef>
                <a:spcPts val="280"/>
              </a:spcBef>
            </a:pP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595360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0537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" dirty="0"/>
              <a:t>METHODS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715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26440" y="1477810"/>
            <a:ext cx="6713220" cy="121186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Asset Accrual</a:t>
            </a:r>
            <a:r>
              <a:rPr sz="3200" spc="-42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Method</a:t>
            </a:r>
            <a:endParaRPr lang="en-US"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lang="en-US" sz="3200" dirty="0" smtClean="0">
                <a:latin typeface="Arial"/>
                <a:cs typeface="Arial"/>
              </a:rPr>
              <a:t>Total Asset value Method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0" y="2971800"/>
            <a:ext cx="2670048" cy="3276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237220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7694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MERITS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755" dirty="0"/>
              <a:t> </a:t>
            </a:r>
            <a:r>
              <a:rPr spc="-5" dirty="0"/>
              <a:t>SYSTEM….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6440" y="1477810"/>
            <a:ext cx="4411345" cy="2367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60805">
              <a:lnSpc>
                <a:spcPct val="120100"/>
              </a:lnSpc>
              <a:spcBef>
                <a:spcPts val="10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Facility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of</a:t>
            </a:r>
            <a:r>
              <a:rPr sz="3200" spc="-7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buying  Savings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Higher</a:t>
            </a:r>
            <a:r>
              <a:rPr sz="3200" spc="-2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Sales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Boon to small</a:t>
            </a:r>
            <a:r>
              <a:rPr sz="3200" spc="-8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producers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8782812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82397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DEMERITS </a:t>
            </a:r>
            <a:r>
              <a:rPr spc="-90" dirty="0"/>
              <a:t>OF </a:t>
            </a:r>
            <a:r>
              <a:rPr spc="25" dirty="0"/>
              <a:t>HIRE </a:t>
            </a:r>
            <a:r>
              <a:rPr spc="45" dirty="0"/>
              <a:t>PURCHASE</a:t>
            </a:r>
            <a:r>
              <a:rPr spc="-760" dirty="0"/>
              <a:t> </a:t>
            </a:r>
            <a:r>
              <a:rPr spc="-5" dirty="0"/>
              <a:t>SYSTEM….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40" y="2324354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40" y="2909570"/>
            <a:ext cx="426719" cy="3185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40" y="3495166"/>
            <a:ext cx="426719" cy="318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26440" y="1477810"/>
            <a:ext cx="3369945" cy="1731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0"/>
              </a:spcBef>
            </a:pPr>
            <a:r>
              <a:rPr sz="3200" dirty="0" smtClean="0">
                <a:solidFill>
                  <a:srgbClr val="4E3A2F"/>
                </a:solidFill>
                <a:latin typeface="Arial"/>
                <a:cs typeface="Arial"/>
              </a:rPr>
              <a:t>Higher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Prices  Risks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bad</a:t>
            </a:r>
            <a:r>
              <a:rPr sz="3200" spc="-7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debts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Large</a:t>
            </a:r>
            <a:r>
              <a:rPr sz="3200" spc="-50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Investment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383540" y="363982"/>
            <a:ext cx="791718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15" dirty="0">
                <a:solidFill>
                  <a:srgbClr val="4E3A2F"/>
                </a:solidFill>
                <a:latin typeface="Trebuchet MS"/>
                <a:cs typeface="Trebuchet MS"/>
              </a:rPr>
              <a:t>DIFFERENCE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5" dirty="0">
                <a:solidFill>
                  <a:srgbClr val="4E3A2F"/>
                </a:solidFill>
                <a:latin typeface="Trebuchet MS"/>
                <a:cs typeface="Trebuchet MS"/>
              </a:rPr>
              <a:t>BETWEEN</a:t>
            </a:r>
            <a:r>
              <a:rPr sz="3200" spc="-18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25" dirty="0">
                <a:solidFill>
                  <a:srgbClr val="4E3A2F"/>
                </a:solidFill>
                <a:latin typeface="Trebuchet MS"/>
                <a:cs typeface="Trebuchet MS"/>
              </a:rPr>
              <a:t>HIRE</a:t>
            </a:r>
            <a:r>
              <a:rPr sz="3200" spc="-17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40" dirty="0">
                <a:solidFill>
                  <a:srgbClr val="4E3A2F"/>
                </a:solidFill>
                <a:latin typeface="Trebuchet MS"/>
                <a:cs typeface="Trebuchet MS"/>
              </a:rPr>
              <a:t>PURCHASE</a:t>
            </a:r>
            <a:r>
              <a:rPr sz="3200" spc="-215" dirty="0">
                <a:solidFill>
                  <a:srgbClr val="4E3A2F"/>
                </a:solidFill>
                <a:latin typeface="Trebuchet MS"/>
                <a:cs typeface="Trebuchet MS"/>
              </a:rPr>
              <a:t> </a:t>
            </a:r>
            <a:r>
              <a:rPr sz="3200" spc="65" dirty="0">
                <a:solidFill>
                  <a:srgbClr val="4E3A2F"/>
                </a:solidFill>
                <a:latin typeface="Trebuchet MS"/>
                <a:cs typeface="Trebuchet MS"/>
              </a:rPr>
              <a:t>AND  </a:t>
            </a:r>
            <a:r>
              <a:rPr sz="3200" spc="60" dirty="0" smtClean="0">
                <a:solidFill>
                  <a:srgbClr val="4E3A2F"/>
                </a:solidFill>
                <a:latin typeface="Trebuchet MS"/>
                <a:cs typeface="Trebuchet MS"/>
              </a:rPr>
              <a:t>SAL</a:t>
            </a:r>
            <a:r>
              <a:rPr lang="en-US" sz="3200" spc="60" dirty="0">
                <a:solidFill>
                  <a:srgbClr val="4E3A2F"/>
                </a:solidFill>
                <a:latin typeface="Trebuchet MS"/>
                <a:cs typeface="Trebuchet MS"/>
              </a:rPr>
              <a:t>E</a:t>
            </a:r>
            <a:endParaRPr sz="3200" dirty="0">
              <a:latin typeface="Trebuchet MS"/>
              <a:cs typeface="Trebuchet MS"/>
            </a:endParaRPr>
          </a:p>
        </p:txBody>
      </p:sp>
      <p:pic>
        <p:nvPicPr>
          <p:cNvPr id="1028" name="Picture 4" descr="C:\Users\hp\Desktop\credit sa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655" y="1600200"/>
            <a:ext cx="607695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2777" y="1036319"/>
            <a:ext cx="9031605" cy="541020"/>
            <a:chOff x="112777" y="1036319"/>
            <a:chExt cx="9031605" cy="541020"/>
          </a:xfrm>
        </p:grpSpPr>
        <p:sp>
          <p:nvSpPr>
            <p:cNvPr id="3" name="object 3"/>
            <p:cNvSpPr/>
            <p:nvPr/>
          </p:nvSpPr>
          <p:spPr>
            <a:xfrm>
              <a:off x="515111" y="1046987"/>
              <a:ext cx="8628888" cy="1828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2777" y="1036319"/>
              <a:ext cx="7644383" cy="5410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3540" y="575817"/>
            <a:ext cx="71024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INSTALLMENT </a:t>
            </a:r>
            <a:r>
              <a:rPr spc="45" dirty="0"/>
              <a:t>PURCHASE</a:t>
            </a:r>
            <a:r>
              <a:rPr spc="-345" dirty="0"/>
              <a:t> </a:t>
            </a:r>
            <a:r>
              <a:rPr spc="60" dirty="0"/>
              <a:t>SYSTEM…</a:t>
            </a:r>
          </a:p>
        </p:txBody>
      </p:sp>
      <p:sp>
        <p:nvSpPr>
          <p:cNvPr id="6" name="object 6"/>
          <p:cNvSpPr/>
          <p:nvPr/>
        </p:nvSpPr>
        <p:spPr>
          <a:xfrm>
            <a:off x="396240" y="1738579"/>
            <a:ext cx="426719" cy="31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6440" y="1575002"/>
            <a:ext cx="8065770" cy="4904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Under Installment Purchase system, the  possession as well as ownership passes  from the seller to the buyer immediately on  entering the agreement but the buyer</a:t>
            </a:r>
            <a:r>
              <a:rPr sz="3200" spc="-145" dirty="0">
                <a:solidFill>
                  <a:srgbClr val="4E3A2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agrees  to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pay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total price in installments. If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the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buyer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makes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any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default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in the payment of  any installment, the seller has no right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to 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repossess the </a:t>
            </a:r>
            <a:r>
              <a:rPr sz="3200" spc="-5" dirty="0">
                <a:solidFill>
                  <a:srgbClr val="4E3A2F"/>
                </a:solidFill>
                <a:latin typeface="Arial"/>
                <a:cs typeface="Arial"/>
              </a:rPr>
              <a:t>goods. </a:t>
            </a:r>
            <a:r>
              <a:rPr sz="3200" dirty="0">
                <a:solidFill>
                  <a:srgbClr val="4E3A2F"/>
                </a:solidFill>
                <a:latin typeface="Arial"/>
                <a:cs typeface="Arial"/>
              </a:rPr>
              <a:t>The seller can file a  suit in the court of law for recovery of the  price.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</TotalTime>
  <Words>342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PowerPoint Presentation</vt:lpstr>
      <vt:lpstr>HIRE PURCHASE AGREEMENT…</vt:lpstr>
      <vt:lpstr>AND THE STIPULATIONS ARE….</vt:lpstr>
      <vt:lpstr>FEATURES OF HIRE PURCHASE SYSTEM…</vt:lpstr>
      <vt:lpstr>METHODS OF HIRE PURCHASE SYSTEM…</vt:lpstr>
      <vt:lpstr>MERITS OF HIRE PURCHASE SYSTEM….</vt:lpstr>
      <vt:lpstr>DEMERITS OF HIRE PURCHASE SYSTEM….</vt:lpstr>
      <vt:lpstr>PowerPoint Presentation</vt:lpstr>
      <vt:lpstr>INSTALLMENT PURCHASE SYSTEM…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</cp:revision>
  <dcterms:created xsi:type="dcterms:W3CDTF">2020-03-31T09:06:09Z</dcterms:created>
  <dcterms:modified xsi:type="dcterms:W3CDTF">2020-03-31T10:00:13Z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2020-03-31T00:00:00Z</vt:filetime>
  </property>
</Properties>
</file>