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B045C41-E1D2-47BB-A88F-DF7C9BF5EFED}" type="datetimeFigureOut">
              <a:rPr lang="en-IN" smtClean="0"/>
              <a:t>31-03-2020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107925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045C41-E1D2-47BB-A88F-DF7C9BF5EFED}" type="datetimeFigureOut">
              <a:rPr lang="en-IN" smtClean="0"/>
              <a:t>31-03-2020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377720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045C41-E1D2-47BB-A88F-DF7C9BF5EFED}" type="datetimeFigureOut">
              <a:rPr lang="en-IN" smtClean="0"/>
              <a:t>31-03-2020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406745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B045C41-E1D2-47BB-A88F-DF7C9BF5EFED}" type="datetimeFigureOut">
              <a:rPr lang="en-IN" smtClean="0"/>
              <a:t>31-03-2020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1035112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045C41-E1D2-47BB-A88F-DF7C9BF5EFED}" type="datetimeFigureOut">
              <a:rPr lang="en-IN" smtClean="0"/>
              <a:t>31-03-2020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874741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B045C41-E1D2-47BB-A88F-DF7C9BF5EFED}" type="datetimeFigureOut">
              <a:rPr lang="en-IN" smtClean="0"/>
              <a:t>31-03-2020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184431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B045C41-E1D2-47BB-A88F-DF7C9BF5EFED}" type="datetimeFigureOut">
              <a:rPr lang="en-IN" smtClean="0"/>
              <a:t>31-03-2020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2889433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B045C41-E1D2-47BB-A88F-DF7C9BF5EFED}" type="datetimeFigureOut">
              <a:rPr lang="en-IN" smtClean="0"/>
              <a:t>31-03-2020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3968723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045C41-E1D2-47BB-A88F-DF7C9BF5EFED}" type="datetimeFigureOut">
              <a:rPr lang="en-IN" smtClean="0"/>
              <a:t>31-03-2020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4093021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45C41-E1D2-47BB-A88F-DF7C9BF5EFED}" type="datetimeFigureOut">
              <a:rPr lang="en-IN" smtClean="0"/>
              <a:t>31-03-2020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500627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045C41-E1D2-47BB-A88F-DF7C9BF5EFED}" type="datetimeFigureOut">
              <a:rPr lang="en-IN" smtClean="0"/>
              <a:t>31-03-2020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94AFC43-F77F-4524-95AB-535E3C344529}" type="slidenum">
              <a:rPr lang="en-IN" smtClean="0"/>
              <a:t>‹#›</a:t>
            </a:fld>
            <a:endParaRPr lang="en-IN"/>
          </a:p>
        </p:txBody>
      </p:sp>
    </p:spTree>
    <p:extLst>
      <p:ext uri="{BB962C8B-B14F-4D97-AF65-F5344CB8AC3E}">
        <p14:creationId xmlns:p14="http://schemas.microsoft.com/office/powerpoint/2010/main" val="191197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045C41-E1D2-47BB-A88F-DF7C9BF5EFED}" type="datetimeFigureOut">
              <a:rPr lang="en-IN" smtClean="0"/>
              <a:t>31-03-2020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AFC43-F77F-4524-95AB-535E3C344529}" type="slidenum">
              <a:rPr lang="en-IN" smtClean="0"/>
              <a:t>‹#›</a:t>
            </a:fld>
            <a:endParaRPr lang="en-IN"/>
          </a:p>
        </p:txBody>
      </p:sp>
    </p:spTree>
    <p:extLst>
      <p:ext uri="{BB962C8B-B14F-4D97-AF65-F5344CB8AC3E}">
        <p14:creationId xmlns:p14="http://schemas.microsoft.com/office/powerpoint/2010/main" val="3324356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uru99.com/images/MIS/012316_0828_TypesofInfo1.pn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5536" y="764704"/>
            <a:ext cx="8352928" cy="3312368"/>
          </a:xfrm>
        </p:spPr>
        <p:txBody>
          <a:bodyPr>
            <a:noAutofit/>
          </a:bodyPr>
          <a:lstStyle/>
          <a:p>
            <a:r>
              <a:rPr lang="en-US" sz="3600" b="1" dirty="0" smtClean="0">
                <a:solidFill>
                  <a:schemeClr val="tx1"/>
                </a:solidFill>
              </a:rPr>
              <a:t>CLASS – B.COM 2</a:t>
            </a:r>
            <a:r>
              <a:rPr lang="en-US" sz="3600" b="1" baseline="30000" dirty="0" smtClean="0">
                <a:solidFill>
                  <a:schemeClr val="tx1"/>
                </a:solidFill>
              </a:rPr>
              <a:t>ND</a:t>
            </a:r>
            <a:r>
              <a:rPr lang="en-US" sz="3600" b="1" dirty="0" smtClean="0">
                <a:solidFill>
                  <a:schemeClr val="tx1"/>
                </a:solidFill>
              </a:rPr>
              <a:t> SEM</a:t>
            </a:r>
          </a:p>
          <a:p>
            <a:r>
              <a:rPr lang="en-US" sz="3600" b="1" dirty="0" smtClean="0">
                <a:solidFill>
                  <a:schemeClr val="tx1"/>
                </a:solidFill>
              </a:rPr>
              <a:t>SUBJECT – E-COMMERCE</a:t>
            </a:r>
          </a:p>
          <a:p>
            <a:r>
              <a:rPr lang="en-US" sz="3600" b="1" dirty="0" smtClean="0">
                <a:solidFill>
                  <a:schemeClr val="tx1"/>
                </a:solidFill>
              </a:rPr>
              <a:t>TOPICS – TYPES OF INFORMATION SYSTEM (TPS , MIS , DSS)</a:t>
            </a:r>
          </a:p>
          <a:p>
            <a:endParaRPr lang="en-US" sz="3600" b="1" dirty="0" smtClean="0">
              <a:solidFill>
                <a:schemeClr val="tx1"/>
              </a:solidFill>
            </a:endParaRPr>
          </a:p>
          <a:p>
            <a:r>
              <a:rPr lang="en-US" sz="4000" b="1" dirty="0" smtClean="0">
                <a:solidFill>
                  <a:schemeClr val="tx1"/>
                </a:solidFill>
              </a:rPr>
              <a:t>I.B. (PG) COLLEGE, PANIPAT</a:t>
            </a:r>
          </a:p>
          <a:p>
            <a:r>
              <a:rPr lang="en-US" b="1" dirty="0" smtClean="0">
                <a:solidFill>
                  <a:schemeClr val="tx1"/>
                </a:solidFill>
              </a:rPr>
              <a:t>KURUKSHETRA UNIVERSITY, KURUKSHETRA</a:t>
            </a:r>
          </a:p>
          <a:p>
            <a:endParaRPr lang="en-IN" sz="3600" b="1" dirty="0">
              <a:solidFill>
                <a:schemeClr val="tx1"/>
              </a:solidFill>
            </a:endParaRPr>
          </a:p>
        </p:txBody>
      </p:sp>
    </p:spTree>
    <p:extLst>
      <p:ext uri="{BB962C8B-B14F-4D97-AF65-F5344CB8AC3E}">
        <p14:creationId xmlns:p14="http://schemas.microsoft.com/office/powerpoint/2010/main" val="1237188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416" y="332656"/>
            <a:ext cx="8352928" cy="6278642"/>
          </a:xfrm>
          <a:prstGeom prst="rect">
            <a:avLst/>
          </a:prstGeom>
        </p:spPr>
        <p:txBody>
          <a:bodyPr wrap="square">
            <a:spAutoFit/>
          </a:bodyPr>
          <a:lstStyle/>
          <a:p>
            <a:pPr algn="just"/>
            <a:r>
              <a:rPr lang="en-US" dirty="0"/>
              <a:t>Examples of management information systems </a:t>
            </a:r>
            <a:r>
              <a:rPr lang="en-US" dirty="0" smtClean="0"/>
              <a:t>include:</a:t>
            </a:r>
          </a:p>
          <a:p>
            <a:pPr algn="just"/>
            <a:endParaRPr lang="en-US" dirty="0"/>
          </a:p>
          <a:p>
            <a:pPr marL="285750" indent="-285750" algn="just">
              <a:buFont typeface="Wingdings" panose="05000000000000000000" pitchFamily="2" charset="2"/>
              <a:buChar char="Ø"/>
            </a:pPr>
            <a:r>
              <a:rPr lang="en-US" b="1" dirty="0"/>
              <a:t>Sales management systems</a:t>
            </a:r>
            <a:r>
              <a:rPr lang="en-US" dirty="0"/>
              <a:t> – they get input from the point of sale system</a:t>
            </a:r>
          </a:p>
          <a:p>
            <a:pPr marL="285750" indent="-285750" algn="just">
              <a:buFont typeface="Wingdings" panose="05000000000000000000" pitchFamily="2" charset="2"/>
              <a:buChar char="Ø"/>
            </a:pPr>
            <a:r>
              <a:rPr lang="en-US" b="1" dirty="0"/>
              <a:t>Budgeting systems</a:t>
            </a:r>
            <a:r>
              <a:rPr lang="en-US" dirty="0"/>
              <a:t> – gives an overview of how much money is spent within the organization for the short and long terms.</a:t>
            </a:r>
          </a:p>
          <a:p>
            <a:pPr marL="285750" indent="-285750" algn="just">
              <a:buFont typeface="Wingdings" panose="05000000000000000000" pitchFamily="2" charset="2"/>
              <a:buChar char="Ø"/>
            </a:pPr>
            <a:r>
              <a:rPr lang="en-US" b="1" dirty="0"/>
              <a:t>Human resource management system</a:t>
            </a:r>
            <a:r>
              <a:rPr lang="en-US" dirty="0"/>
              <a:t> – overall welfare of the employees, staff turnover, etc</a:t>
            </a:r>
            <a:r>
              <a:rPr lang="en-US" dirty="0" smtClean="0"/>
              <a:t>.</a:t>
            </a:r>
          </a:p>
          <a:p>
            <a:pPr algn="just"/>
            <a:endParaRPr lang="en-US" dirty="0"/>
          </a:p>
          <a:p>
            <a:pPr algn="just"/>
            <a:r>
              <a:rPr lang="en-US" dirty="0"/>
              <a:t>Tactical managers are responsible for the semi-structured decision. MIS systems provide the information needed to make the structured decision and based on the experience of the tactical managers, they make judgement calls i.e. predict how much of goods or inventory should be ordered for the second quarter based on the sales of the first quarter</a:t>
            </a:r>
            <a:r>
              <a:rPr lang="en-US" dirty="0" smtClean="0"/>
              <a:t>.</a:t>
            </a:r>
          </a:p>
          <a:p>
            <a:pPr algn="just"/>
            <a:endParaRPr lang="en-US" dirty="0"/>
          </a:p>
          <a:p>
            <a:pPr algn="just"/>
            <a:r>
              <a:rPr lang="en-US" sz="2400" b="1" dirty="0"/>
              <a:t>Decision Support System (DSS</a:t>
            </a:r>
            <a:r>
              <a:rPr lang="en-US" sz="2400" b="1" dirty="0" smtClean="0"/>
              <a:t>)</a:t>
            </a:r>
          </a:p>
          <a:p>
            <a:pPr algn="just"/>
            <a:endParaRPr lang="en-US" b="1" dirty="0"/>
          </a:p>
          <a:p>
            <a:pPr algn="just"/>
            <a:r>
              <a:rPr lang="en-US" dirty="0"/>
              <a:t>Decision support systems are used by senior management to make non-routine decisions. Decision support systems use input from internal systems (transaction processing systems and management information systems) and external systems.</a:t>
            </a:r>
          </a:p>
          <a:p>
            <a:pPr algn="just"/>
            <a:r>
              <a:rPr lang="en-US" dirty="0"/>
              <a:t>The main objective of decision support systems is to provide solutions to problems that are unique and change frequently. Decision support systems answer questions such </a:t>
            </a:r>
            <a:r>
              <a:rPr lang="en-US" dirty="0" smtClean="0"/>
              <a:t>as:</a:t>
            </a:r>
            <a:endParaRPr lang="en-US" dirty="0"/>
          </a:p>
          <a:p>
            <a:pPr algn="just"/>
            <a:endParaRPr lang="en-US" dirty="0"/>
          </a:p>
        </p:txBody>
      </p:sp>
    </p:spTree>
    <p:extLst>
      <p:ext uri="{BB962C8B-B14F-4D97-AF65-F5344CB8AC3E}">
        <p14:creationId xmlns:p14="http://schemas.microsoft.com/office/powerpoint/2010/main" val="164455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76672"/>
            <a:ext cx="8208912" cy="5909310"/>
          </a:xfrm>
          <a:prstGeom prst="rect">
            <a:avLst/>
          </a:prstGeom>
        </p:spPr>
        <p:txBody>
          <a:bodyPr wrap="square">
            <a:spAutoFit/>
          </a:bodyPr>
          <a:lstStyle/>
          <a:p>
            <a:r>
              <a:rPr lang="en-US" dirty="0"/>
              <a:t>What would be the impact of employees' performance if we double the production lot at the factory?</a:t>
            </a:r>
          </a:p>
          <a:p>
            <a:r>
              <a:rPr lang="en-US" dirty="0"/>
              <a:t>What would happen to our sales if a new competitor entered the market?</a:t>
            </a:r>
          </a:p>
          <a:p>
            <a:r>
              <a:rPr lang="en-US" dirty="0"/>
              <a:t>Decision support systems use sophisticated mathematical models, and statistical techniques (probability, predictive modeling, etc.) to provide solutions, and they are very interactive</a:t>
            </a:r>
            <a:r>
              <a:rPr lang="en-US" dirty="0" smtClean="0"/>
              <a:t>.</a:t>
            </a:r>
          </a:p>
          <a:p>
            <a:endParaRPr lang="en-US" dirty="0"/>
          </a:p>
          <a:p>
            <a:r>
              <a:rPr lang="en-US" dirty="0"/>
              <a:t>Examples of decision support systems </a:t>
            </a:r>
            <a:r>
              <a:rPr lang="en-US" dirty="0" smtClean="0"/>
              <a:t>include:</a:t>
            </a:r>
          </a:p>
          <a:p>
            <a:endParaRPr lang="en-US" dirty="0"/>
          </a:p>
          <a:p>
            <a:pPr marL="285750" indent="-285750" algn="just">
              <a:buFont typeface="Wingdings" panose="05000000000000000000" pitchFamily="2" charset="2"/>
              <a:buChar char="Ø"/>
            </a:pPr>
            <a:r>
              <a:rPr lang="en-US" b="1" dirty="0"/>
              <a:t>Financial planning systems</a:t>
            </a:r>
            <a:r>
              <a:rPr lang="en-US" dirty="0"/>
              <a:t> – it enables managers to evaluate alternative ways of achieving goals. The objective is to find the optimal way of achieving the goal. For example, the net profit for a business is calculated using the formula Total Sales less (Cost of Goods + Expenses). A financial planning system will enable senior executives to ask what if questions and adjust the values for total sales, the cost of goods, etc. to see the effect of the decision and on the net profit and find the most optimal way</a:t>
            </a:r>
            <a:r>
              <a:rPr lang="en-US" dirty="0" smtClean="0"/>
              <a:t>.</a:t>
            </a:r>
          </a:p>
          <a:p>
            <a:pPr algn="just"/>
            <a:endParaRPr lang="en-US" dirty="0"/>
          </a:p>
          <a:p>
            <a:pPr marL="285750" indent="-285750" algn="just">
              <a:buFont typeface="Wingdings" panose="05000000000000000000" pitchFamily="2" charset="2"/>
              <a:buChar char="Ø"/>
            </a:pPr>
            <a:r>
              <a:rPr lang="en-US" b="1" dirty="0"/>
              <a:t>Bank loan management systems</a:t>
            </a:r>
            <a:r>
              <a:rPr lang="en-US" dirty="0"/>
              <a:t> – it is used to verify the credit of the loan applicant and predict the likelihood of the loan being recovered.</a:t>
            </a:r>
          </a:p>
          <a:p>
            <a:endParaRPr lang="en-US" dirty="0" smtClean="0"/>
          </a:p>
          <a:p>
            <a:endParaRPr lang="en-US" dirty="0"/>
          </a:p>
        </p:txBody>
      </p:sp>
    </p:spTree>
    <p:extLst>
      <p:ext uri="{BB962C8B-B14F-4D97-AF65-F5344CB8AC3E}">
        <p14:creationId xmlns:p14="http://schemas.microsoft.com/office/powerpoint/2010/main" val="16445590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76672"/>
            <a:ext cx="8136904" cy="5447645"/>
          </a:xfrm>
          <a:prstGeom prst="rect">
            <a:avLst/>
          </a:prstGeom>
        </p:spPr>
        <p:txBody>
          <a:bodyPr wrap="square">
            <a:spAutoFit/>
          </a:bodyPr>
          <a:lstStyle/>
          <a:p>
            <a:pPr algn="just"/>
            <a:r>
              <a:rPr lang="en-US" sz="2400" b="1" dirty="0" smtClean="0"/>
              <a:t>Conclusion</a:t>
            </a:r>
          </a:p>
          <a:p>
            <a:pPr algn="just"/>
            <a:endParaRPr lang="en-US" dirty="0" smtClean="0"/>
          </a:p>
          <a:p>
            <a:pPr algn="just"/>
            <a:r>
              <a:rPr lang="en-US" dirty="0" smtClean="0"/>
              <a:t>Transaction Processing Systems have become backbone of any modern business. This assignment took account of Starbucks which is one of the most well-known brands in the world, and underlines how important this system is for the long-term sustainable growth of the business.</a:t>
            </a:r>
            <a:endParaRPr lang="en-IN" dirty="0" smtClean="0"/>
          </a:p>
          <a:p>
            <a:pPr algn="just"/>
            <a:endParaRPr lang="en-US" dirty="0" smtClean="0"/>
          </a:p>
          <a:p>
            <a:pPr algn="just"/>
            <a:r>
              <a:rPr lang="en-US" dirty="0" smtClean="0"/>
              <a:t>Therefore</a:t>
            </a:r>
            <a:r>
              <a:rPr lang="en-US" dirty="0"/>
              <a:t>, MIS are made for a speedy access to accurate data and to help the managers achieve their goals. Management Information System (MIS) is so useful in the organization which it creates an impact on the organization’s performance, functions, and </a:t>
            </a:r>
            <a:r>
              <a:rPr lang="en-US" dirty="0" err="1"/>
              <a:t>ofcourse</a:t>
            </a:r>
            <a:r>
              <a:rPr lang="en-US" dirty="0"/>
              <a:t> productivity. In an organization, Managers has to take decisions and Management Information System (MIS) is a good help to support them in making decision by providing information at various stage of decision making</a:t>
            </a:r>
            <a:r>
              <a:rPr lang="en-US" dirty="0" smtClean="0"/>
              <a:t>. </a:t>
            </a:r>
          </a:p>
          <a:p>
            <a:pPr algn="just"/>
            <a:endParaRPr lang="en-US" dirty="0" smtClean="0"/>
          </a:p>
          <a:p>
            <a:pPr algn="just"/>
            <a:r>
              <a:rPr lang="en-US" dirty="0"/>
              <a:t>DSS can be extremely beneficial to any organization’s overall performance. However, DSS can also be the cause of great confusion, misperception and even inaccurate analysis – these systems are not designed to eliminate “bad” decisions. DSS are there to facilitate a manager in making operational decisions, but the ultimate burden of responsibility lies with the manger. </a:t>
            </a:r>
            <a:endParaRPr lang="en-US" dirty="0" smtClean="0"/>
          </a:p>
        </p:txBody>
      </p:sp>
    </p:spTree>
    <p:extLst>
      <p:ext uri="{BB962C8B-B14F-4D97-AF65-F5344CB8AC3E}">
        <p14:creationId xmlns:p14="http://schemas.microsoft.com/office/powerpoint/2010/main" val="1644559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916832"/>
            <a:ext cx="8136904" cy="1754326"/>
          </a:xfrm>
          <a:prstGeom prst="rect">
            <a:avLst/>
          </a:prstGeom>
        </p:spPr>
        <p:txBody>
          <a:bodyPr wrap="square">
            <a:spAutoFit/>
          </a:bodyPr>
          <a:lstStyle/>
          <a:p>
            <a:pPr algn="ctr"/>
            <a:r>
              <a:rPr lang="en-US" sz="5400" b="1" dirty="0" smtClean="0">
                <a:latin typeface="Arial Black" panose="020B0A04020102020204" pitchFamily="34" charset="0"/>
                <a:cs typeface="Times New Roman" panose="02020603050405020304" pitchFamily="18" charset="0"/>
              </a:rPr>
              <a:t>THANK</a:t>
            </a:r>
          </a:p>
          <a:p>
            <a:pPr algn="ctr"/>
            <a:r>
              <a:rPr lang="en-US" sz="5400" b="1" dirty="0" smtClean="0">
                <a:latin typeface="Arial Black" panose="020B0A04020102020204" pitchFamily="34" charset="0"/>
                <a:cs typeface="Times New Roman" panose="02020603050405020304" pitchFamily="18" charset="0"/>
              </a:rPr>
              <a:t>YOU</a:t>
            </a:r>
            <a:endParaRPr lang="en-US" sz="5400" dirty="0" smtClean="0">
              <a:latin typeface="Arial Black" panose="020B0A04020102020204" pitchFamily="34" charset="0"/>
              <a:cs typeface="Times New Roman" panose="02020603050405020304" pitchFamily="18" charset="0"/>
            </a:endParaRPr>
          </a:p>
        </p:txBody>
      </p:sp>
    </p:spTree>
    <p:extLst>
      <p:ext uri="{BB962C8B-B14F-4D97-AF65-F5344CB8AC3E}">
        <p14:creationId xmlns:p14="http://schemas.microsoft.com/office/powerpoint/2010/main" val="1644559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096" y="620688"/>
            <a:ext cx="8496944" cy="5170646"/>
          </a:xfrm>
          <a:prstGeom prst="rect">
            <a:avLst/>
          </a:prstGeom>
        </p:spPr>
        <p:txBody>
          <a:bodyPr wrap="square">
            <a:spAutoFit/>
          </a:bodyPr>
          <a:lstStyle/>
          <a:p>
            <a:pPr algn="just"/>
            <a:r>
              <a:rPr lang="en-US" sz="2400" b="1" dirty="0" smtClean="0"/>
              <a:t>What is  </a:t>
            </a:r>
            <a:r>
              <a:rPr lang="en-US" sz="2400" b="1" dirty="0"/>
              <a:t>Information </a:t>
            </a:r>
            <a:r>
              <a:rPr lang="en-US" sz="2400" b="1" dirty="0" smtClean="0"/>
              <a:t>Systems?</a:t>
            </a:r>
          </a:p>
          <a:p>
            <a:pPr algn="just"/>
            <a:endParaRPr lang="en-US" b="1" dirty="0"/>
          </a:p>
          <a:p>
            <a:pPr algn="just"/>
            <a:r>
              <a:rPr lang="en-US" dirty="0"/>
              <a:t>Almost all programs in business require students to take a course in something called </a:t>
            </a:r>
            <a:r>
              <a:rPr lang="en-US" i="1" dirty="0"/>
              <a:t>information systems</a:t>
            </a:r>
            <a:r>
              <a:rPr lang="en-US" dirty="0"/>
              <a:t>. But what exactly does that term mean? Let’s take a look at some of the more popular definitions, first from Wikipedia and then from a couple of textbooks</a:t>
            </a:r>
            <a:r>
              <a:rPr lang="en-US" dirty="0" smtClean="0"/>
              <a:t>:</a:t>
            </a:r>
          </a:p>
          <a:p>
            <a:pPr algn="just"/>
            <a:endParaRPr lang="en-US" dirty="0"/>
          </a:p>
          <a:p>
            <a:pPr marL="285750" indent="-285750" algn="just">
              <a:buFont typeface="Wingdings" panose="05000000000000000000" pitchFamily="2" charset="2"/>
              <a:buChar char="Ø"/>
            </a:pPr>
            <a:r>
              <a:rPr lang="en-US" dirty="0" smtClean="0"/>
              <a:t>Information </a:t>
            </a:r>
            <a:r>
              <a:rPr lang="en-US" dirty="0"/>
              <a:t>systems (IS) is the study of complementary networks of hardware and software that people and organizations use to collect, filter, process, create, and distribute data</a:t>
            </a:r>
            <a:r>
              <a:rPr lang="en-US" dirty="0" smtClean="0"/>
              <a:t>.</a:t>
            </a:r>
          </a:p>
          <a:p>
            <a:pPr algn="just"/>
            <a:endParaRPr lang="en-US" dirty="0"/>
          </a:p>
          <a:p>
            <a:pPr marL="285750" indent="-285750" algn="just">
              <a:buFont typeface="Wingdings" panose="05000000000000000000" pitchFamily="2" charset="2"/>
              <a:buChar char="Ø"/>
            </a:pPr>
            <a:r>
              <a:rPr lang="en-US" dirty="0" smtClean="0"/>
              <a:t>Information </a:t>
            </a:r>
            <a:r>
              <a:rPr lang="en-US" dirty="0"/>
              <a:t>systems are combinations of hardware, software, and telecommunications networks that people build and use to collect, create, and distribute useful data, typically in organizational settings</a:t>
            </a:r>
            <a:r>
              <a:rPr lang="en-US" dirty="0" smtClean="0"/>
              <a:t>.</a:t>
            </a:r>
            <a:r>
              <a:rPr lang="en-US" dirty="0"/>
              <a:t/>
            </a:r>
            <a:br>
              <a:rPr lang="en-US" dirty="0"/>
            </a:br>
            <a:endParaRPr lang="en-US" dirty="0"/>
          </a:p>
          <a:p>
            <a:pPr marL="285750" indent="-285750" algn="just">
              <a:buFont typeface="Wingdings" panose="05000000000000000000" pitchFamily="2" charset="2"/>
              <a:buChar char="Ø"/>
            </a:pPr>
            <a:r>
              <a:rPr lang="en-US" dirty="0" smtClean="0"/>
              <a:t>Information </a:t>
            </a:r>
            <a:r>
              <a:rPr lang="en-US" dirty="0"/>
              <a:t>systems are interrelated components working together to collect, process, store, and disseminate information to support decision making, coordination, control, analysis, and </a:t>
            </a:r>
            <a:r>
              <a:rPr lang="en-US" dirty="0" err="1"/>
              <a:t>viualization</a:t>
            </a:r>
            <a:r>
              <a:rPr lang="en-US" dirty="0"/>
              <a:t> in an organization</a:t>
            </a:r>
            <a:r>
              <a:rPr lang="en-US" dirty="0" smtClean="0"/>
              <a:t>.</a:t>
            </a:r>
            <a:endParaRPr lang="en-US" dirty="0"/>
          </a:p>
        </p:txBody>
      </p:sp>
    </p:spTree>
    <p:extLst>
      <p:ext uri="{BB962C8B-B14F-4D97-AF65-F5344CB8AC3E}">
        <p14:creationId xmlns:p14="http://schemas.microsoft.com/office/powerpoint/2010/main" val="2448112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9860" y="620688"/>
            <a:ext cx="8320612" cy="6186309"/>
          </a:xfrm>
          <a:prstGeom prst="rect">
            <a:avLst/>
          </a:prstGeom>
        </p:spPr>
        <p:txBody>
          <a:bodyPr wrap="square">
            <a:spAutoFit/>
          </a:bodyPr>
          <a:lstStyle/>
          <a:p>
            <a:pPr algn="just"/>
            <a:r>
              <a:rPr lang="en-US" sz="2400" b="1" dirty="0"/>
              <a:t>The Components of Information </a:t>
            </a:r>
            <a:r>
              <a:rPr lang="en-US" sz="2400" b="1" dirty="0" smtClean="0"/>
              <a:t>Systems</a:t>
            </a:r>
          </a:p>
          <a:p>
            <a:pPr algn="just"/>
            <a:endParaRPr lang="en-US" b="1" dirty="0"/>
          </a:p>
          <a:p>
            <a:pPr algn="just"/>
            <a:r>
              <a:rPr lang="en-US" dirty="0"/>
              <a:t>the first three components of information systems – hardware, software, and data </a:t>
            </a:r>
            <a:r>
              <a:rPr lang="en-US" dirty="0" smtClean="0"/>
              <a:t>–</a:t>
            </a:r>
          </a:p>
          <a:p>
            <a:pPr algn="just"/>
            <a:endParaRPr lang="en-US" dirty="0" smtClean="0"/>
          </a:p>
          <a:p>
            <a:pPr algn="just"/>
            <a:r>
              <a:rPr lang="en-US" sz="2400" b="1" dirty="0" smtClean="0"/>
              <a:t>Hardware</a:t>
            </a:r>
          </a:p>
          <a:p>
            <a:pPr algn="just"/>
            <a:endParaRPr lang="en-US" dirty="0"/>
          </a:p>
          <a:p>
            <a:pPr algn="just"/>
            <a:r>
              <a:rPr lang="en-US" dirty="0"/>
              <a:t>Information systems hardware is the part of an information system you can touch – the physical components of the technology. Computers, keyboards, disk drives, iPads, and flash drives are all examples of information systems hardware. </a:t>
            </a:r>
          </a:p>
          <a:p>
            <a:pPr algn="just"/>
            <a:endParaRPr lang="en-US" b="1" dirty="0" smtClean="0"/>
          </a:p>
          <a:p>
            <a:pPr algn="just"/>
            <a:r>
              <a:rPr lang="en-US" sz="2400" b="1" dirty="0" smtClean="0"/>
              <a:t>Software</a:t>
            </a:r>
          </a:p>
          <a:p>
            <a:pPr algn="just"/>
            <a:endParaRPr lang="en-US" dirty="0"/>
          </a:p>
          <a:p>
            <a:pPr algn="just"/>
            <a:r>
              <a:rPr lang="en-US" dirty="0"/>
              <a:t>Software is a set of instructions that tells the hardware what to do. Software is not tangible – it cannot be touched. When programmers create software programs, what they are really doing is simply typing out lists of instructions that tell the hardware what to do. There are several categories of software, with the two main categories being operating-system software, which makes the hardware usable, and application software, which does something useful. Examples of operating systems include Microsoft Windows on a personal computer and Google’s Android on a mobile phone. Examples of application software are Microsoft Excel </a:t>
            </a:r>
          </a:p>
          <a:p>
            <a:pPr algn="just"/>
            <a:endParaRPr lang="en-US" b="1" dirty="0"/>
          </a:p>
        </p:txBody>
      </p:sp>
    </p:spTree>
    <p:extLst>
      <p:ext uri="{BB962C8B-B14F-4D97-AF65-F5344CB8AC3E}">
        <p14:creationId xmlns:p14="http://schemas.microsoft.com/office/powerpoint/2010/main" val="164455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404664"/>
            <a:ext cx="8208912" cy="5816977"/>
          </a:xfrm>
          <a:prstGeom prst="rect">
            <a:avLst/>
          </a:prstGeom>
        </p:spPr>
        <p:txBody>
          <a:bodyPr wrap="square">
            <a:spAutoFit/>
          </a:bodyPr>
          <a:lstStyle/>
          <a:p>
            <a:pPr algn="just"/>
            <a:r>
              <a:rPr lang="en-US" sz="2400" b="1" dirty="0" smtClean="0"/>
              <a:t>Data</a:t>
            </a:r>
          </a:p>
          <a:p>
            <a:pPr algn="just"/>
            <a:endParaRPr lang="en-US" dirty="0"/>
          </a:p>
          <a:p>
            <a:pPr algn="just"/>
            <a:r>
              <a:rPr lang="en-US" dirty="0"/>
              <a:t>The third component is data. You can think of data as a collection of facts. For example, your street address, the city you live in, and your phone number are all pieces of data. Like software, data is also intangible. By themselves, pieces of data are not really very useful. But aggregated, indexed, and organized together into a database, data can become a powerful tool for businesses. In fact, all of the definitions presented at the beginning of this chapter focused on how information systems manage data. Organizations collect all kinds of data and use it to make decisions. These decisions can then be analyzed as to their effectiveness and the organization can be improved. </a:t>
            </a:r>
            <a:endParaRPr lang="en-US" dirty="0" smtClean="0"/>
          </a:p>
          <a:p>
            <a:pPr algn="just"/>
            <a:endParaRPr lang="en-US" dirty="0"/>
          </a:p>
          <a:p>
            <a:pPr algn="just"/>
            <a:r>
              <a:rPr lang="en-US" sz="2400" b="1" dirty="0" smtClean="0"/>
              <a:t>Levels of Information System</a:t>
            </a:r>
          </a:p>
          <a:p>
            <a:pPr algn="just"/>
            <a:endParaRPr lang="en-US" dirty="0"/>
          </a:p>
          <a:p>
            <a:pPr algn="just"/>
            <a:r>
              <a:rPr lang="en-US" dirty="0" smtClean="0"/>
              <a:t>There are three levels of Information System:</a:t>
            </a:r>
          </a:p>
          <a:p>
            <a:pPr algn="just"/>
            <a:endParaRPr lang="en-US" dirty="0" smtClean="0"/>
          </a:p>
          <a:p>
            <a:pPr marL="285750" indent="-285750" algn="just">
              <a:buFont typeface="Wingdings" panose="05000000000000000000" pitchFamily="2" charset="2"/>
              <a:buChar char="Ø"/>
            </a:pPr>
            <a:r>
              <a:rPr lang="en-US" dirty="0" smtClean="0"/>
              <a:t>Operational Management Level</a:t>
            </a:r>
          </a:p>
          <a:p>
            <a:pPr marL="285750" indent="-285750" algn="just">
              <a:buFont typeface="Wingdings" panose="05000000000000000000" pitchFamily="2" charset="2"/>
              <a:buChar char="Ø"/>
            </a:pPr>
            <a:r>
              <a:rPr lang="en-US" dirty="0" smtClean="0"/>
              <a:t>Tactical Management Level</a:t>
            </a:r>
          </a:p>
          <a:p>
            <a:pPr marL="285750" indent="-285750" algn="just">
              <a:buFont typeface="Wingdings" panose="05000000000000000000" pitchFamily="2" charset="2"/>
              <a:buChar char="Ø"/>
            </a:pPr>
            <a:r>
              <a:rPr lang="en-US" dirty="0" smtClean="0"/>
              <a:t>Strategic Management Level</a:t>
            </a:r>
          </a:p>
          <a:p>
            <a:pPr algn="just"/>
            <a:endParaRPr lang="en-US" dirty="0"/>
          </a:p>
        </p:txBody>
      </p:sp>
    </p:spTree>
    <p:extLst>
      <p:ext uri="{BB962C8B-B14F-4D97-AF65-F5344CB8AC3E}">
        <p14:creationId xmlns:p14="http://schemas.microsoft.com/office/powerpoint/2010/main" val="1644559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79512" y="188640"/>
            <a:ext cx="8640960" cy="243143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222222"/>
                </a:solidFill>
                <a:effectLst/>
                <a:latin typeface="Source Sans Pro"/>
                <a:cs typeface="Arial" pitchFamily="34" charset="0"/>
              </a:rPr>
              <a:t>Pyramid Diagram of Organizational levels and information requirements</a:t>
            </a:r>
          </a:p>
          <a:p>
            <a:pPr marL="0" marR="0" lvl="0" indent="0" defTabSz="914400" rtl="0" eaLnBrk="1" fontAlgn="base" latinLnBrk="0" hangingPunct="1">
              <a:lnSpc>
                <a:spcPct val="100000"/>
              </a:lnSpc>
              <a:spcBef>
                <a:spcPct val="0"/>
              </a:spcBef>
              <a:spcAft>
                <a:spcPct val="0"/>
              </a:spcAft>
              <a:buClrTx/>
              <a:buSzTx/>
              <a:buFontTx/>
              <a:buNone/>
              <a:tabLst/>
            </a:pPr>
            <a:endParaRPr kumimoji="0" lang="en-US" altLang="en-US" sz="1900" b="1" i="0" u="none" strike="noStrike" cap="none" normalizeH="0" baseline="0" dirty="0" smtClean="0">
              <a:ln>
                <a:noFill/>
              </a:ln>
              <a:solidFill>
                <a:srgbClr val="222222"/>
              </a:solidFill>
              <a:effectLst/>
              <a:latin typeface="Source Sans Pro"/>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Source Sans Pro"/>
                <a:cs typeface="Arial" pitchFamily="34" charset="0"/>
              </a:rPr>
              <a:t>Understanding the various levels of an organization is essential to understand the information required by the users who operate at their respective levels.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rgbClr val="222222"/>
                </a:solidFill>
                <a:effectLst/>
                <a:latin typeface="Source Sans Pro"/>
                <a:cs typeface="Arial" pitchFamily="34" charset="0"/>
              </a:rPr>
              <a:t>The following diagram illustrates the various levels of a typical organization.</a:t>
            </a:r>
            <a:endParaRPr kumimoji="0" lang="en-US" altLang="en-US" b="0" i="0" u="none" strike="noStrike" cap="none" normalizeH="0" baseline="0" dirty="0" smtClean="0">
              <a:ln>
                <a:noFill/>
              </a:ln>
              <a:solidFill>
                <a:schemeClr val="tx1"/>
              </a:solidFill>
              <a:effectLst/>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smtClean="0">
                <a:ln>
                  <a:noFill/>
                </a:ln>
                <a:solidFill>
                  <a:srgbClr val="222222"/>
                </a:solidFill>
                <a:effectLst/>
                <a:latin typeface="Source Sans Pro"/>
                <a:cs typeface="Arial" pitchFamily="34" charset="0"/>
                <a:hlinkClick r:id="rId2"/>
              </a:rPr>
              <a:t>  </a:t>
            </a:r>
            <a:endParaRPr kumimoji="0" lang="en-US" altLang="en-US" sz="23200" b="0" i="0" u="none" strike="noStrike" cap="none" normalizeH="0" baseline="0" dirty="0" smtClean="0">
              <a:ln>
                <a:noFill/>
              </a:ln>
              <a:solidFill>
                <a:srgbClr val="222222"/>
              </a:solidFill>
              <a:effectLst/>
              <a:latin typeface="Source Sans Pro"/>
              <a:cs typeface="Arial" pitchFamily="34" charset="0"/>
            </a:endParaRPr>
          </a:p>
        </p:txBody>
      </p:sp>
      <p:pic>
        <p:nvPicPr>
          <p:cNvPr id="1026" name="Picture 2" descr="Types of Information System: TPS, DSS &amp; Pyramid Diagram">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7704" y="2708920"/>
            <a:ext cx="6010275" cy="3695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45590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1832" y="188640"/>
            <a:ext cx="8568952" cy="7017306"/>
          </a:xfrm>
          <a:prstGeom prst="rect">
            <a:avLst/>
          </a:prstGeom>
        </p:spPr>
        <p:txBody>
          <a:bodyPr wrap="square">
            <a:spAutoFit/>
          </a:bodyPr>
          <a:lstStyle/>
          <a:p>
            <a:pPr algn="just"/>
            <a:r>
              <a:rPr lang="en-US" sz="2400" b="1" dirty="0"/>
              <a:t>Operational management </a:t>
            </a:r>
            <a:r>
              <a:rPr lang="en-US" sz="2400" b="1" dirty="0" smtClean="0"/>
              <a:t>level</a:t>
            </a:r>
          </a:p>
          <a:p>
            <a:pPr algn="just"/>
            <a:endParaRPr lang="en-US" dirty="0"/>
          </a:p>
          <a:p>
            <a:pPr algn="just"/>
            <a:r>
              <a:rPr lang="en-US" dirty="0"/>
              <a:t>The operational level is concerned with performing day to day business transactions of the organization.</a:t>
            </a:r>
          </a:p>
          <a:p>
            <a:pPr algn="just"/>
            <a:r>
              <a:rPr lang="en-US" dirty="0"/>
              <a:t>Examples of users at this level of management include cashiers at a point of sale, bank tellers, nurses in a hospital, customer care staff, etc.</a:t>
            </a:r>
          </a:p>
          <a:p>
            <a:pPr algn="just"/>
            <a:r>
              <a:rPr lang="en-US" dirty="0"/>
              <a:t>Users at this level use make structured decisions. This means that they have defined rules that guides them while making decisions.</a:t>
            </a:r>
          </a:p>
          <a:p>
            <a:pPr algn="just"/>
            <a:r>
              <a:rPr lang="en-US" dirty="0"/>
              <a:t>For example, if a store sells items on credit and they have a credit policy that has some set limit on the borrowing. All the sales person needs to decide whether to give credit to a customer or not is based on the current credit information from the system</a:t>
            </a:r>
            <a:r>
              <a:rPr lang="en-US" dirty="0" smtClean="0"/>
              <a:t>.</a:t>
            </a:r>
          </a:p>
          <a:p>
            <a:pPr algn="just"/>
            <a:endParaRPr lang="en-US" sz="2400" dirty="0"/>
          </a:p>
          <a:p>
            <a:pPr algn="just"/>
            <a:r>
              <a:rPr lang="en-US" sz="2400" b="1" dirty="0"/>
              <a:t>Tactical Management </a:t>
            </a:r>
            <a:r>
              <a:rPr lang="en-US" sz="2400" b="1" dirty="0" smtClean="0"/>
              <a:t>Level</a:t>
            </a:r>
          </a:p>
          <a:p>
            <a:pPr algn="just"/>
            <a:endParaRPr lang="en-US" dirty="0"/>
          </a:p>
          <a:p>
            <a:pPr algn="just"/>
            <a:r>
              <a:rPr lang="en-US" dirty="0"/>
              <a:t>This organization level is dominated by middle-level managers, heads of departments, supervisors, etc. The users at this level usually oversee the activities of the users at the operational management level.</a:t>
            </a:r>
          </a:p>
          <a:p>
            <a:pPr algn="just"/>
            <a:r>
              <a:rPr lang="en-US" dirty="0"/>
              <a:t>Tactical users make semi-structured decisions. The decisions are partly based on set guidelines and judgmental calls. As an example, a tactical manager can check the credit limit and payments history of a customer and decide to make an exception to raise the credit limit for a particular customer. The decision is partly structured in the sense that the tactical manager has to use existing information to identify a payments history that benefits the organization and an allowed increase percentage.</a:t>
            </a:r>
          </a:p>
          <a:p>
            <a:pPr algn="just"/>
            <a:endParaRPr lang="en-US" dirty="0"/>
          </a:p>
        </p:txBody>
      </p:sp>
    </p:spTree>
    <p:extLst>
      <p:ext uri="{BB962C8B-B14F-4D97-AF65-F5344CB8AC3E}">
        <p14:creationId xmlns:p14="http://schemas.microsoft.com/office/powerpoint/2010/main" val="1644559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2992" y="764704"/>
            <a:ext cx="8280920" cy="3970318"/>
          </a:xfrm>
          <a:prstGeom prst="rect">
            <a:avLst/>
          </a:prstGeom>
        </p:spPr>
        <p:txBody>
          <a:bodyPr wrap="square">
            <a:spAutoFit/>
          </a:bodyPr>
          <a:lstStyle/>
          <a:p>
            <a:pPr algn="just"/>
            <a:r>
              <a:rPr lang="en-US" sz="2400" b="1" dirty="0"/>
              <a:t>Strategic Management </a:t>
            </a:r>
            <a:r>
              <a:rPr lang="en-US" sz="2400" b="1" dirty="0" smtClean="0"/>
              <a:t>Level</a:t>
            </a:r>
          </a:p>
          <a:p>
            <a:pPr algn="just"/>
            <a:endParaRPr lang="en-US" dirty="0"/>
          </a:p>
          <a:p>
            <a:pPr algn="just"/>
            <a:r>
              <a:rPr lang="en-US" dirty="0"/>
              <a:t>This is the most senior level in an organization. The users at this level make unstructured decisions. Senior level managers are concerned with the long-term planning of the organization. They use information from tactical managers and external data to guide them when making unstructured decisions</a:t>
            </a:r>
            <a:r>
              <a:rPr lang="en-US" dirty="0" smtClean="0"/>
              <a:t>.</a:t>
            </a:r>
          </a:p>
          <a:p>
            <a:pPr algn="just"/>
            <a:endParaRPr lang="en-US" dirty="0"/>
          </a:p>
          <a:p>
            <a:pPr algn="just"/>
            <a:r>
              <a:rPr lang="en-US" sz="2400" b="1" dirty="0" smtClean="0"/>
              <a:t>Types of Information System</a:t>
            </a:r>
          </a:p>
          <a:p>
            <a:pPr algn="just"/>
            <a:endParaRPr lang="en-US" sz="2400" b="1" dirty="0" smtClean="0"/>
          </a:p>
          <a:p>
            <a:pPr marL="342900" indent="-342900" algn="just">
              <a:buFont typeface="Wingdings" panose="05000000000000000000" pitchFamily="2" charset="2"/>
              <a:buChar char="Ø"/>
            </a:pPr>
            <a:r>
              <a:rPr lang="en-US" dirty="0" smtClean="0"/>
              <a:t>Transaction Processing System (TPS)</a:t>
            </a:r>
          </a:p>
          <a:p>
            <a:pPr marL="342900" indent="-342900" algn="just">
              <a:buFont typeface="Wingdings" panose="05000000000000000000" pitchFamily="2" charset="2"/>
              <a:buChar char="Ø"/>
            </a:pPr>
            <a:r>
              <a:rPr lang="en-US" dirty="0" smtClean="0"/>
              <a:t>Management Information System (MIS)</a:t>
            </a:r>
          </a:p>
          <a:p>
            <a:pPr marL="342900" indent="-342900" algn="just">
              <a:buFont typeface="Wingdings" panose="05000000000000000000" pitchFamily="2" charset="2"/>
              <a:buChar char="Ø"/>
            </a:pPr>
            <a:r>
              <a:rPr lang="en-US" dirty="0" smtClean="0"/>
              <a:t>Decision Support System (DSS)</a:t>
            </a:r>
          </a:p>
          <a:p>
            <a:pPr algn="just"/>
            <a:endParaRPr lang="en-US" dirty="0"/>
          </a:p>
        </p:txBody>
      </p:sp>
    </p:spTree>
    <p:extLst>
      <p:ext uri="{BB962C8B-B14F-4D97-AF65-F5344CB8AC3E}">
        <p14:creationId xmlns:p14="http://schemas.microsoft.com/office/powerpoint/2010/main" val="1644559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112" y="260648"/>
            <a:ext cx="8496944" cy="6832640"/>
          </a:xfrm>
          <a:prstGeom prst="rect">
            <a:avLst/>
          </a:prstGeom>
        </p:spPr>
        <p:txBody>
          <a:bodyPr wrap="square">
            <a:spAutoFit/>
          </a:bodyPr>
          <a:lstStyle/>
          <a:p>
            <a:pPr algn="just"/>
            <a:r>
              <a:rPr lang="en-US" sz="2400" b="1" dirty="0"/>
              <a:t>Transaction Processing System (TPS</a:t>
            </a:r>
            <a:r>
              <a:rPr lang="en-US" sz="2400" b="1" dirty="0" smtClean="0"/>
              <a:t>)</a:t>
            </a:r>
          </a:p>
          <a:p>
            <a:pPr algn="just"/>
            <a:endParaRPr lang="en-US" b="1" dirty="0"/>
          </a:p>
          <a:p>
            <a:pPr algn="just"/>
            <a:r>
              <a:rPr lang="en-US" dirty="0"/>
              <a:t>Transaction processing systems are used to record day to day business transactions of the organization. They are used by users at the operational management level. The main objective of a transaction processing system is to answer routine questions such </a:t>
            </a:r>
            <a:r>
              <a:rPr lang="en-US" dirty="0" smtClean="0"/>
              <a:t>as:</a:t>
            </a:r>
            <a:endParaRPr lang="en-US" dirty="0"/>
          </a:p>
          <a:p>
            <a:pPr algn="just"/>
            <a:endParaRPr lang="en-US" dirty="0" smtClean="0"/>
          </a:p>
          <a:p>
            <a:pPr marL="285750" indent="-285750" algn="just">
              <a:buFont typeface="Wingdings" panose="05000000000000000000" pitchFamily="2" charset="2"/>
              <a:buChar char="Ø"/>
            </a:pPr>
            <a:r>
              <a:rPr lang="en-US" dirty="0"/>
              <a:t>How printers were sold today?</a:t>
            </a:r>
          </a:p>
          <a:p>
            <a:pPr marL="285750" indent="-285750" algn="just">
              <a:buFont typeface="Wingdings" panose="05000000000000000000" pitchFamily="2" charset="2"/>
              <a:buChar char="Ø"/>
            </a:pPr>
            <a:r>
              <a:rPr lang="en-US" dirty="0"/>
              <a:t>How much inventory do we have at hand?</a:t>
            </a:r>
          </a:p>
          <a:p>
            <a:pPr marL="285750" indent="-285750" algn="just">
              <a:buFont typeface="Wingdings" panose="05000000000000000000" pitchFamily="2" charset="2"/>
              <a:buChar char="Ø"/>
            </a:pPr>
            <a:r>
              <a:rPr lang="en-US" dirty="0"/>
              <a:t>What is the outstanding due for John Doe</a:t>
            </a:r>
            <a:r>
              <a:rPr lang="en-US" dirty="0" smtClean="0"/>
              <a:t>?</a:t>
            </a:r>
          </a:p>
          <a:p>
            <a:pPr algn="just"/>
            <a:endParaRPr lang="en-US" dirty="0"/>
          </a:p>
          <a:p>
            <a:pPr algn="just"/>
            <a:r>
              <a:rPr lang="en-US" dirty="0"/>
              <a:t>By recording the day to day business transactions, TPS system provides answers to the above questions in a timely manner</a:t>
            </a:r>
            <a:r>
              <a:rPr lang="en-US" dirty="0" smtClean="0"/>
              <a:t>.</a:t>
            </a:r>
          </a:p>
          <a:p>
            <a:pPr algn="just"/>
            <a:endParaRPr lang="en-US" dirty="0"/>
          </a:p>
          <a:p>
            <a:pPr marL="285750" indent="-285750" algn="just">
              <a:buFont typeface="Wingdings" panose="05000000000000000000" pitchFamily="2" charset="2"/>
              <a:buChar char="Ø"/>
            </a:pPr>
            <a:r>
              <a:rPr lang="en-US" dirty="0"/>
              <a:t>The decisions made by operational managers are routine and highly structured.</a:t>
            </a:r>
          </a:p>
          <a:p>
            <a:pPr marL="285750" indent="-285750" algn="just">
              <a:buFont typeface="Wingdings" panose="05000000000000000000" pitchFamily="2" charset="2"/>
              <a:buChar char="Ø"/>
            </a:pPr>
            <a:r>
              <a:rPr lang="en-US" dirty="0"/>
              <a:t>The information produced from the transaction processing system is very detailed</a:t>
            </a:r>
            <a:r>
              <a:rPr lang="en-US" dirty="0" smtClean="0"/>
              <a:t>.</a:t>
            </a:r>
          </a:p>
          <a:p>
            <a:pPr marL="285750" indent="-285750" algn="just">
              <a:buFont typeface="Wingdings" panose="05000000000000000000" pitchFamily="2" charset="2"/>
              <a:buChar char="Ø"/>
            </a:pPr>
            <a:endParaRPr lang="en-US" dirty="0"/>
          </a:p>
          <a:p>
            <a:pPr algn="just"/>
            <a:r>
              <a:rPr lang="en-US" dirty="0"/>
              <a:t>For example, banks that give out loans require that the company that a person works for should have a memorandum of understanding (MoU) with the bank. If a person whose employer has a MoU with the bank applies for a loan, all that the operational staff has to do is verify the submitted documents. If they meet the requirements, then the loan application documents are processed. If they do not meet the requirements, then the client is advised to see tactical management staff to see the possibility of signing a MoU.</a:t>
            </a:r>
          </a:p>
          <a:p>
            <a:pPr algn="just"/>
            <a:r>
              <a:rPr lang="en-US" dirty="0"/>
              <a:t/>
            </a:r>
            <a:br>
              <a:rPr lang="en-US" dirty="0"/>
            </a:br>
            <a:endParaRPr lang="en-IN" dirty="0"/>
          </a:p>
        </p:txBody>
      </p:sp>
    </p:spTree>
    <p:extLst>
      <p:ext uri="{BB962C8B-B14F-4D97-AF65-F5344CB8AC3E}">
        <p14:creationId xmlns:p14="http://schemas.microsoft.com/office/powerpoint/2010/main" val="1644559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443568"/>
            <a:ext cx="8496944" cy="6001643"/>
          </a:xfrm>
          <a:prstGeom prst="rect">
            <a:avLst/>
          </a:prstGeom>
        </p:spPr>
        <p:txBody>
          <a:bodyPr wrap="square">
            <a:spAutoFit/>
          </a:bodyPr>
          <a:lstStyle/>
          <a:p>
            <a:pPr algn="just"/>
            <a:r>
              <a:rPr lang="en-US" dirty="0" smtClean="0"/>
              <a:t>Examples of transaction processing systems include:</a:t>
            </a:r>
          </a:p>
          <a:p>
            <a:pPr algn="just"/>
            <a:endParaRPr lang="en-US" dirty="0" smtClean="0"/>
          </a:p>
          <a:p>
            <a:pPr marL="285750" indent="-285750" algn="just">
              <a:buFont typeface="Wingdings" panose="05000000000000000000" pitchFamily="2" charset="2"/>
              <a:buChar char="Ø"/>
            </a:pPr>
            <a:r>
              <a:rPr lang="en-US" b="1" dirty="0" smtClean="0"/>
              <a:t>Point of Sale Systems</a:t>
            </a:r>
            <a:r>
              <a:rPr lang="en-US" dirty="0" smtClean="0"/>
              <a:t> – records daily sales</a:t>
            </a:r>
          </a:p>
          <a:p>
            <a:pPr marL="285750" indent="-285750" algn="just">
              <a:buFont typeface="Wingdings" panose="05000000000000000000" pitchFamily="2" charset="2"/>
              <a:buChar char="Ø"/>
            </a:pPr>
            <a:r>
              <a:rPr lang="en-US" b="1" dirty="0" smtClean="0"/>
              <a:t>Payroll systems</a:t>
            </a:r>
            <a:r>
              <a:rPr lang="en-US" dirty="0" smtClean="0"/>
              <a:t> – processing employees salary, loans management, etc.</a:t>
            </a:r>
          </a:p>
          <a:p>
            <a:pPr marL="285750" indent="-285750" algn="just">
              <a:buFont typeface="Wingdings" panose="05000000000000000000" pitchFamily="2" charset="2"/>
              <a:buChar char="Ø"/>
            </a:pPr>
            <a:r>
              <a:rPr lang="en-US" b="1" dirty="0" smtClean="0"/>
              <a:t>Stock Control systems</a:t>
            </a:r>
            <a:r>
              <a:rPr lang="en-US" dirty="0" smtClean="0"/>
              <a:t> – keeping track of inventory levels</a:t>
            </a:r>
          </a:p>
          <a:p>
            <a:pPr marL="285750" indent="-285750" algn="just">
              <a:buFont typeface="Wingdings" panose="05000000000000000000" pitchFamily="2" charset="2"/>
              <a:buChar char="Ø"/>
            </a:pPr>
            <a:r>
              <a:rPr lang="en-US" b="1" dirty="0" smtClean="0"/>
              <a:t>Airline booking systems</a:t>
            </a:r>
            <a:r>
              <a:rPr lang="en-US" dirty="0" smtClean="0"/>
              <a:t> – flights booking management</a:t>
            </a:r>
          </a:p>
          <a:p>
            <a:pPr marL="285750" indent="-285750" algn="just">
              <a:buFont typeface="Wingdings" panose="05000000000000000000" pitchFamily="2" charset="2"/>
              <a:buChar char="Ø"/>
            </a:pPr>
            <a:endParaRPr lang="en-US" dirty="0"/>
          </a:p>
          <a:p>
            <a:pPr algn="just"/>
            <a:r>
              <a:rPr lang="en-US" sz="2400" b="1" dirty="0"/>
              <a:t>Management Information System (MIS</a:t>
            </a:r>
            <a:r>
              <a:rPr lang="en-US" sz="2400" b="1" dirty="0" smtClean="0"/>
              <a:t>)</a:t>
            </a:r>
          </a:p>
          <a:p>
            <a:pPr algn="just"/>
            <a:endParaRPr lang="en-US" b="1" dirty="0"/>
          </a:p>
          <a:p>
            <a:pPr algn="just"/>
            <a:r>
              <a:rPr lang="en-US" dirty="0"/>
              <a:t>Management Information Systems (MIS) are used by tactical managers to monitor the organization's current performance status. The output from a transaction processing system is used as input to a management information system.</a:t>
            </a:r>
          </a:p>
          <a:p>
            <a:pPr algn="just"/>
            <a:r>
              <a:rPr lang="en-US" dirty="0"/>
              <a:t>The MIS system analyzes the input with routine algorithms i.e. aggregate, compare and summarizes the results to produced reports that tactical managers use to monitor, control and predict future performance</a:t>
            </a:r>
            <a:r>
              <a:rPr lang="en-US" dirty="0" smtClean="0"/>
              <a:t>.</a:t>
            </a:r>
          </a:p>
          <a:p>
            <a:pPr algn="just"/>
            <a:endParaRPr lang="en-US" dirty="0"/>
          </a:p>
          <a:p>
            <a:pPr algn="just"/>
            <a:r>
              <a:rPr lang="en-US" dirty="0"/>
              <a:t>For example, input from a point of sale system can be used to analyze trends of products that are performing well and those that are not performing well. This information can be used to make future inventory orders i.e. increasing orders for well-performing products and reduce the orders of products that are not performing well.</a:t>
            </a:r>
          </a:p>
          <a:p>
            <a:pPr algn="just"/>
            <a:endParaRPr lang="en-US" dirty="0"/>
          </a:p>
        </p:txBody>
      </p:sp>
    </p:spTree>
    <p:extLst>
      <p:ext uri="{BB962C8B-B14F-4D97-AF65-F5344CB8AC3E}">
        <p14:creationId xmlns:p14="http://schemas.microsoft.com/office/powerpoint/2010/main" val="16445590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1030</Words>
  <Application>Microsoft Office PowerPoint</Application>
  <PresentationFormat>On-screen Show (4:3)</PresentationFormat>
  <Paragraphs>120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I.B. (PG) COLLEGE, PANIPAT</dc:title>
  <dc:creator>Neetu Bhatia</dc:creator>
  <cp:lastModifiedBy>Neetu Bhatia</cp:lastModifiedBy>
  <cp:revision>18</cp:revision>
  <dcterms:created xsi:type="dcterms:W3CDTF">2020-03-31T07:35:17Z</dcterms:created>
  <dcterms:modified xsi:type="dcterms:W3CDTF">2020-03-31T09:59:00Z</dcterms:modified>
</cp:coreProperties>
</file>