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0B0C60-9845-4FB4-B677-2495972AFAA9}" type="datetimeFigureOut">
              <a:rPr lang="en-IN" smtClean="0"/>
              <a:t>01-04-2020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7899E4-A27A-443D-A024-195B4BA07AF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payroll-and-statutory-reports-2-l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payroll-and-statutory-reports-3-l.jp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features-of-payroll-l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instant-access-to-employee-information-l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pay-the-right-amount-on-time-l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improve-employee-satisfaction-l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on-time-recovery-of-loans-and-advances-l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meets-accounting-and-regulatory-norms-instantly-l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2.slideserve.com/4525710/payroll-and-statutory-reports-1-l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251520" y="404664"/>
            <a:ext cx="864096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en-US" sz="2800" b="1" dirty="0" smtClean="0"/>
              <a:t>CLASS – B.COM 4TH SEM</a:t>
            </a:r>
          </a:p>
          <a:p>
            <a:pPr marL="109728" indent="0">
              <a:buNone/>
            </a:pPr>
            <a:r>
              <a:rPr lang="en-US" sz="2800" b="1" dirty="0" smtClean="0"/>
              <a:t>SUBJECT – COMPUTERISED ACCOUNTING SYSTEM</a:t>
            </a:r>
          </a:p>
          <a:p>
            <a:pPr marL="109728" indent="0">
              <a:buNone/>
            </a:pPr>
            <a:r>
              <a:rPr lang="en-US" sz="2800" b="1" dirty="0" smtClean="0"/>
              <a:t>TOPIC – PAYROLL IN TALLY ERP </a:t>
            </a:r>
            <a:r>
              <a:rPr lang="en-US" sz="2800" b="1" dirty="0" smtClean="0"/>
              <a:t>9</a:t>
            </a:r>
          </a:p>
          <a:p>
            <a:pPr marL="109728" indent="0">
              <a:buNone/>
            </a:pPr>
            <a:endParaRPr lang="en-US" sz="2800" b="1" dirty="0"/>
          </a:p>
          <a:p>
            <a:pPr marL="109728" indent="0">
              <a:buNone/>
            </a:pPr>
            <a:r>
              <a:rPr lang="en-US" sz="2800" b="1" dirty="0"/>
              <a:t>BY PROF. NEETU BHATIA (MANOCHA)</a:t>
            </a:r>
          </a:p>
          <a:p>
            <a:pPr marL="109728" indent="0">
              <a:buNone/>
            </a:pPr>
            <a:r>
              <a:rPr lang="en-US" sz="2800" b="1" dirty="0"/>
              <a:t>COMPUTER DEPARTMENT</a:t>
            </a:r>
          </a:p>
          <a:p>
            <a:endParaRPr lang="en-US" sz="2800" b="1"/>
          </a:p>
          <a:p>
            <a:pPr marL="109728" indent="0">
              <a:buNone/>
            </a:pPr>
            <a:r>
              <a:rPr lang="en-US" sz="2800" b="1" smtClean="0"/>
              <a:t>I.B</a:t>
            </a:r>
            <a:r>
              <a:rPr lang="en-US" sz="2800" b="1" dirty="0" smtClean="0"/>
              <a:t>. (PG) COLLEGE, PANIPAT</a:t>
            </a:r>
            <a:endParaRPr lang="en-US" sz="2800" b="1" dirty="0"/>
          </a:p>
          <a:p>
            <a:pPr marL="109728" indent="0">
              <a:buNone/>
            </a:pPr>
            <a:r>
              <a:rPr lang="en-US" sz="2800" b="1" dirty="0" smtClean="0"/>
              <a:t>KURUKSHETRA UNIVERSITY, KURUKSHETRA</a:t>
            </a:r>
            <a:endParaRPr lang="en-IN" sz="2800" b="1" dirty="0" smtClean="0"/>
          </a:p>
          <a:p>
            <a:pPr marL="109728" indent="0">
              <a:buNone/>
            </a:pPr>
            <a:endParaRPr lang="en-US" sz="2800" b="1" dirty="0" smtClean="0"/>
          </a:p>
          <a:p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22123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94400"/>
            <a:ext cx="85689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payroll and statutory reports 2"/>
              </a:rPr>
              <a:t>Payroll </a:t>
            </a:r>
            <a:r>
              <a:rPr lang="en-US" sz="2000" b="1" dirty="0">
                <a:hlinkClick r:id="rId2" tooltip="payroll and statutory reports 2"/>
              </a:rPr>
              <a:t>and Statutory Reports - 2</a:t>
            </a:r>
            <a:r>
              <a:rPr lang="en-US" sz="2000" dirty="0"/>
              <a:t> 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Expat </a:t>
            </a:r>
            <a:r>
              <a:rPr lang="en-US" sz="2000" dirty="0"/>
              <a:t>Reports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Passport </a:t>
            </a:r>
            <a:r>
              <a:rPr lang="en-US" sz="2000" dirty="0"/>
              <a:t>Expiry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Visa </a:t>
            </a:r>
            <a:r>
              <a:rPr lang="en-US" sz="2000" dirty="0"/>
              <a:t>Expiry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Contract </a:t>
            </a:r>
            <a:r>
              <a:rPr lang="en-US" sz="2000" dirty="0"/>
              <a:t>expiry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PF </a:t>
            </a:r>
            <a:r>
              <a:rPr lang="en-US" sz="2000" dirty="0"/>
              <a:t>Reports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5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10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12A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Monthly </a:t>
            </a:r>
            <a:r>
              <a:rPr lang="en-US" sz="2000" dirty="0"/>
              <a:t>Statement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3A (hard copy and E-return format)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6A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Computation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88640"/>
            <a:ext cx="62646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payroll and statutory reports 3"/>
              </a:rPr>
              <a:t>Payroll </a:t>
            </a:r>
            <a:r>
              <a:rPr lang="en-US" sz="2000" b="1" dirty="0">
                <a:hlinkClick r:id="rId2" tooltip="payroll and statutory reports 3"/>
              </a:rPr>
              <a:t>and Statutory Reports - </a:t>
            </a:r>
            <a:r>
              <a:rPr lang="en-US" sz="2000" b="1" dirty="0" smtClean="0">
                <a:hlinkClick r:id="rId2" tooltip="payroll and statutory reports 3"/>
              </a:rPr>
              <a:t>3</a:t>
            </a:r>
            <a:endParaRPr lang="en-US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ESI </a:t>
            </a:r>
            <a:r>
              <a:rPr lang="en-US" sz="2000" dirty="0"/>
              <a:t>Reports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3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Monthly </a:t>
            </a:r>
            <a:r>
              <a:rPr lang="en-US" sz="2000" dirty="0"/>
              <a:t>Statement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5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Form </a:t>
            </a:r>
            <a:r>
              <a:rPr lang="en-US" sz="2000" dirty="0"/>
              <a:t>6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Computation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Professional </a:t>
            </a:r>
            <a:r>
              <a:rPr lang="en-US" sz="2000" dirty="0"/>
              <a:t>Tax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Computation </a:t>
            </a:r>
            <a:r>
              <a:rPr lang="en-US" sz="2000" dirty="0"/>
              <a:t>sheet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Statement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Gratuity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Gratuity </a:t>
            </a:r>
            <a:r>
              <a:rPr lang="en-US" sz="2000" dirty="0"/>
              <a:t>Summary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57824"/>
            <a:ext cx="748883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3"/>
                </a:solidFill>
              </a:rPr>
              <a:t>Upcoming Enhancements - 1 </a:t>
            </a:r>
            <a:endParaRPr lang="en-US" sz="2000" dirty="0">
              <a:solidFill>
                <a:schemeClr val="accent3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/>
              <a:t>1. Leave Management (all scenarios)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/>
              <a:t>Encashable</a:t>
            </a:r>
            <a:r>
              <a:rPr lang="en-US" sz="2000" dirty="0" smtClean="0"/>
              <a:t> / Non </a:t>
            </a:r>
            <a:r>
              <a:rPr lang="en-US" sz="2000" dirty="0" err="1" smtClean="0"/>
              <a:t>Encashable</a:t>
            </a:r>
            <a:r>
              <a:rPr lang="en-US" sz="2000" dirty="0" smtClean="0"/>
              <a:t>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Carry Forward / No Carry Forward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Accrual method – Monthly, Quarterly, Half yearly, Yearly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Compensatory Holidays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2. Employee Details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Employee Auto Numbering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Photo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Other statistics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3. Multi-classification for Employees with History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4. Formulae Builder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0371" y="548680"/>
            <a:ext cx="7344816" cy="513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accent3"/>
                </a:solidFill>
              </a:rPr>
              <a:t>Upcoming Enhancements - 2 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1. CTC Based Calculation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2. New Pay Process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Single click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Category-wise process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Selective Employees </a:t>
            </a:r>
          </a:p>
          <a:p>
            <a:pPr marL="809625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Full &amp; Final Settlement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3. Employee Self Service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4. Pay Slip Designer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5. Incremental Slab calculation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916832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THANK</a:t>
            </a:r>
          </a:p>
          <a:p>
            <a:pPr algn="ctr"/>
            <a:r>
              <a:rPr lang="en-US" sz="54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YOU</a:t>
            </a:r>
            <a:endParaRPr lang="en-US" sz="54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3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79629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443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836712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features of payroll"/>
              </a:rPr>
              <a:t>Features </a:t>
            </a:r>
            <a:r>
              <a:rPr lang="en-US" sz="2000" b="1" dirty="0">
                <a:hlinkClick r:id="rId2" tooltip="features of payroll"/>
              </a:rPr>
              <a:t>of Payroll </a:t>
            </a:r>
            <a:endParaRPr lang="en-US" sz="2000" dirty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Instant </a:t>
            </a:r>
            <a:r>
              <a:rPr lang="en-US" sz="2000" dirty="0"/>
              <a:t>Access to Employee </a:t>
            </a:r>
            <a:r>
              <a:rPr lang="en-US" sz="2000" dirty="0" smtClean="0"/>
              <a:t>Information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 </a:t>
            </a:r>
            <a:r>
              <a:rPr lang="en-US" sz="2000" dirty="0"/>
              <a:t>the right amount - on </a:t>
            </a:r>
            <a:r>
              <a:rPr lang="en-US" sz="2000" dirty="0" smtClean="0"/>
              <a:t>time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Improve </a:t>
            </a:r>
            <a:r>
              <a:rPr lang="en-US" sz="2000" dirty="0"/>
              <a:t>employee satisfaction – manage Increments and Arrears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On </a:t>
            </a:r>
            <a:r>
              <a:rPr lang="en-US" sz="2000" dirty="0"/>
              <a:t>time recovery of loans and </a:t>
            </a:r>
            <a:r>
              <a:rPr lang="en-US" sz="2000" dirty="0" smtClean="0"/>
              <a:t>advances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Meet </a:t>
            </a:r>
            <a:r>
              <a:rPr lang="en-US" sz="2000" dirty="0"/>
              <a:t>all accounting and Regulatory norms – instantly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Payroll </a:t>
            </a:r>
            <a:r>
              <a:rPr lang="en-US" sz="2000" dirty="0"/>
              <a:t>and Statutory Reports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98260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764704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instant access to employee information"/>
              </a:rPr>
              <a:t>Instant </a:t>
            </a:r>
            <a:r>
              <a:rPr lang="en-US" sz="2000" b="1" dirty="0">
                <a:hlinkClick r:id="rId2" tooltip="instant access to employee information"/>
              </a:rPr>
              <a:t>Access to Employee Information</a:t>
            </a:r>
            <a:r>
              <a:rPr lang="en-US" sz="2000" dirty="0"/>
              <a:t> 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/>
              <a:t>Centralised</a:t>
            </a:r>
            <a:r>
              <a:rPr lang="en-US" sz="2000" dirty="0" smtClean="0"/>
              <a:t> </a:t>
            </a:r>
            <a:r>
              <a:rPr lang="en-US" sz="2000" dirty="0"/>
              <a:t>Database for Employees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Instant </a:t>
            </a:r>
            <a:r>
              <a:rPr lang="en-US" sz="2000" dirty="0"/>
              <a:t>access to Personal, Statutory and Expat details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Manage </a:t>
            </a:r>
            <a:r>
              <a:rPr lang="en-US" sz="2000" dirty="0"/>
              <a:t>Employees by Groups, Designation, Location and Shifts etc.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Complete </a:t>
            </a:r>
            <a:r>
              <a:rPr lang="en-US" sz="2000" dirty="0"/>
              <a:t>lifecycle support - Joining to Resignation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Manage </a:t>
            </a:r>
            <a:r>
              <a:rPr lang="en-US" sz="2000" dirty="0"/>
              <a:t>– Attendance, Leave, Overtime and Production details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797510"/>
            <a:ext cx="75608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hlinkClick r:id="rId2" tooltip="pay the right amount on time"/>
              </a:rPr>
              <a:t>Pay the right amount - on time</a:t>
            </a:r>
            <a:r>
              <a:rPr lang="en-US" sz="2000" dirty="0"/>
              <a:t> 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err="1" smtClean="0"/>
              <a:t>SalaryCalculation</a:t>
            </a:r>
            <a:r>
              <a:rPr lang="en-US" sz="2000" dirty="0" smtClean="0"/>
              <a:t> </a:t>
            </a:r>
            <a:r>
              <a:rPr lang="en-US" sz="2000" dirty="0"/>
              <a:t>as per your specific business needs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Flexibility </a:t>
            </a:r>
            <a:r>
              <a:rPr lang="en-US" sz="2000" dirty="0"/>
              <a:t>to define the method of Salary Calculation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Payment </a:t>
            </a:r>
            <a:r>
              <a:rPr lang="en-US" sz="2000" dirty="0"/>
              <a:t>Advice to bank- for on time Salary Payment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Email </a:t>
            </a:r>
            <a:r>
              <a:rPr lang="en-US" sz="2000" dirty="0" err="1"/>
              <a:t>Payslips</a:t>
            </a:r>
            <a:r>
              <a:rPr lang="en-US" sz="2000" dirty="0"/>
              <a:t> to Employees on click of a button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36712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improve employee satisfaction"/>
              </a:rPr>
              <a:t>Improve </a:t>
            </a:r>
            <a:r>
              <a:rPr lang="en-US" sz="2000" b="1" dirty="0">
                <a:hlinkClick r:id="rId2" tooltip="improve employee satisfaction"/>
              </a:rPr>
              <a:t>employee satisfaction</a:t>
            </a:r>
            <a:r>
              <a:rPr lang="en-US" sz="2000" dirty="0"/>
              <a:t> 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Handle </a:t>
            </a:r>
            <a:r>
              <a:rPr lang="en-US" sz="2000" dirty="0"/>
              <a:t>Salary Revision - both prospective and retrospective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Instant </a:t>
            </a:r>
            <a:r>
              <a:rPr lang="en-US" sz="2000" dirty="0"/>
              <a:t>Arrears Calculation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Manage </a:t>
            </a:r>
            <a:r>
              <a:rPr lang="en-US" sz="2000" dirty="0"/>
              <a:t>the impact of Salary increment on PF, ESI and PT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Handle </a:t>
            </a:r>
            <a:r>
              <a:rPr lang="en-US" sz="2000" dirty="0"/>
              <a:t>Bonus and Gratuity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052736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on time recovery of loans and advances"/>
              </a:rPr>
              <a:t>On </a:t>
            </a:r>
            <a:r>
              <a:rPr lang="en-US" sz="2000" b="1" dirty="0">
                <a:hlinkClick r:id="rId2" tooltip="on time recovery of loans and advances"/>
              </a:rPr>
              <a:t>time recovery of loans and advances</a:t>
            </a:r>
            <a:r>
              <a:rPr lang="en-US" sz="2000" dirty="0"/>
              <a:t> </a:t>
            </a: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Flexible </a:t>
            </a:r>
            <a:r>
              <a:rPr lang="en-US" sz="2000" dirty="0"/>
              <a:t>options for Loan recovery (fixed EMI or User defined)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Recover </a:t>
            </a:r>
            <a:r>
              <a:rPr lang="en-US" sz="2000" dirty="0"/>
              <a:t>Loan while processing payroll or separately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Facility </a:t>
            </a:r>
            <a:r>
              <a:rPr lang="en-US" sz="2000" dirty="0"/>
              <a:t>to track the Loans recovered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980728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meets accounting and regulatory norms instantly"/>
              </a:rPr>
              <a:t>Meets </a:t>
            </a:r>
            <a:r>
              <a:rPr lang="en-US" sz="2000" b="1" dirty="0">
                <a:hlinkClick r:id="rId2" tooltip="meets accounting and regulatory norms instantly"/>
              </a:rPr>
              <a:t>accounting and Regulatory norms -instantly</a:t>
            </a:r>
            <a:r>
              <a:rPr lang="en-US" sz="2000" dirty="0"/>
              <a:t> </a:t>
            </a:r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Integrated </a:t>
            </a:r>
            <a:r>
              <a:rPr lang="en-US" sz="2000" dirty="0"/>
              <a:t>with Accounts – save time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Compliance </a:t>
            </a:r>
            <a:r>
              <a:rPr lang="en-US" sz="2000" dirty="0"/>
              <a:t>for PF, ESI and PT as per the central and state rules 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All </a:t>
            </a:r>
            <a:r>
              <a:rPr lang="en-US" sz="2000" dirty="0"/>
              <a:t>required Payroll and Statutory Reports and Forms are provided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1072" y="116632"/>
            <a:ext cx="835292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hlinkClick r:id="rId2" tooltip="payroll and statutory reports 1"/>
              </a:rPr>
              <a:t>Payroll </a:t>
            </a:r>
            <a:r>
              <a:rPr lang="en-US" sz="2000" b="1" dirty="0">
                <a:hlinkClick r:id="rId2" tooltip="payroll and statutory reports 1"/>
              </a:rPr>
              <a:t>and Statutory Reports - 1</a:t>
            </a:r>
            <a:r>
              <a:rPr lang="en-US" sz="2000" dirty="0"/>
              <a:t> 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Payroll </a:t>
            </a:r>
            <a:r>
              <a:rPr lang="en-US" sz="2000" dirty="0"/>
              <a:t>Reports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 Slip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 Pay </a:t>
            </a:r>
            <a:r>
              <a:rPr lang="en-US" sz="2000" dirty="0"/>
              <a:t>Sheet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Payroll </a:t>
            </a:r>
            <a:r>
              <a:rPr lang="en-US" sz="2000" dirty="0"/>
              <a:t>Statement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Payment </a:t>
            </a:r>
            <a:r>
              <a:rPr lang="en-US" sz="2000" dirty="0"/>
              <a:t>Advice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Payroll </a:t>
            </a:r>
            <a:r>
              <a:rPr lang="en-US" sz="2000" dirty="0"/>
              <a:t>Register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Employee </a:t>
            </a:r>
            <a:r>
              <a:rPr lang="en-US" sz="2000" dirty="0"/>
              <a:t>Profile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Employee </a:t>
            </a:r>
            <a:r>
              <a:rPr lang="en-US" sz="2000" dirty="0"/>
              <a:t>Pay Head Breakup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Pay </a:t>
            </a:r>
            <a:r>
              <a:rPr lang="en-US" sz="2000" dirty="0"/>
              <a:t>Head Employee Breakup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Attendance Reports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Attendance </a:t>
            </a:r>
            <a:r>
              <a:rPr lang="en-US" sz="2000" dirty="0"/>
              <a:t>Sheet </a:t>
            </a:r>
            <a:endParaRPr lang="en-US" sz="20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dirty="0" smtClean="0"/>
              <a:t>Attendance </a:t>
            </a:r>
            <a:r>
              <a:rPr lang="en-US" sz="2000" dirty="0"/>
              <a:t>Register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40578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205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Neetu Bhatia</dc:creator>
  <cp:lastModifiedBy>Neetu Bhatia</cp:lastModifiedBy>
  <cp:revision>14</cp:revision>
  <dcterms:created xsi:type="dcterms:W3CDTF">2020-04-01T14:59:54Z</dcterms:created>
  <dcterms:modified xsi:type="dcterms:W3CDTF">2020-04-01T15:47:14Z</dcterms:modified>
</cp:coreProperties>
</file>