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2" r:id="rId2"/>
    <p:sldId id="257" r:id="rId3"/>
    <p:sldId id="268" r:id="rId4"/>
    <p:sldId id="269" r:id="rId5"/>
    <p:sldId id="270" r:id="rId6"/>
    <p:sldId id="271" r:id="rId7"/>
    <p:sldId id="277" r:id="rId8"/>
    <p:sldId id="278" r:id="rId9"/>
    <p:sldId id="279" r:id="rId10"/>
    <p:sldId id="280" r:id="rId11"/>
    <p:sldId id="281" r:id="rId12"/>
    <p:sldId id="27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FF"/>
    <a:srgbClr val="D8461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34559" autoAdjust="0"/>
    <p:restoredTop sz="86380" autoAdjust="0"/>
  </p:normalViewPr>
  <p:slideViewPr>
    <p:cSldViewPr>
      <p:cViewPr>
        <p:scale>
          <a:sx n="66" d="100"/>
          <a:sy n="66" d="100"/>
        </p:scale>
        <p:origin x="-1272" y="414"/>
      </p:cViewPr>
      <p:guideLst>
        <p:guide orient="horz" pos="2160"/>
        <p:guide pos="2880"/>
      </p:guideLst>
    </p:cSldViewPr>
  </p:slideViewPr>
  <p:outlineViewPr>
    <p:cViewPr>
      <p:scale>
        <a:sx n="33" d="100"/>
        <a:sy n="33" d="100"/>
      </p:scale>
      <p:origin x="204" y="72714"/>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09959F-B950-41CF-BE31-C0DC74DEA7D0}" type="datetimeFigureOut">
              <a:rPr lang="en-US" smtClean="0"/>
              <a:pPr/>
              <a:t>04-Apr-20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A52EFB-1494-4E1C-B56F-55C2004DF5A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09959F-B950-41CF-BE31-C0DC74DEA7D0}" type="datetimeFigureOut">
              <a:rPr lang="en-US" smtClean="0"/>
              <a:pPr/>
              <a:t>04-Apr-20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A52EFB-1494-4E1C-B56F-55C2004DF5A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09959F-B950-41CF-BE31-C0DC74DEA7D0}" type="datetimeFigureOut">
              <a:rPr lang="en-US" smtClean="0"/>
              <a:pPr/>
              <a:t>04-Apr-20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A52EFB-1494-4E1C-B56F-55C2004DF5A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09959F-B950-41CF-BE31-C0DC74DEA7D0}" type="datetimeFigureOut">
              <a:rPr lang="en-US" smtClean="0"/>
              <a:pPr/>
              <a:t>04-Apr-20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A52EFB-1494-4E1C-B56F-55C2004DF5A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09959F-B950-41CF-BE31-C0DC74DEA7D0}" type="datetimeFigureOut">
              <a:rPr lang="en-US" smtClean="0"/>
              <a:pPr/>
              <a:t>04-Apr-20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A52EFB-1494-4E1C-B56F-55C2004DF5A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09959F-B950-41CF-BE31-C0DC74DEA7D0}" type="datetimeFigureOut">
              <a:rPr lang="en-US" smtClean="0"/>
              <a:pPr/>
              <a:t>04-Apr-20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A52EFB-1494-4E1C-B56F-55C2004DF5A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09959F-B950-41CF-BE31-C0DC74DEA7D0}" type="datetimeFigureOut">
              <a:rPr lang="en-US" smtClean="0"/>
              <a:pPr/>
              <a:t>04-Apr-20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A52EFB-1494-4E1C-B56F-55C2004DF5A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09959F-B950-41CF-BE31-C0DC74DEA7D0}" type="datetimeFigureOut">
              <a:rPr lang="en-US" smtClean="0"/>
              <a:pPr/>
              <a:t>04-Apr-20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A52EFB-1494-4E1C-B56F-55C2004DF5A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09959F-B950-41CF-BE31-C0DC74DEA7D0}" type="datetimeFigureOut">
              <a:rPr lang="en-US" smtClean="0"/>
              <a:pPr/>
              <a:t>04-Apr-20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A52EFB-1494-4E1C-B56F-55C2004DF5A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09959F-B950-41CF-BE31-C0DC74DEA7D0}" type="datetimeFigureOut">
              <a:rPr lang="en-US" smtClean="0"/>
              <a:pPr/>
              <a:t>04-Apr-20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A52EFB-1494-4E1C-B56F-55C2004DF5A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09959F-B950-41CF-BE31-C0DC74DEA7D0}" type="datetimeFigureOut">
              <a:rPr lang="en-US" smtClean="0"/>
              <a:pPr/>
              <a:t>04-Apr-20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A52EFB-1494-4E1C-B56F-55C2004DF5A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09959F-B950-41CF-BE31-C0DC74DEA7D0}" type="datetimeFigureOut">
              <a:rPr lang="en-US" smtClean="0"/>
              <a:pPr/>
              <a:t>04-Apr-20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A52EFB-1494-4E1C-B56F-55C2004DF5A1}"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68962"/>
          </a:xfrm>
        </p:spPr>
        <p:txBody>
          <a:bodyPr>
            <a:normAutofit/>
          </a:bodyPr>
          <a:lstStyle/>
          <a:p>
            <a:pPr algn="l"/>
            <a:r>
              <a:rPr lang="en-US" dirty="0" smtClean="0"/>
              <a:t> CLASS-BBA FINAL(VI SEM.)</a:t>
            </a:r>
            <a:br>
              <a:rPr lang="en-US" dirty="0" smtClean="0"/>
            </a:br>
            <a:r>
              <a:rPr lang="en-US" dirty="0" smtClean="0"/>
              <a:t> SUBJECT-LOGISTIC MANAGEMENT.</a:t>
            </a:r>
            <a:br>
              <a:rPr lang="en-US" dirty="0" smtClean="0"/>
            </a:br>
            <a:r>
              <a:rPr lang="en-US" dirty="0" smtClean="0"/>
              <a:t> TOPIC-LOGISTIC PACKAGING.</a:t>
            </a:r>
            <a:br>
              <a:rPr lang="en-US" dirty="0" smtClean="0"/>
            </a:br>
            <a:r>
              <a:rPr lang="en-US" dirty="0" smtClean="0"/>
              <a:t> I.B. (PG) COLLEGE, PANIPAT</a:t>
            </a:r>
            <a:br>
              <a:rPr lang="en-US" dirty="0" smtClean="0"/>
            </a:br>
            <a:r>
              <a:rPr lang="en-US" dirty="0" smtClean="0"/>
              <a:t> UNIVERSITY- KURUKSHETRA     	       UNIVERSITY</a:t>
            </a:r>
            <a:r>
              <a:rPr lang="en-US" smtClean="0"/>
              <a:t>, KURUKSHETRA.</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u="sng" dirty="0" smtClean="0">
                <a:solidFill>
                  <a:schemeClr val="bg1"/>
                </a:solidFill>
              </a:rPr>
              <a:t/>
            </a:r>
            <a:br>
              <a:rPr lang="en-US" u="sng" dirty="0" smtClean="0">
                <a:solidFill>
                  <a:schemeClr val="bg1"/>
                </a:solidFill>
              </a:rPr>
            </a:br>
            <a:r>
              <a:rPr lang="en-US" u="sng" dirty="0" smtClean="0">
                <a:solidFill>
                  <a:schemeClr val="bg1"/>
                </a:solidFill>
              </a:rPr>
              <a:t>SYMBOLS USED ON PACKAGES </a:t>
            </a:r>
            <a:br>
              <a:rPr lang="en-US" u="sng" dirty="0" smtClean="0">
                <a:solidFill>
                  <a:schemeClr val="bg1"/>
                </a:solidFill>
              </a:rPr>
            </a:br>
            <a:r>
              <a:rPr lang="en-US" u="sng" dirty="0" smtClean="0">
                <a:solidFill>
                  <a:schemeClr val="bg1"/>
                </a:solidFill>
              </a:rPr>
              <a:t>AND LABELS</a:t>
            </a:r>
            <a:r>
              <a:rPr lang="en-US" dirty="0">
                <a:solidFill>
                  <a:schemeClr val="bg1"/>
                </a:solidFill>
              </a:rPr>
              <a:t/>
            </a:r>
            <a:br>
              <a:rPr lang="en-US" dirty="0">
                <a:solidFill>
                  <a:schemeClr val="bg1"/>
                </a:solidFill>
              </a:rPr>
            </a:br>
            <a:endParaRPr lang="en-US" dirty="0">
              <a:solidFill>
                <a:schemeClr val="bg1"/>
              </a:solidFill>
            </a:endParaRPr>
          </a:p>
        </p:txBody>
      </p:sp>
      <p:sp>
        <p:nvSpPr>
          <p:cNvPr id="3" name="Content Placeholder 2"/>
          <p:cNvSpPr>
            <a:spLocks noGrp="1"/>
          </p:cNvSpPr>
          <p:nvPr>
            <p:ph idx="1"/>
          </p:nvPr>
        </p:nvSpPr>
        <p:spPr>
          <a:xfrm>
            <a:off x="0" y="1143000"/>
            <a:ext cx="9144000" cy="6781800"/>
          </a:xfrm>
          <a:ln/>
        </p:spPr>
        <p:style>
          <a:lnRef idx="1">
            <a:schemeClr val="accent3"/>
          </a:lnRef>
          <a:fillRef idx="2">
            <a:schemeClr val="accent3"/>
          </a:fillRef>
          <a:effectRef idx="1">
            <a:schemeClr val="accent3"/>
          </a:effectRef>
          <a:fontRef idx="minor">
            <a:schemeClr val="dk1"/>
          </a:fontRef>
        </p:style>
        <p:txBody>
          <a:bodyPr>
            <a:normAutofit/>
          </a:bodyPr>
          <a:lstStyle/>
          <a:p>
            <a:r>
              <a:rPr lang="en-US" sz="2800" dirty="0" smtClean="0"/>
              <a:t>Many types of symbols for package labeling are nationally and internationally standardized. For consumer packaging, symbols exists for product certifications, trademarks, proof of purchase etc. Some requirements and symbols exists to communicate aspects of consumer use and safety. Examples of environmental and recycling symbols include the recycling of symbol, the resin identification code and the green dote.</a:t>
            </a:r>
          </a:p>
          <a:p>
            <a:pPr>
              <a:buNone/>
            </a:pPr>
            <a:r>
              <a:rPr lang="en-US" sz="2800" dirty="0" smtClean="0"/>
              <a:t>	country of origin labeling is often used. These are :-</a:t>
            </a:r>
          </a:p>
          <a:p>
            <a:pPr>
              <a:buNone/>
            </a:pPr>
            <a:r>
              <a:rPr lang="en-US" sz="2800" dirty="0" smtClean="0"/>
              <a:t>	(</a:t>
            </a:r>
            <a:r>
              <a:rPr lang="en-US" sz="2800" dirty="0" err="1" smtClean="0"/>
              <a:t>i</a:t>
            </a:r>
            <a:r>
              <a:rPr lang="en-US" sz="2800" dirty="0" smtClean="0"/>
              <a:t>) Bar codes.</a:t>
            </a:r>
          </a:p>
          <a:p>
            <a:pPr>
              <a:buNone/>
            </a:pPr>
            <a:r>
              <a:rPr lang="en-US" sz="2800" dirty="0" smtClean="0"/>
              <a:t>	(ii) Universal product codes.</a:t>
            </a:r>
          </a:p>
          <a:p>
            <a:pPr>
              <a:buNone/>
            </a:pPr>
            <a:r>
              <a:rPr lang="en-US" sz="2800" dirty="0" smtClean="0"/>
              <a:t>	(iii) RFID labels.</a:t>
            </a:r>
          </a:p>
          <a:p>
            <a:endParaRPr lang="en-US" sz="2800" dirty="0" smtClean="0"/>
          </a:p>
          <a:p>
            <a:pPr>
              <a:buNone/>
            </a:pPr>
            <a:r>
              <a:rPr lang="en-US" sz="2800" dirty="0" smtClean="0"/>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u="sng" dirty="0" smtClean="0">
                <a:solidFill>
                  <a:schemeClr val="bg1"/>
                </a:solidFill>
              </a:rPr>
              <a:t/>
            </a:r>
            <a:br>
              <a:rPr lang="en-US" u="sng" dirty="0" smtClean="0">
                <a:solidFill>
                  <a:schemeClr val="bg1"/>
                </a:solidFill>
              </a:rPr>
            </a:br>
            <a:r>
              <a:rPr lang="en-US" u="sng" dirty="0" smtClean="0">
                <a:solidFill>
                  <a:schemeClr val="bg1"/>
                </a:solidFill>
              </a:rPr>
              <a:t/>
            </a:r>
            <a:br>
              <a:rPr lang="en-US" u="sng" dirty="0" smtClean="0">
                <a:solidFill>
                  <a:schemeClr val="bg1"/>
                </a:solidFill>
              </a:rPr>
            </a:br>
            <a:r>
              <a:rPr lang="en-US" u="sng" dirty="0" smtClean="0">
                <a:solidFill>
                  <a:schemeClr val="bg1"/>
                </a:solidFill>
              </a:rPr>
              <a:t>PACKAGE DEVELOPMENT </a:t>
            </a:r>
            <a:br>
              <a:rPr lang="en-US" u="sng" dirty="0" smtClean="0">
                <a:solidFill>
                  <a:schemeClr val="bg1"/>
                </a:solidFill>
              </a:rPr>
            </a:br>
            <a:r>
              <a:rPr lang="en-US" u="sng" dirty="0" smtClean="0">
                <a:solidFill>
                  <a:schemeClr val="bg1"/>
                </a:solidFill>
              </a:rPr>
              <a:t>CONSIDERATION</a:t>
            </a:r>
            <a:br>
              <a:rPr lang="en-US" u="sng" dirty="0" smtClean="0">
                <a:solidFill>
                  <a:schemeClr val="bg1"/>
                </a:solidFill>
              </a:rPr>
            </a:br>
            <a:r>
              <a:rPr lang="en-US" dirty="0">
                <a:solidFill>
                  <a:schemeClr val="bg1"/>
                </a:solidFill>
              </a:rPr>
              <a:t/>
            </a:r>
            <a:br>
              <a:rPr lang="en-US" dirty="0">
                <a:solidFill>
                  <a:schemeClr val="bg1"/>
                </a:solidFill>
              </a:rPr>
            </a:br>
            <a:endParaRPr lang="en-US" dirty="0">
              <a:solidFill>
                <a:schemeClr val="bg1"/>
              </a:solidFill>
            </a:endParaRPr>
          </a:p>
        </p:txBody>
      </p:sp>
      <p:sp>
        <p:nvSpPr>
          <p:cNvPr id="3" name="Content Placeholder 2"/>
          <p:cNvSpPr>
            <a:spLocks noGrp="1"/>
          </p:cNvSpPr>
          <p:nvPr>
            <p:ph idx="1"/>
          </p:nvPr>
        </p:nvSpPr>
        <p:spPr>
          <a:xfrm>
            <a:off x="0" y="1219200"/>
            <a:ext cx="9144000" cy="6705600"/>
          </a:xfrm>
          <a:ln/>
        </p:spPr>
        <p:style>
          <a:lnRef idx="1">
            <a:schemeClr val="accent3"/>
          </a:lnRef>
          <a:fillRef idx="2">
            <a:schemeClr val="accent3"/>
          </a:fillRef>
          <a:effectRef idx="1">
            <a:schemeClr val="accent3"/>
          </a:effectRef>
          <a:fontRef idx="minor">
            <a:schemeClr val="dk1"/>
          </a:fontRef>
        </p:style>
        <p:txBody>
          <a:bodyPr>
            <a:normAutofit lnSpcReduction="10000"/>
          </a:bodyPr>
          <a:lstStyle/>
          <a:p>
            <a:r>
              <a:rPr lang="en-US" sz="2800" dirty="0" smtClean="0"/>
              <a:t>The </a:t>
            </a:r>
            <a:r>
              <a:rPr lang="en-US" sz="2800" dirty="0" smtClean="0"/>
              <a:t>traditional “These R’s” of reduce, reuse and recycle are part of a waste hierarchy which may be considered in product and package development:-</a:t>
            </a:r>
          </a:p>
          <a:p>
            <a:pPr>
              <a:buNone/>
            </a:pPr>
            <a:r>
              <a:rPr lang="en-US" sz="2800" dirty="0" smtClean="0"/>
              <a:t>	(</a:t>
            </a:r>
            <a:r>
              <a:rPr lang="en-US" sz="2800" dirty="0" err="1" smtClean="0"/>
              <a:t>i</a:t>
            </a:r>
            <a:r>
              <a:rPr lang="en-US" sz="2800" dirty="0" smtClean="0"/>
              <a:t>) Prevention:-Waste prevention is a primary goal. Packaging should be used only where needed. Proper packaging can also help prevent waste</a:t>
            </a:r>
            <a:r>
              <a:rPr lang="en-US" sz="2800" dirty="0" smtClean="0"/>
              <a:t>.</a:t>
            </a:r>
          </a:p>
          <a:p>
            <a:pPr>
              <a:buNone/>
            </a:pPr>
            <a:r>
              <a:rPr lang="en-US" sz="2800" dirty="0" smtClean="0"/>
              <a:t> </a:t>
            </a:r>
            <a:r>
              <a:rPr lang="en-US" sz="2800" dirty="0" smtClean="0"/>
              <a:t>   </a:t>
            </a:r>
            <a:r>
              <a:rPr lang="en-US" sz="2800" dirty="0" smtClean="0"/>
              <a:t>(</a:t>
            </a:r>
            <a:r>
              <a:rPr lang="en-US" sz="2800" dirty="0" smtClean="0"/>
              <a:t>ii) Reuse:-The reuse of a package for other purposes is encouraged. Some manufactures re-use the packaging of the incoming parts for a product, either as packaging for the outgoing product or as part of product itself.</a:t>
            </a:r>
          </a:p>
          <a:p>
            <a:pPr>
              <a:buNone/>
            </a:pPr>
            <a:r>
              <a:rPr lang="en-US" sz="2800" dirty="0" smtClean="0"/>
              <a:t>	(iv) Recycling:-Recycling is the processing of materials into new products. Emphasis is focused on recycling the largest. Primary components of a package:-Steel, aluminum, paper, plastics etc.</a:t>
            </a:r>
          </a:p>
          <a:p>
            <a:pPr>
              <a:buNone/>
            </a:pPr>
            <a:r>
              <a:rPr lang="en-US" sz="2800" dirty="0" smtClean="0"/>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0"/>
            <a:ext cx="9144000" cy="4343400"/>
          </a:xfrm>
        </p:spPr>
        <p:style>
          <a:lnRef idx="1">
            <a:schemeClr val="dk1"/>
          </a:lnRef>
          <a:fillRef idx="2">
            <a:schemeClr val="dk1"/>
          </a:fillRef>
          <a:effectRef idx="1">
            <a:schemeClr val="dk1"/>
          </a:effectRef>
          <a:fontRef idx="minor">
            <a:schemeClr val="dk1"/>
          </a:fontRef>
        </p:style>
        <p:txBody>
          <a:bodyPr>
            <a:normAutofit/>
          </a:bodyPr>
          <a:lstStyle/>
          <a:p>
            <a:r>
              <a:rPr lang="en-US" sz="6000" dirty="0" smtClean="0">
                <a:solidFill>
                  <a:schemeClr val="bg1"/>
                </a:solidFill>
              </a:rPr>
              <a:t>THANK YOU</a:t>
            </a:r>
            <a:endParaRPr lang="en-US" sz="6000"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solidFill>
                  <a:schemeClr val="bg1"/>
                </a:solidFill>
              </a:rPr>
              <a:t/>
            </a:r>
            <a:br>
              <a:rPr lang="en-US" dirty="0" smtClean="0">
                <a:solidFill>
                  <a:schemeClr val="bg1"/>
                </a:solidFill>
              </a:rPr>
            </a:br>
            <a:r>
              <a:rPr lang="en-US" u="sng" dirty="0" smtClean="0">
                <a:solidFill>
                  <a:schemeClr val="bg1"/>
                </a:solidFill>
              </a:rPr>
              <a:t>INTRODUCTION &amp;  DEFINITION</a:t>
            </a:r>
            <a:r>
              <a:rPr lang="en-US" dirty="0">
                <a:solidFill>
                  <a:schemeClr val="bg1"/>
                </a:solidFill>
              </a:rPr>
              <a:t/>
            </a:r>
            <a:br>
              <a:rPr lang="en-US" dirty="0">
                <a:solidFill>
                  <a:schemeClr val="bg1"/>
                </a:solidFill>
              </a:rPr>
            </a:br>
            <a:endParaRPr lang="en-US" dirty="0">
              <a:solidFill>
                <a:schemeClr val="bg1"/>
              </a:solidFill>
            </a:endParaRPr>
          </a:p>
        </p:txBody>
      </p:sp>
      <p:sp>
        <p:nvSpPr>
          <p:cNvPr id="3" name="Content Placeholder 2"/>
          <p:cNvSpPr>
            <a:spLocks noGrp="1"/>
          </p:cNvSpPr>
          <p:nvPr>
            <p:ph idx="1"/>
          </p:nvPr>
        </p:nvSpPr>
        <p:spPr>
          <a:xfrm>
            <a:off x="0" y="1371600"/>
            <a:ext cx="9144000" cy="5486400"/>
          </a:xfrm>
        </p:spPr>
        <p:style>
          <a:lnRef idx="1">
            <a:schemeClr val="accent3"/>
          </a:lnRef>
          <a:fillRef idx="2">
            <a:schemeClr val="accent3"/>
          </a:fillRef>
          <a:effectRef idx="1">
            <a:schemeClr val="accent3"/>
          </a:effectRef>
          <a:fontRef idx="minor">
            <a:schemeClr val="dk1"/>
          </a:fontRef>
        </p:style>
        <p:txBody>
          <a:bodyPr>
            <a:normAutofit/>
          </a:bodyPr>
          <a:lstStyle/>
          <a:p>
            <a:endParaRPr lang="en-US" sz="2400" dirty="0" smtClean="0"/>
          </a:p>
          <a:p>
            <a:endParaRPr lang="en-US" sz="2400" dirty="0" smtClean="0"/>
          </a:p>
          <a:p>
            <a:r>
              <a:rPr lang="en-US" sz="2800" dirty="0" smtClean="0"/>
              <a:t>Introduction:-Packaging advancements is the early twenty century included Bakelite closures on bottles, transparent cellophane  overwraps and panel’s on cartons, increased processing efficiency and improved food safety.</a:t>
            </a:r>
          </a:p>
          <a:p>
            <a:r>
              <a:rPr lang="en-US" sz="2800" dirty="0" smtClean="0"/>
              <a:t>Definition:-Packaging is the science, art and technology of enclosing or protecting products for distribution storage ,sale and use packaging also refer to process of design, evaluation.</a:t>
            </a:r>
            <a:endParaRPr 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style>
          <a:lnRef idx="1">
            <a:schemeClr val="accent1"/>
          </a:lnRef>
          <a:fillRef idx="2">
            <a:schemeClr val="accent1"/>
          </a:fillRef>
          <a:effectRef idx="1">
            <a:schemeClr val="accent1"/>
          </a:effectRef>
          <a:fontRef idx="minor">
            <a:schemeClr val="dk1"/>
          </a:fontRef>
        </p:style>
        <p:txBody>
          <a:bodyPr>
            <a:normAutofit/>
          </a:bodyPr>
          <a:lstStyle/>
          <a:p>
            <a:r>
              <a:rPr lang="en-US" sz="4000" u="sng" dirty="0" smtClean="0">
                <a:solidFill>
                  <a:schemeClr val="bg1"/>
                </a:solidFill>
              </a:rPr>
              <a:t>CHRACTERSTICS OF PACKAGING</a:t>
            </a:r>
            <a:endParaRPr lang="en-US" sz="4000" u="sng" dirty="0">
              <a:solidFill>
                <a:schemeClr val="bg1"/>
              </a:solidFill>
            </a:endParaRPr>
          </a:p>
        </p:txBody>
      </p:sp>
      <p:sp>
        <p:nvSpPr>
          <p:cNvPr id="3" name="Content Placeholder 2"/>
          <p:cNvSpPr>
            <a:spLocks noGrp="1"/>
          </p:cNvSpPr>
          <p:nvPr>
            <p:ph idx="1"/>
          </p:nvPr>
        </p:nvSpPr>
        <p:spPr>
          <a:xfrm>
            <a:off x="0" y="1219200"/>
            <a:ext cx="9144000" cy="5638800"/>
          </a:xfrm>
        </p:spPr>
        <p:style>
          <a:lnRef idx="1">
            <a:schemeClr val="accent3"/>
          </a:lnRef>
          <a:fillRef idx="2">
            <a:schemeClr val="accent3"/>
          </a:fillRef>
          <a:effectRef idx="1">
            <a:schemeClr val="accent3"/>
          </a:effectRef>
          <a:fontRef idx="minor">
            <a:schemeClr val="dk1"/>
          </a:fontRef>
        </p:style>
        <p:txBody>
          <a:bodyPr>
            <a:normAutofit/>
          </a:bodyPr>
          <a:lstStyle/>
          <a:p>
            <a:r>
              <a:rPr lang="en-US" sz="2800" dirty="0" smtClean="0"/>
              <a:t>Attractive:-Package should be very attractive and fascinating.</a:t>
            </a:r>
          </a:p>
          <a:p>
            <a:r>
              <a:rPr lang="en-US" sz="2800" dirty="0" smtClean="0"/>
              <a:t>Economical:-The other feature of good packaging is to be economical.</a:t>
            </a:r>
          </a:p>
          <a:p>
            <a:r>
              <a:rPr lang="en-US" sz="2800" dirty="0" smtClean="0"/>
              <a:t>Convenient:-Good packaging should be convenient.</a:t>
            </a:r>
          </a:p>
          <a:p>
            <a:r>
              <a:rPr lang="en-US" sz="2800" dirty="0" smtClean="0"/>
              <a:t>Protective:-  Packaging also protect the goods from damage.</a:t>
            </a:r>
          </a:p>
          <a:p>
            <a:r>
              <a:rPr lang="en-US" sz="2800" dirty="0" smtClean="0"/>
              <a:t>Communicative:-Packaging should tell about the product.</a:t>
            </a:r>
          </a:p>
          <a:p>
            <a:pPr>
              <a:buNone/>
            </a:pPr>
            <a:endParaRPr lang="en-US" sz="2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u="sng" dirty="0" smtClean="0">
                <a:solidFill>
                  <a:schemeClr val="bg1"/>
                </a:solidFill>
              </a:rPr>
              <a:t/>
            </a:r>
            <a:br>
              <a:rPr lang="en-US" u="sng" dirty="0" smtClean="0">
                <a:solidFill>
                  <a:schemeClr val="bg1"/>
                </a:solidFill>
              </a:rPr>
            </a:br>
            <a:r>
              <a:rPr lang="en-US" u="sng" dirty="0" smtClean="0">
                <a:solidFill>
                  <a:schemeClr val="bg1"/>
                </a:solidFill>
              </a:rPr>
              <a:t>ADVANTAGES</a:t>
            </a:r>
            <a:r>
              <a:rPr lang="en-US" dirty="0"/>
              <a:t/>
            </a:r>
            <a:br>
              <a:rPr lang="en-US" dirty="0"/>
            </a:br>
            <a:endParaRPr lang="en-US" dirty="0"/>
          </a:p>
        </p:txBody>
      </p:sp>
      <p:sp>
        <p:nvSpPr>
          <p:cNvPr id="3" name="Content Placeholder 2"/>
          <p:cNvSpPr>
            <a:spLocks noGrp="1"/>
          </p:cNvSpPr>
          <p:nvPr>
            <p:ph idx="1"/>
          </p:nvPr>
        </p:nvSpPr>
        <p:spPr>
          <a:xfrm>
            <a:off x="0" y="1371600"/>
            <a:ext cx="9144000" cy="5486400"/>
          </a:xfrm>
        </p:spPr>
        <p:style>
          <a:lnRef idx="1">
            <a:schemeClr val="accent3"/>
          </a:lnRef>
          <a:fillRef idx="2">
            <a:schemeClr val="accent3"/>
          </a:fillRef>
          <a:effectRef idx="1">
            <a:schemeClr val="accent3"/>
          </a:effectRef>
          <a:fontRef idx="minor">
            <a:schemeClr val="dk1"/>
          </a:fontRef>
        </p:style>
        <p:txBody>
          <a:bodyPr>
            <a:normAutofit/>
          </a:bodyPr>
          <a:lstStyle/>
          <a:p>
            <a:r>
              <a:rPr lang="en-US" sz="2800" dirty="0" smtClean="0"/>
              <a:t>Rising standards of health and sanitation:-As the people are becoming health conscious they like to buy packed goods.</a:t>
            </a:r>
          </a:p>
          <a:p>
            <a:r>
              <a:rPr lang="en-US" sz="2800" dirty="0" smtClean="0"/>
              <a:t>Self service outlets:-Now a days self service retail shops and becoming very popular in big cities.</a:t>
            </a:r>
          </a:p>
          <a:p>
            <a:r>
              <a:rPr lang="en-US" sz="2800" dirty="0" smtClean="0"/>
              <a:t>Easy to carry for long distance:-The well package production be carry easily without any fear of harm to other product for the conformability of the life of human being.</a:t>
            </a:r>
          </a:p>
          <a:p>
            <a:r>
              <a:rPr lang="en-US" sz="2800" dirty="0" smtClean="0"/>
              <a:t>Easy to promote the product:-It is source of promotion where packaging tell the customers and convince them to repurchase and gain the trust of them.  </a:t>
            </a:r>
          </a:p>
          <a:p>
            <a:pPr>
              <a:buNone/>
            </a:pPr>
            <a:endParaRPr lang="en-US" sz="2800" dirty="0" smtClean="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47800"/>
          </a:xfrm>
        </p:spPr>
        <p:style>
          <a:lnRef idx="1">
            <a:schemeClr val="accent1"/>
          </a:lnRef>
          <a:fillRef idx="2">
            <a:schemeClr val="accent1"/>
          </a:fillRef>
          <a:effectRef idx="1">
            <a:schemeClr val="accent1"/>
          </a:effectRef>
          <a:fontRef idx="minor">
            <a:schemeClr val="dk1"/>
          </a:fontRef>
        </p:style>
        <p:txBody>
          <a:bodyPr>
            <a:normAutofit/>
          </a:bodyPr>
          <a:lstStyle/>
          <a:p>
            <a:r>
              <a:rPr lang="en-US" u="sng" dirty="0" smtClean="0">
                <a:solidFill>
                  <a:schemeClr val="bg1"/>
                </a:solidFill>
              </a:rPr>
              <a:t>FUNCTION OF PACKAGING</a:t>
            </a:r>
            <a:endParaRPr lang="en-US" dirty="0">
              <a:solidFill>
                <a:schemeClr val="bg1"/>
              </a:solidFill>
            </a:endParaRPr>
          </a:p>
        </p:txBody>
      </p:sp>
      <p:sp>
        <p:nvSpPr>
          <p:cNvPr id="3" name="Content Placeholder 2"/>
          <p:cNvSpPr>
            <a:spLocks noGrp="1"/>
          </p:cNvSpPr>
          <p:nvPr>
            <p:ph idx="1"/>
          </p:nvPr>
        </p:nvSpPr>
        <p:spPr>
          <a:xfrm>
            <a:off x="0" y="1447800"/>
            <a:ext cx="9144000" cy="5410200"/>
          </a:xfrm>
        </p:spPr>
        <p:style>
          <a:lnRef idx="1">
            <a:schemeClr val="accent3"/>
          </a:lnRef>
          <a:fillRef idx="2">
            <a:schemeClr val="accent3"/>
          </a:fillRef>
          <a:effectRef idx="1">
            <a:schemeClr val="accent3"/>
          </a:effectRef>
          <a:fontRef idx="minor">
            <a:schemeClr val="dk1"/>
          </a:fontRef>
        </p:style>
        <p:txBody>
          <a:bodyPr>
            <a:normAutofit lnSpcReduction="10000"/>
          </a:bodyPr>
          <a:lstStyle/>
          <a:p>
            <a:r>
              <a:rPr lang="en-US" sz="2800" dirty="0" smtClean="0"/>
              <a:t>Physical protection:-The objects enclosed in the package may require protection from, among other things, vibration, temperature.</a:t>
            </a:r>
          </a:p>
          <a:p>
            <a:r>
              <a:rPr lang="en-US" sz="2800" dirty="0" smtClean="0"/>
              <a:t>Barrier Protection:-A barrier from oxygen water vapor, dust  etc. is often required permeation is a critical factor is design.</a:t>
            </a:r>
          </a:p>
          <a:p>
            <a:r>
              <a:rPr lang="en-US" sz="2800" dirty="0" smtClean="0"/>
              <a:t>Marketing:-The packaging and labels can be used by marketers to encourage potential buyers to purchase the product.</a:t>
            </a:r>
          </a:p>
          <a:p>
            <a:r>
              <a:rPr lang="en-US" sz="2800" dirty="0" smtClean="0"/>
              <a:t>Convenience:-Packages can have features that add convenience in distribution handling stacking, display, sale, ease of disposal.</a:t>
            </a:r>
          </a:p>
          <a:p>
            <a:pPr>
              <a:buNone/>
            </a:pPr>
            <a:endParaRPr lang="en-US" sz="2800" dirty="0" smtClean="0"/>
          </a:p>
          <a:p>
            <a:endParaRPr lang="en-US" sz="2800" dirty="0" smtClean="0"/>
          </a:p>
          <a:p>
            <a:endParaRPr lang="en-US" sz="28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u="sng" dirty="0" smtClean="0">
                <a:solidFill>
                  <a:schemeClr val="bg1"/>
                </a:solidFill>
              </a:rPr>
              <a:t/>
            </a:r>
            <a:br>
              <a:rPr lang="en-US" u="sng" dirty="0" smtClean="0">
                <a:solidFill>
                  <a:schemeClr val="bg1"/>
                </a:solidFill>
              </a:rPr>
            </a:br>
            <a:r>
              <a:rPr lang="en-US" u="sng" dirty="0" smtClean="0">
                <a:solidFill>
                  <a:schemeClr val="bg1"/>
                </a:solidFill>
              </a:rPr>
              <a:t>PACKAGING MATERIAL</a:t>
            </a:r>
            <a:r>
              <a:rPr lang="en-US" dirty="0">
                <a:solidFill>
                  <a:schemeClr val="bg1"/>
                </a:solidFill>
              </a:rPr>
              <a:t/>
            </a:r>
            <a:br>
              <a:rPr lang="en-US" dirty="0">
                <a:solidFill>
                  <a:schemeClr val="bg1"/>
                </a:solidFill>
              </a:rPr>
            </a:br>
            <a:endParaRPr lang="en-US" dirty="0">
              <a:solidFill>
                <a:schemeClr val="bg1"/>
              </a:solidFill>
            </a:endParaRPr>
          </a:p>
        </p:txBody>
      </p:sp>
      <p:sp>
        <p:nvSpPr>
          <p:cNvPr id="3" name="Content Placeholder 2"/>
          <p:cNvSpPr>
            <a:spLocks noGrp="1"/>
          </p:cNvSpPr>
          <p:nvPr>
            <p:ph idx="1"/>
          </p:nvPr>
        </p:nvSpPr>
        <p:spPr>
          <a:xfrm>
            <a:off x="0" y="1143000"/>
            <a:ext cx="9144000" cy="5715000"/>
          </a:xfrm>
        </p:spPr>
        <p:style>
          <a:lnRef idx="1">
            <a:schemeClr val="accent3"/>
          </a:lnRef>
          <a:fillRef idx="2">
            <a:schemeClr val="accent3"/>
          </a:fillRef>
          <a:effectRef idx="1">
            <a:schemeClr val="accent3"/>
          </a:effectRef>
          <a:fontRef idx="minor">
            <a:schemeClr val="dk1"/>
          </a:fontRef>
        </p:style>
        <p:txBody>
          <a:bodyPr>
            <a:normAutofit/>
          </a:bodyPr>
          <a:lstStyle/>
          <a:p>
            <a:r>
              <a:rPr lang="en-US" sz="2800" dirty="0" smtClean="0"/>
              <a:t>Loose fill:-Loose fill materials are used to fill empty spaces in packages that contain light weight non-fragile items.</a:t>
            </a:r>
          </a:p>
          <a:p>
            <a:r>
              <a:rPr lang="en-US" sz="2800" dirty="0" smtClean="0"/>
              <a:t>Internal packaging:-Learn guidelines for using internal packaging when preparing your shipment.</a:t>
            </a:r>
          </a:p>
          <a:p>
            <a:r>
              <a:rPr lang="en-US" sz="2800" dirty="0" smtClean="0"/>
              <a:t>Coolants and Refrigerants(Dry Ice):-Learn guidelines for packaging shipments that contain coolants and refrigerants.</a:t>
            </a:r>
          </a:p>
          <a:p>
            <a:r>
              <a:rPr lang="en-US" sz="2800" dirty="0" smtClean="0"/>
              <a:t>Encapsulated -Air plastic(Bubble)sheeting:-Encapsulated Air plastic bubble sheeting is made of air bubbles that are encased  between two poly sheets as they are sealed together.</a:t>
            </a:r>
            <a:endParaRPr lang="en-US"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u="sng" dirty="0" smtClean="0">
                <a:solidFill>
                  <a:schemeClr val="bg1"/>
                </a:solidFill>
              </a:rPr>
              <a:t>TYPES OF PACKAGING</a:t>
            </a:r>
            <a:r>
              <a:rPr lang="en-US" dirty="0">
                <a:solidFill>
                  <a:schemeClr val="bg1"/>
                </a:solidFill>
              </a:rPr>
              <a:t/>
            </a:r>
            <a:br>
              <a:rPr lang="en-US" dirty="0">
                <a:solidFill>
                  <a:schemeClr val="bg1"/>
                </a:solidFill>
              </a:rPr>
            </a:br>
            <a:endParaRPr lang="en-US" dirty="0">
              <a:solidFill>
                <a:schemeClr val="bg1"/>
              </a:solidFill>
            </a:endParaRPr>
          </a:p>
        </p:txBody>
      </p:sp>
      <p:sp>
        <p:nvSpPr>
          <p:cNvPr id="3" name="Content Placeholder 2"/>
          <p:cNvSpPr>
            <a:spLocks noGrp="1"/>
          </p:cNvSpPr>
          <p:nvPr>
            <p:ph idx="1"/>
          </p:nvPr>
        </p:nvSpPr>
        <p:spPr>
          <a:xfrm>
            <a:off x="0" y="685800"/>
            <a:ext cx="9144000" cy="6781800"/>
          </a:xfrm>
          <a:ln/>
        </p:spPr>
        <p:style>
          <a:lnRef idx="1">
            <a:schemeClr val="accent3"/>
          </a:lnRef>
          <a:fillRef idx="2">
            <a:schemeClr val="accent3"/>
          </a:fillRef>
          <a:effectRef idx="1">
            <a:schemeClr val="accent3"/>
          </a:effectRef>
          <a:fontRef idx="minor">
            <a:schemeClr val="dk1"/>
          </a:fontRef>
        </p:style>
        <p:txBody>
          <a:bodyPr>
            <a:normAutofit lnSpcReduction="10000"/>
          </a:bodyPr>
          <a:lstStyle/>
          <a:p>
            <a:r>
              <a:rPr lang="en-US" sz="2800" dirty="0" smtClean="0"/>
              <a:t>Paper and carton Packaging:-It is used for different types of goods food, electronics, toys, shoes, kitchen ware and even other packaging materials.</a:t>
            </a:r>
          </a:p>
          <a:p>
            <a:r>
              <a:rPr lang="en-US" sz="2800" dirty="0" smtClean="0"/>
              <a:t>Film packaging:-There are multiple types of films used in the packaging industry most commonly polyethylene, polypropylene, polyolefin films.</a:t>
            </a:r>
          </a:p>
          <a:p>
            <a:r>
              <a:rPr lang="en-US" sz="2800" dirty="0" smtClean="0"/>
              <a:t>Foam packaging:-Foam used for packaging can be produced on a roll or in sheets of different thicknesses.</a:t>
            </a:r>
          </a:p>
          <a:p>
            <a:r>
              <a:rPr lang="en-US" sz="2800" dirty="0" smtClean="0"/>
              <a:t>Textile Packaging:-There are some goods that are best protected by textiles. For example there are custom made textile insertions used in the automotive industry to protect car parts during transportation.</a:t>
            </a:r>
          </a:p>
          <a:p>
            <a:r>
              <a:rPr lang="en-US" sz="2800" dirty="0" smtClean="0"/>
              <a:t>Plastic boxes and containers:-Multiple types of plastic boxes and containers are used in all industries. For example:-In the food industry there are plastic containers for goods. </a:t>
            </a:r>
            <a:endParaRPr lang="en-US" sz="2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u="sng" dirty="0" smtClean="0">
                <a:solidFill>
                  <a:schemeClr val="bg1"/>
                </a:solidFill>
              </a:rPr>
              <a:t/>
            </a:r>
            <a:br>
              <a:rPr lang="en-US" u="sng" dirty="0" smtClean="0">
                <a:solidFill>
                  <a:schemeClr val="bg1"/>
                </a:solidFill>
              </a:rPr>
            </a:br>
            <a:r>
              <a:rPr lang="en-US" u="sng" dirty="0" smtClean="0">
                <a:solidFill>
                  <a:schemeClr val="bg1"/>
                </a:solidFill>
              </a:rPr>
              <a:t>IMPORTANCE OF  PRODUCT PACKAGING</a:t>
            </a:r>
            <a:r>
              <a:rPr lang="en-US" dirty="0">
                <a:solidFill>
                  <a:schemeClr val="bg1"/>
                </a:solidFill>
              </a:rPr>
              <a:t/>
            </a:r>
            <a:br>
              <a:rPr lang="en-US" dirty="0">
                <a:solidFill>
                  <a:schemeClr val="bg1"/>
                </a:solidFill>
              </a:rPr>
            </a:br>
            <a:endParaRPr lang="en-US" dirty="0">
              <a:solidFill>
                <a:schemeClr val="bg1"/>
              </a:solidFill>
            </a:endParaRPr>
          </a:p>
        </p:txBody>
      </p:sp>
      <p:sp>
        <p:nvSpPr>
          <p:cNvPr id="3" name="Content Placeholder 2"/>
          <p:cNvSpPr>
            <a:spLocks noGrp="1"/>
          </p:cNvSpPr>
          <p:nvPr>
            <p:ph idx="1"/>
          </p:nvPr>
        </p:nvSpPr>
        <p:spPr>
          <a:xfrm>
            <a:off x="0" y="1066800"/>
            <a:ext cx="9144000" cy="6629400"/>
          </a:xfrm>
          <a:ln/>
        </p:spPr>
        <p:style>
          <a:lnRef idx="1">
            <a:schemeClr val="accent3"/>
          </a:lnRef>
          <a:fillRef idx="2">
            <a:schemeClr val="accent3"/>
          </a:fillRef>
          <a:effectRef idx="1">
            <a:schemeClr val="accent3"/>
          </a:effectRef>
          <a:fontRef idx="minor">
            <a:schemeClr val="dk1"/>
          </a:fontRef>
        </p:style>
        <p:txBody>
          <a:bodyPr>
            <a:normAutofit/>
          </a:bodyPr>
          <a:lstStyle/>
          <a:p>
            <a:r>
              <a:rPr lang="en-US" sz="2800" dirty="0" smtClean="0"/>
              <a:t>Protection:-The basic benefit of packaging is the protection of goods to be sold.</a:t>
            </a:r>
          </a:p>
          <a:p>
            <a:r>
              <a:rPr lang="en-US" sz="2800" dirty="0" smtClean="0"/>
              <a:t>Information:-Packaging can provide information to a consumer regarding the product contents.</a:t>
            </a:r>
          </a:p>
          <a:p>
            <a:r>
              <a:rPr lang="en-US" sz="2800" dirty="0" smtClean="0"/>
              <a:t>Containment:-Products that contain multiple items use packaging to keep all items contained prior to purchase.</a:t>
            </a:r>
          </a:p>
          <a:p>
            <a:r>
              <a:rPr lang="en-US" sz="2800" dirty="0" smtClean="0"/>
              <a:t>Size and quantity:-Packaging can control the size and quantity of a product.</a:t>
            </a:r>
          </a:p>
          <a:p>
            <a:r>
              <a:rPr lang="en-US" sz="2800" dirty="0" smtClean="0"/>
              <a:t>Security:-Product  security can be provided through packaging. Packing can make items tamper-resistant, can help reduce theft and can help prevent harm from dangerous products.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u="sng" dirty="0" smtClean="0">
                <a:solidFill>
                  <a:schemeClr val="bg1"/>
                </a:solidFill>
              </a:rPr>
              <a:t>PACKAGING COST</a:t>
            </a:r>
            <a:r>
              <a:rPr lang="en-US" dirty="0">
                <a:solidFill>
                  <a:schemeClr val="bg1"/>
                </a:solidFill>
              </a:rPr>
              <a:t/>
            </a:r>
            <a:br>
              <a:rPr lang="en-US" dirty="0">
                <a:solidFill>
                  <a:schemeClr val="bg1"/>
                </a:solidFill>
              </a:rPr>
            </a:br>
            <a:endParaRPr lang="en-US" dirty="0">
              <a:solidFill>
                <a:schemeClr val="bg1"/>
              </a:solidFill>
            </a:endParaRPr>
          </a:p>
        </p:txBody>
      </p:sp>
      <p:sp>
        <p:nvSpPr>
          <p:cNvPr id="3" name="Content Placeholder 2"/>
          <p:cNvSpPr>
            <a:spLocks noGrp="1"/>
          </p:cNvSpPr>
          <p:nvPr>
            <p:ph idx="1"/>
          </p:nvPr>
        </p:nvSpPr>
        <p:spPr>
          <a:xfrm>
            <a:off x="0" y="685800"/>
            <a:ext cx="9144000" cy="6781800"/>
          </a:xfrm>
          <a:ln/>
        </p:spPr>
        <p:style>
          <a:lnRef idx="1">
            <a:schemeClr val="accent3"/>
          </a:lnRef>
          <a:fillRef idx="2">
            <a:schemeClr val="accent3"/>
          </a:fillRef>
          <a:effectRef idx="1">
            <a:schemeClr val="accent3"/>
          </a:effectRef>
          <a:fontRef idx="minor">
            <a:schemeClr val="dk1"/>
          </a:fontRef>
        </p:style>
        <p:txBody>
          <a:bodyPr>
            <a:normAutofit lnSpcReduction="10000"/>
          </a:bodyPr>
          <a:lstStyle/>
          <a:p>
            <a:r>
              <a:rPr lang="en-US" sz="2800" dirty="0" smtClean="0"/>
              <a:t>Corrugated container cost:-The cost of a properly sized and specified cardboard box.</a:t>
            </a:r>
          </a:p>
          <a:p>
            <a:r>
              <a:rPr lang="en-US" sz="2800" dirty="0" smtClean="0"/>
              <a:t>Protective packaging material cost:-The cost of the void filling material required to provide adequate protections to transport product safely to customer.</a:t>
            </a:r>
          </a:p>
          <a:p>
            <a:r>
              <a:rPr lang="en-US" sz="2800" dirty="0" smtClean="0"/>
              <a:t>Overhead cost:-Those fixed costs divided among each employer associated with the shipping process.</a:t>
            </a:r>
          </a:p>
          <a:p>
            <a:r>
              <a:rPr lang="en-US" sz="2800" dirty="0" smtClean="0"/>
              <a:t>Replacement  costs :- The cost in labor ,material plus overhead to replace  the damaged  item with a new item plus the additional shipping and handling costs.</a:t>
            </a:r>
          </a:p>
          <a:p>
            <a:r>
              <a:rPr lang="en-US" sz="2800" dirty="0" smtClean="0"/>
              <a:t>Shipping cost:-The shipping cost of an item using a carrier(Expand Os allows you to use conventional shippers like ups and Fed EX).</a:t>
            </a:r>
          </a:p>
          <a:p>
            <a:r>
              <a:rPr lang="en-US" sz="2800" dirty="0" smtClean="0"/>
              <a:t>Repair cost:-The costs in labor, material(extra parts), shipping plus overhead to evaluate and refurbish a product </a:t>
            </a:r>
          </a:p>
          <a:p>
            <a:pPr>
              <a:buNone/>
            </a:pPr>
            <a:r>
              <a:rPr lang="en-US" sz="2800" dirty="0" smtClean="0"/>
              <a:t>     damaged during transport.  </a:t>
            </a:r>
          </a:p>
          <a:p>
            <a:pPr>
              <a:buNone/>
            </a:pPr>
            <a:endParaRPr lang="en-US" sz="28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691</TotalTime>
  <Words>854</Words>
  <Application>Microsoft Office PowerPoint</Application>
  <PresentationFormat>On-screen Show (4:3)</PresentationFormat>
  <Paragraphs>63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 CLASS-BBA FINAL(VI SEM.)  SUBJECT-LOGISTIC MANAGEMENT.  TOPIC-LOGISTIC PACKAGING.  I.B. (PG) COLLEGE, PANIPAT  UNIVERSITY- KURUKSHETRA             UNIVERSITY, KURUKSHETRA.</vt:lpstr>
      <vt:lpstr> INTRODUCTION &amp;  DEFINITION </vt:lpstr>
      <vt:lpstr>CHRACTERSTICS OF PACKAGING</vt:lpstr>
      <vt:lpstr> ADVANTAGES </vt:lpstr>
      <vt:lpstr>FUNCTION OF PACKAGING</vt:lpstr>
      <vt:lpstr> PACKAGING MATERIAL </vt:lpstr>
      <vt:lpstr>TYPES OF PACKAGING </vt:lpstr>
      <vt:lpstr> IMPORTANCE OF  PRODUCT PACKAGING </vt:lpstr>
      <vt:lpstr>PACKAGING COST </vt:lpstr>
      <vt:lpstr> SYMBOLS USED ON PACKAGES  AND LABELS </vt:lpstr>
      <vt:lpstr>  PACKAGE DEVELOPMENT  CONSIDERATION  </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LOGISTIC MANAGEMENT</dc:title>
  <dc:creator>Super</dc:creator>
  <cp:lastModifiedBy>Super</cp:lastModifiedBy>
  <cp:revision>86</cp:revision>
  <dcterms:created xsi:type="dcterms:W3CDTF">2020-03-31T07:55:54Z</dcterms:created>
  <dcterms:modified xsi:type="dcterms:W3CDTF">2020-04-04T10:32:10Z</dcterms:modified>
</cp:coreProperties>
</file>