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1" r:id="rId2"/>
    <p:sldId id="262" r:id="rId3"/>
    <p:sldId id="263" r:id="rId4"/>
    <p:sldId id="264" r:id="rId5"/>
    <p:sldId id="265" r:id="rId6"/>
    <p:sldId id="266" r:id="rId7"/>
  </p:sldIdLst>
  <p:sldSz cx="7772400" cy="10064750"/>
  <p:notesSz cx="7772400" cy="10064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2" d="100"/>
          <a:sy n="52" d="100"/>
        </p:scale>
        <p:origin x="-2112" y="-4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3406" y="3120072"/>
            <a:ext cx="6611937" cy="211359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6812" y="5636260"/>
            <a:ext cx="5445125" cy="25161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937" y="2314892"/>
            <a:ext cx="3383756" cy="664273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6056" y="2314892"/>
            <a:ext cx="3383756" cy="664273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theme" Target="../theme/theme1.xml" /><Relationship Id="rId5" Type="http://schemas.openxmlformats.org/officeDocument/2006/relationships/slideLayout" Target="../slideLayouts/slideLayout5.xml" /><Relationship Id="rId4" Type="http://schemas.openxmlformats.org/officeDocument/2006/relationships/slideLayout" Target="../slideLayouts/slideLayout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937" y="402590"/>
            <a:ext cx="7000875" cy="161036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937" y="2314892"/>
            <a:ext cx="7000875" cy="664273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4775" y="9360218"/>
            <a:ext cx="2489200" cy="50323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937" y="9360218"/>
            <a:ext cx="1789112" cy="50323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4/9/2020</a:t>
            </a:fld>
            <a:endParaRPr lang="en-US"/>
          </a:p>
        </p:txBody>
      </p:sp>
      <p:sp>
        <p:nvSpPr>
          <p:cNvPr id="6" name="Holder 6"/>
          <p:cNvSpPr>
            <a:spLocks noGrp="1"/>
          </p:cNvSpPr>
          <p:nvPr>
            <p:ph type="sldNum" sz="quarter" idx="7"/>
          </p:nvPr>
        </p:nvSpPr>
        <p:spPr>
          <a:xfrm>
            <a:off x="5600700" y="9360218"/>
            <a:ext cx="1789112" cy="50323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61786"/>
            <a:ext cx="6611937" cy="5601533"/>
          </a:xfrm>
        </p:spPr>
        <p:txBody>
          <a:bodyPr/>
          <a:lstStyle/>
          <a:p>
            <a:pPr algn="ctr"/>
            <a:r>
              <a:rPr lang="en-IN" dirty="0"/>
              <a:t> </a:t>
            </a:r>
            <a:r>
              <a:rPr lang="en-IN" sz="2800" dirty="0"/>
              <a:t>I,B,(P.G).COLLEGE</a:t>
            </a:r>
            <a:r>
              <a:rPr lang="en-IN" sz="2800"/>
              <a:t>,PANIPAT</a:t>
            </a:r>
            <a:br>
              <a:rPr lang="en-GB" sz="2800"/>
            </a:br>
            <a:br>
              <a:rPr lang="en-GB" sz="2800"/>
            </a:br>
            <a:br>
              <a:rPr lang="en-GB" sz="2800"/>
            </a:br>
            <a:br>
              <a:rPr lang="en-GB" sz="2800"/>
            </a:br>
            <a:br>
              <a:rPr lang="en-GB" sz="2800"/>
            </a:br>
            <a:br>
              <a:rPr lang="en-GB" sz="2800"/>
            </a:br>
            <a:br>
              <a:rPr lang="en-GB" sz="2800"/>
            </a:br>
            <a:br>
              <a:rPr lang="en-IN" sz="2800" dirty="0"/>
            </a:br>
            <a:r>
              <a:rPr lang="en-IN" sz="2800"/>
              <a:t>CLASS –</a:t>
            </a:r>
            <a:r>
              <a:rPr lang="en-GB" sz="2800"/>
              <a:t> B.A. HONS.FINAL YEAR </a:t>
            </a:r>
            <a:br>
              <a:rPr lang="en-GB" sz="2800"/>
            </a:br>
            <a:br>
              <a:rPr lang="en-IN" sz="2800"/>
            </a:br>
            <a:r>
              <a:rPr lang="en-IN" sz="2800"/>
              <a:t>TOPIC-</a:t>
            </a:r>
            <a:r>
              <a:rPr lang="en-GB" sz="2800" spc="-5">
                <a:latin typeface="Cambria"/>
              </a:rPr>
              <a:t> ANALYSIS OF THE POEM “LOVE SONG OF J.ALFRED PRUFROCK “</a:t>
            </a:r>
            <a:br>
              <a:rPr lang="en-IN" sz="2800" dirty="0">
                <a:latin typeface="Cambria"/>
                <a:cs typeface="Cambria"/>
              </a:rPr>
            </a:br>
            <a:endParaRPr lang="en-IN" sz="2800" dirty="0"/>
          </a:p>
        </p:txBody>
      </p:sp>
    </p:spTree>
    <p:extLst>
      <p:ext uri="{BB962C8B-B14F-4D97-AF65-F5344CB8AC3E}">
        <p14:creationId xmlns:p14="http://schemas.microsoft.com/office/powerpoint/2010/main" val="252997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0375"/>
            <a:ext cx="6611937" cy="533400"/>
          </a:xfrm>
        </p:spPr>
        <p:txBody>
          <a:bodyPr/>
          <a:lstStyle/>
          <a:p>
            <a:pPr algn="ctr"/>
            <a:r>
              <a:rPr lang="en-IN" sz="3200" dirty="0"/>
              <a:t>SINCERE THANKS TO</a:t>
            </a:r>
          </a:p>
        </p:txBody>
      </p:sp>
      <p:sp>
        <p:nvSpPr>
          <p:cNvPr id="3" name="Subtitle 2"/>
          <p:cNvSpPr>
            <a:spLocks noGrp="1"/>
          </p:cNvSpPr>
          <p:nvPr>
            <p:ph type="subTitle" idx="4"/>
          </p:nvPr>
        </p:nvSpPr>
        <p:spPr>
          <a:xfrm>
            <a:off x="1371600" y="3203575"/>
            <a:ext cx="5445125" cy="3016210"/>
          </a:xfrm>
        </p:spPr>
        <p:txBody>
          <a:bodyPr/>
          <a:lstStyle/>
          <a:p>
            <a:pPr algn="ctr"/>
            <a:r>
              <a:rPr lang="en-IN" sz="2800" dirty="0"/>
              <a:t>DR. AJAY KUMAR GARG</a:t>
            </a:r>
          </a:p>
          <a:p>
            <a:pPr algn="ctr"/>
            <a:r>
              <a:rPr lang="en-IN" sz="2800" dirty="0"/>
              <a:t>PRINCIPAL ,I.B P.G COLLEGE,PANIPAT</a:t>
            </a:r>
          </a:p>
          <a:p>
            <a:pPr algn="ctr"/>
            <a:endParaRPr lang="en-IN" sz="2800" dirty="0"/>
          </a:p>
          <a:p>
            <a:pPr algn="ctr"/>
            <a:endParaRPr lang="en-IN" sz="2800" dirty="0"/>
          </a:p>
          <a:p>
            <a:pPr algn="ctr"/>
            <a:endParaRPr lang="en-IN" sz="2800" dirty="0"/>
          </a:p>
          <a:p>
            <a:pPr algn="ctr"/>
            <a:r>
              <a:rPr lang="en-IN" sz="2800" dirty="0"/>
              <a:t>DR.MADHU SHARMA</a:t>
            </a:r>
          </a:p>
          <a:p>
            <a:pPr algn="ctr"/>
            <a:r>
              <a:rPr lang="en-IN" sz="2800" dirty="0"/>
              <a:t>HOD ENGLISH DEPARTMENT</a:t>
            </a:r>
          </a:p>
        </p:txBody>
      </p:sp>
    </p:spTree>
    <p:extLst>
      <p:ext uri="{BB962C8B-B14F-4D97-AF65-F5344CB8AC3E}">
        <p14:creationId xmlns:p14="http://schemas.microsoft.com/office/powerpoint/2010/main" val="296677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6575"/>
            <a:ext cx="6611937" cy="492443"/>
          </a:xfrm>
        </p:spPr>
        <p:txBody>
          <a:bodyPr/>
          <a:lstStyle/>
          <a:p>
            <a:pPr algn="ctr"/>
            <a:r>
              <a:rPr lang="en-IN" sz="3200" dirty="0"/>
              <a:t>PRESENTED BY</a:t>
            </a:r>
          </a:p>
        </p:txBody>
      </p:sp>
      <p:sp>
        <p:nvSpPr>
          <p:cNvPr id="3" name="Subtitle 2"/>
          <p:cNvSpPr>
            <a:spLocks noGrp="1"/>
          </p:cNvSpPr>
          <p:nvPr>
            <p:ph type="subTitle" idx="4"/>
          </p:nvPr>
        </p:nvSpPr>
        <p:spPr>
          <a:xfrm>
            <a:off x="1143000" y="3813175"/>
            <a:ext cx="5445125" cy="861774"/>
          </a:xfrm>
        </p:spPr>
        <p:txBody>
          <a:bodyPr/>
          <a:lstStyle/>
          <a:p>
            <a:pPr algn="ctr"/>
            <a:r>
              <a:rPr lang="en-GB" sz="2800"/>
              <a:t>PREETI  PAL</a:t>
            </a:r>
            <a:endParaRPr lang="en-IN" sz="2800" dirty="0"/>
          </a:p>
          <a:p>
            <a:pPr algn="ctr"/>
            <a:r>
              <a:rPr lang="en-IN" sz="2800" dirty="0"/>
              <a:t>ASSISTANT PROFESSOR IN ENGLISH</a:t>
            </a:r>
          </a:p>
        </p:txBody>
      </p:sp>
    </p:spTree>
    <p:extLst>
      <p:ext uri="{BB962C8B-B14F-4D97-AF65-F5344CB8AC3E}">
        <p14:creationId xmlns:p14="http://schemas.microsoft.com/office/powerpoint/2010/main" val="885305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1162B1D-0FD9-6045-978D-721E447280B3}"/>
              </a:ext>
            </a:extLst>
          </p:cNvPr>
          <p:cNvSpPr txBox="1"/>
          <p:nvPr/>
        </p:nvSpPr>
        <p:spPr>
          <a:xfrm>
            <a:off x="113393" y="831225"/>
            <a:ext cx="7545614" cy="8402300"/>
          </a:xfrm>
          <a:prstGeom prst="rect">
            <a:avLst/>
          </a:prstGeom>
          <a:noFill/>
        </p:spPr>
        <p:txBody>
          <a:bodyPr wrap="square">
            <a:spAutoFit/>
          </a:bodyPr>
          <a:lstStyle/>
          <a:p>
            <a:r>
              <a:rPr lang="en-GB" b="1" i="0">
                <a:solidFill>
                  <a:srgbClr val="333333"/>
                </a:solidFill>
                <a:effectLst/>
                <a:latin typeface="Arial" panose="020B0604020202020204" pitchFamily="34" charset="0"/>
              </a:rPr>
              <a:t> “</a:t>
            </a:r>
            <a:r>
              <a:rPr lang="en-GB" b="0" i="0">
                <a:solidFill>
                  <a:srgbClr val="333333"/>
                </a:solidFill>
                <a:effectLst/>
                <a:latin typeface="Arial" panose="020B0604020202020204" pitchFamily="34" charset="0"/>
              </a:rPr>
              <a:t>The Love Song of J. Alfred Prufrock” is a dramatic </a:t>
            </a:r>
            <a:r>
              <a:rPr lang="en-GB">
                <a:latin typeface="Arial" panose="020B0604020202020204" pitchFamily="34" charset="0"/>
              </a:rPr>
              <a:t>narrative</a:t>
            </a:r>
            <a:r>
              <a:rPr lang="en-GB" b="0" i="0">
                <a:solidFill>
                  <a:srgbClr val="333333"/>
                </a:solidFill>
                <a:effectLst/>
                <a:latin typeface="Arial" panose="020B0604020202020204" pitchFamily="34" charset="0"/>
              </a:rPr>
              <a:t> </a:t>
            </a:r>
            <a:r>
              <a:rPr lang="en-GB">
                <a:latin typeface="Arial" panose="020B0604020202020204" pitchFamily="34" charset="0"/>
              </a:rPr>
              <a:t>poem</a:t>
            </a:r>
            <a:r>
              <a:rPr lang="en-GB" b="0" i="0">
                <a:solidFill>
                  <a:srgbClr val="333333"/>
                </a:solidFill>
                <a:effectLst/>
                <a:latin typeface="Arial" panose="020B0604020202020204" pitchFamily="34" charset="0"/>
              </a:rPr>
              <a:t> by T. S Eliot, first written between 1910-1911 and was published in June 1915 and again in 1917. The poem reflects the thoughts of a person searching for love in an uncertain world. Despite knowing what to say and how to express his love, he is hesitant. In his mind, he goes further in his relationship and observation. However, physically he remains in the same place as he continues to talk to another person through his </a:t>
            </a:r>
            <a:r>
              <a:rPr lang="en-GB">
                <a:latin typeface="Arial" panose="020B0604020202020204" pitchFamily="34" charset="0"/>
              </a:rPr>
              <a:t>monologue</a:t>
            </a:r>
            <a:r>
              <a:rPr lang="en-GB">
                <a:solidFill>
                  <a:srgbClr val="333333"/>
                </a:solidFill>
                <a:latin typeface="Arial" panose="020B0604020202020204" pitchFamily="34" charset="0"/>
              </a:rPr>
              <a:t>.</a:t>
            </a:r>
            <a:r>
              <a:rPr lang="en-GB" b="0" i="0">
                <a:solidFill>
                  <a:srgbClr val="333333"/>
                </a:solidFill>
                <a:effectLst/>
                <a:latin typeface="Arial" panose="020B0604020202020204" pitchFamily="34" charset="0"/>
              </a:rPr>
              <a:t> The poem has gained immense popularity since its publication due to its pseudo-romantic </a:t>
            </a:r>
            <a:r>
              <a:rPr lang="en-GB">
                <a:latin typeface="Arial" panose="020B0604020202020204" pitchFamily="34" charset="0"/>
              </a:rPr>
              <a:t>tone.</a:t>
            </a:r>
            <a:endParaRPr lang="en-GB">
              <a:solidFill>
                <a:srgbClr val="333333"/>
              </a:solidFill>
              <a:latin typeface="Arial" panose="020B0604020202020204" pitchFamily="34" charset="0"/>
            </a:endParaRPr>
          </a:p>
          <a:p>
            <a:endParaRPr lang="en-GB" b="0" i="0">
              <a:solidFill>
                <a:srgbClr val="333333"/>
              </a:solidFill>
              <a:effectLst/>
              <a:latin typeface="Arial" panose="020B0604020202020204" pitchFamily="34" charset="0"/>
            </a:endParaRPr>
          </a:p>
          <a:p>
            <a:r>
              <a:rPr lang="en-GB" b="0" i="0">
                <a:solidFill>
                  <a:srgbClr val="333333"/>
                </a:solidFill>
                <a:effectLst/>
                <a:latin typeface="Arial" panose="020B0604020202020204" pitchFamily="34" charset="0"/>
              </a:rPr>
              <a:t>Although the title of the poem suggests that its content is enchanting about the ripe memories of love, the situation is quite contrary. The poem captures the unexpressed love and fragmented thoughts of the narrator.  The narrator of the poem is a middle-aged man, who is in love with a lady but lacks the courage to express his feelings for her. The expressions of confusion and lack of courage remain at the core of the poem. Through his regret of aging and frustration of unfulfilled desires, the narrator also expresses that the time does not wait for anyone.</a:t>
            </a:r>
          </a:p>
          <a:p>
            <a:endParaRPr lang="en-GB">
              <a:solidFill>
                <a:srgbClr val="333333"/>
              </a:solidFill>
              <a:latin typeface="Arial" panose="020B0604020202020204" pitchFamily="34" charset="0"/>
            </a:endParaRPr>
          </a:p>
          <a:p>
            <a:r>
              <a:rPr lang="en-GB" b="0" i="0">
                <a:solidFill>
                  <a:srgbClr val="333333"/>
                </a:solidFill>
                <a:effectLst/>
                <a:latin typeface="Arial" panose="020B0604020202020204" pitchFamily="34" charset="0"/>
              </a:rPr>
              <a:t>The poem comprises thoughts of a middle-aged man whose life is beset in confusion and does not allow him to act according to his will. His subconscious mind asks questions that have deep philosophical meanings and is also afraid of rejection. He considers himself unworthy of women, as he continues to worry about the reaction of the people. The poem reflects modern delusional thought’s through Prufrock on how the ancient society forced people to live meaningless lives and allow other’s opinion to dominate their thoughts. This fear of being judged leaves a person broken, and as he/she becomes old, they regret their decision and become depressive as seen in the poem.</a:t>
            </a:r>
            <a:endParaRPr lang="en-US"/>
          </a:p>
        </p:txBody>
      </p:sp>
    </p:spTree>
    <p:extLst>
      <p:ext uri="{BB962C8B-B14F-4D97-AF65-F5344CB8AC3E}">
        <p14:creationId xmlns:p14="http://schemas.microsoft.com/office/powerpoint/2010/main" val="1058263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4246E3-BA6A-F747-A0E4-C18CF371AB6D}"/>
              </a:ext>
            </a:extLst>
          </p:cNvPr>
          <p:cNvSpPr txBox="1"/>
          <p:nvPr/>
        </p:nvSpPr>
        <p:spPr>
          <a:xfrm>
            <a:off x="191861" y="497234"/>
            <a:ext cx="7210425" cy="9233297"/>
          </a:xfrm>
          <a:prstGeom prst="rect">
            <a:avLst/>
          </a:prstGeom>
          <a:noFill/>
        </p:spPr>
        <p:txBody>
          <a:bodyPr wrap="square">
            <a:spAutoFit/>
          </a:bodyPr>
          <a:lstStyle/>
          <a:p>
            <a:pPr algn="l"/>
            <a:r>
              <a:rPr lang="en-GB" b="1" i="0">
                <a:solidFill>
                  <a:srgbClr val="333333"/>
                </a:solidFill>
                <a:effectLst/>
                <a:latin typeface="Arial" panose="020B0604020202020204" pitchFamily="34" charset="0"/>
              </a:rPr>
              <a:t>Analysis of Literary Devices in “The Love Song of J. Alfred Prufrock”</a:t>
            </a:r>
          </a:p>
          <a:p>
            <a:pPr algn="l"/>
            <a:endParaRPr lang="en-GB">
              <a:solidFill>
                <a:srgbClr val="333333"/>
              </a:solidFill>
              <a:latin typeface="Arial" panose="020B0604020202020204" pitchFamily="34" charset="0"/>
            </a:endParaRPr>
          </a:p>
          <a:p>
            <a:pPr algn="l"/>
            <a:endParaRPr lang="en-GB" b="0" i="0">
              <a:solidFill>
                <a:srgbClr val="333333"/>
              </a:solidFill>
              <a:effectLst/>
              <a:latin typeface="Arial" panose="020B0604020202020204" pitchFamily="34" charset="0"/>
            </a:endParaRPr>
          </a:p>
          <a:p>
            <a:pPr algn="l"/>
            <a:endParaRPr lang="en-GB" b="0" i="0">
              <a:solidFill>
                <a:srgbClr val="333333"/>
              </a:solidFill>
              <a:effectLst/>
              <a:latin typeface="Arial" panose="020B0604020202020204" pitchFamily="34" charset="0"/>
            </a:endParaRPr>
          </a:p>
          <a:p>
            <a:pPr algn="l"/>
            <a:r>
              <a:rPr lang="en-GB">
                <a:solidFill>
                  <a:srgbClr val="333333"/>
                </a:solidFill>
                <a:latin typeface="Arial" panose="020B0604020202020204" pitchFamily="34" charset="0"/>
              </a:rPr>
              <a:t>Literary devices, </a:t>
            </a:r>
            <a:r>
              <a:rPr lang="en-GB" b="0" i="0">
                <a:solidFill>
                  <a:srgbClr val="333333"/>
                </a:solidFill>
                <a:effectLst/>
                <a:latin typeface="Arial" panose="020B0604020202020204" pitchFamily="34" charset="0"/>
              </a:rPr>
              <a:t>a significant part of any literary piece, are used to highlight hidden meanings.  These devices also help in bringing clarity and uniqueness. T.S. Eliot has also used various literary devices such as metaphors, similes, </a:t>
            </a:r>
            <a:r>
              <a:rPr lang="en-GB">
                <a:solidFill>
                  <a:srgbClr val="333333"/>
                </a:solidFill>
                <a:latin typeface="Arial" panose="020B0604020202020204" pitchFamily="34" charset="0"/>
              </a:rPr>
              <a:t>personification,</a:t>
            </a:r>
            <a:r>
              <a:rPr lang="en-GB" b="0" i="0">
                <a:solidFill>
                  <a:srgbClr val="333333"/>
                </a:solidFill>
                <a:effectLst/>
                <a:latin typeface="Arial" panose="020B0604020202020204" pitchFamily="34" charset="0"/>
              </a:rPr>
              <a:t> and </a:t>
            </a:r>
            <a:r>
              <a:rPr lang="en-GB">
                <a:solidFill>
                  <a:srgbClr val="333333"/>
                </a:solidFill>
                <a:latin typeface="Arial" panose="020B0604020202020204" pitchFamily="34" charset="0"/>
              </a:rPr>
              <a:t>irony </a:t>
            </a:r>
            <a:r>
              <a:rPr lang="en-GB" b="0" i="0">
                <a:solidFill>
                  <a:srgbClr val="333333"/>
                </a:solidFill>
                <a:effectLst/>
                <a:latin typeface="Arial" panose="020B0604020202020204" pitchFamily="34" charset="0"/>
              </a:rPr>
              <a:t>in this poem. The analysis of some of the literary devices is given below.</a:t>
            </a:r>
          </a:p>
          <a:p>
            <a:pPr algn="l"/>
            <a:endParaRPr lang="en-GB" b="0" i="0">
              <a:solidFill>
                <a:srgbClr val="333333"/>
              </a:solidFill>
              <a:effectLst/>
              <a:latin typeface="Arial" panose="020B0604020202020204" pitchFamily="34" charset="0"/>
            </a:endParaRPr>
          </a:p>
          <a:p>
            <a:pPr algn="l">
              <a:buFont typeface="+mj-lt"/>
              <a:buAutoNum type="arabicPeriod"/>
            </a:pPr>
            <a:r>
              <a:rPr lang="en-GB" b="1" i="0">
                <a:solidFill>
                  <a:srgbClr val="333333"/>
                </a:solidFill>
                <a:effectLst/>
                <a:latin typeface="Arial" panose="020B0604020202020204" pitchFamily="34" charset="0"/>
              </a:rPr>
              <a:t>Personification: </a:t>
            </a:r>
            <a:r>
              <a:rPr lang="en-GB" b="0" i="0">
                <a:solidFill>
                  <a:srgbClr val="333333"/>
                </a:solidFill>
                <a:effectLst/>
                <a:latin typeface="Arial" panose="020B0604020202020204" pitchFamily="34" charset="0"/>
              </a:rPr>
              <a:t>Eliot has used a personification that means to use emotions for inanimate objects. He has personified </a:t>
            </a:r>
            <a:r>
              <a:rPr lang="en-GB">
                <a:solidFill>
                  <a:srgbClr val="333333"/>
                </a:solidFill>
                <a:latin typeface="Arial" panose="020B0604020202020204" pitchFamily="34" charset="0"/>
              </a:rPr>
              <a:t>trees</a:t>
            </a:r>
            <a:r>
              <a:rPr lang="en-GB" b="0" i="0">
                <a:solidFill>
                  <a:srgbClr val="333333"/>
                </a:solidFill>
                <a:effectLst/>
                <a:latin typeface="Arial" panose="020B0604020202020204" pitchFamily="34" charset="0"/>
              </a:rPr>
              <a:t> and other objects in the poem. The phrase “the tree waved as I walked by” shows the trees as humans, and they wave at him. He has also personified “Yellow fog” as a lurking cat or even a dog.</a:t>
            </a:r>
          </a:p>
          <a:p>
            <a:pPr algn="l">
              <a:buFont typeface="+mj-lt"/>
              <a:buAutoNum type="arabicPeriod"/>
            </a:pPr>
            <a:endParaRPr lang="en-GB" b="0" i="0">
              <a:solidFill>
                <a:srgbClr val="333333"/>
              </a:solidFill>
              <a:effectLst/>
              <a:latin typeface="Arial" panose="020B0604020202020204" pitchFamily="34" charset="0"/>
            </a:endParaRPr>
          </a:p>
          <a:p>
            <a:pPr algn="l">
              <a:buFont typeface="+mj-lt"/>
              <a:buAutoNum type="arabicPeriod"/>
            </a:pPr>
            <a:r>
              <a:rPr lang="en-GB" b="1">
                <a:solidFill>
                  <a:srgbClr val="333333"/>
                </a:solidFill>
                <a:latin typeface="Arial" panose="020B0604020202020204" pitchFamily="34" charset="0"/>
              </a:rPr>
              <a:t>Metaphor:</a:t>
            </a:r>
            <a:r>
              <a:rPr lang="en-GB" b="0" i="0">
                <a:solidFill>
                  <a:srgbClr val="333333"/>
                </a:solidFill>
                <a:effectLst/>
                <a:latin typeface="Arial" panose="020B0604020202020204" pitchFamily="34" charset="0"/>
              </a:rPr>
              <a:t> There are various metaphors used in the poem. “Hollywood” stands for the entertainment Similarly, “the man” and “Washington” are metaphors of government during that period.</a:t>
            </a:r>
          </a:p>
          <a:p>
            <a:pPr algn="l">
              <a:buFont typeface="+mj-lt"/>
              <a:buAutoNum type="arabicPeriod"/>
            </a:pPr>
            <a:endParaRPr lang="en-GB" b="0" i="0">
              <a:solidFill>
                <a:srgbClr val="333333"/>
              </a:solidFill>
              <a:effectLst/>
              <a:latin typeface="Arial" panose="020B0604020202020204" pitchFamily="34" charset="0"/>
            </a:endParaRPr>
          </a:p>
          <a:p>
            <a:pPr algn="l">
              <a:buFont typeface="+mj-lt"/>
              <a:buAutoNum type="arabicPeriod"/>
            </a:pPr>
            <a:r>
              <a:rPr lang="en-GB" b="1">
                <a:solidFill>
                  <a:srgbClr val="333333"/>
                </a:solidFill>
                <a:latin typeface="Arial" panose="020B0604020202020204" pitchFamily="34" charset="0"/>
              </a:rPr>
              <a:t>Simile:</a:t>
            </a:r>
            <a:r>
              <a:rPr lang="en-GB" b="1" i="0">
                <a:solidFill>
                  <a:srgbClr val="333333"/>
                </a:solidFill>
                <a:effectLst/>
                <a:latin typeface="Arial" panose="020B0604020202020204" pitchFamily="34" charset="0"/>
              </a:rPr>
              <a:t> </a:t>
            </a:r>
            <a:r>
              <a:rPr lang="en-GB" b="0" i="0">
                <a:solidFill>
                  <a:srgbClr val="333333"/>
                </a:solidFill>
                <a:effectLst/>
                <a:latin typeface="Arial" panose="020B0604020202020204" pitchFamily="34" charset="0"/>
              </a:rPr>
              <a:t>A simile is a device used to compare two different objects to understand meanings by comparing these </a:t>
            </a:r>
            <a:r>
              <a:rPr lang="en-GB">
                <a:solidFill>
                  <a:srgbClr val="333333"/>
                </a:solidFill>
                <a:latin typeface="Arial" panose="020B0604020202020204" pitchFamily="34" charset="0"/>
              </a:rPr>
              <a:t>object’s qualities</a:t>
            </a:r>
            <a:endParaRPr lang="en-GB" b="0" i="0">
              <a:solidFill>
                <a:srgbClr val="333333"/>
              </a:solidFill>
              <a:effectLst/>
              <a:latin typeface="Arial" panose="020B0604020202020204" pitchFamily="34" charset="0"/>
            </a:endParaRPr>
          </a:p>
          <a:p>
            <a:pPr algn="l"/>
            <a:r>
              <a:rPr lang="en-GB" b="0" i="0">
                <a:solidFill>
                  <a:srgbClr val="333333"/>
                </a:solidFill>
                <a:effectLst/>
                <a:latin typeface="Arial" panose="020B0604020202020204" pitchFamily="34" charset="0"/>
              </a:rPr>
              <a:t>“The streets that follow like a tedious argument” is one of the examples of simile used in the poem. Perhaps the people or the crowd talking across the street sounded like an argument to the narrator. In the second example “While streets the evening is spread out against the sky, Like a patient etherized upon a table…” the evening is compared to death.</a:t>
            </a:r>
          </a:p>
          <a:p>
            <a:pPr algn="l"/>
            <a:endParaRPr lang="en-GB">
              <a:solidFill>
                <a:srgbClr val="333333"/>
              </a:solidFill>
              <a:latin typeface="Arial" panose="020B0604020202020204" pitchFamily="34" charset="0"/>
            </a:endParaRPr>
          </a:p>
          <a:p>
            <a:pPr algn="l"/>
            <a:r>
              <a:rPr lang="en-GB" b="1" i="0">
                <a:solidFill>
                  <a:srgbClr val="333333"/>
                </a:solidFill>
                <a:effectLst/>
                <a:latin typeface="Arial" panose="020B0604020202020204" pitchFamily="34" charset="0"/>
              </a:rPr>
              <a:t>4.Irony: </a:t>
            </a:r>
            <a:r>
              <a:rPr lang="en-GB" b="0" i="0">
                <a:solidFill>
                  <a:srgbClr val="333333"/>
                </a:solidFill>
                <a:effectLst/>
                <a:latin typeface="Arial" panose="020B0604020202020204" pitchFamily="34" charset="0"/>
              </a:rPr>
              <a:t>Irony is a </a:t>
            </a:r>
            <a:r>
              <a:rPr lang="en-GB">
                <a:solidFill>
                  <a:srgbClr val="333333"/>
                </a:solidFill>
                <a:latin typeface="Arial" panose="020B0604020202020204" pitchFamily="34" charset="0"/>
              </a:rPr>
              <a:t>figure of speech</a:t>
            </a:r>
            <a:r>
              <a:rPr lang="en-GB" b="0" i="0">
                <a:solidFill>
                  <a:srgbClr val="333333"/>
                </a:solidFill>
                <a:effectLst/>
                <a:latin typeface="Arial" panose="020B0604020202020204" pitchFamily="34" charset="0"/>
              </a:rPr>
              <a:t> that states the opposite meanings of the situation being discussed. Prufrock, in the poem, thinks he has a lot of time, but in reality, he is running out of time.</a:t>
            </a:r>
          </a:p>
        </p:txBody>
      </p:sp>
    </p:spTree>
    <p:extLst>
      <p:ext uri="{BB962C8B-B14F-4D97-AF65-F5344CB8AC3E}">
        <p14:creationId xmlns:p14="http://schemas.microsoft.com/office/powerpoint/2010/main" val="228852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7C22C5-3D55-384F-BA17-707C609B8031}"/>
              </a:ext>
            </a:extLst>
          </p:cNvPr>
          <p:cNvSpPr txBox="1"/>
          <p:nvPr/>
        </p:nvSpPr>
        <p:spPr>
          <a:xfrm>
            <a:off x="291646" y="498928"/>
            <a:ext cx="7355568" cy="4524315"/>
          </a:xfrm>
          <a:prstGeom prst="rect">
            <a:avLst/>
          </a:prstGeom>
          <a:noFill/>
        </p:spPr>
        <p:txBody>
          <a:bodyPr wrap="square">
            <a:spAutoFit/>
          </a:bodyPr>
          <a:lstStyle/>
          <a:p>
            <a:pPr algn="l"/>
            <a:r>
              <a:rPr lang="en-GB" b="1">
                <a:solidFill>
                  <a:srgbClr val="333333"/>
                </a:solidFill>
                <a:latin typeface="Arial" panose="020B0604020202020204" pitchFamily="34" charset="0"/>
              </a:rPr>
              <a:t>5.Epigraph</a:t>
            </a:r>
            <a:r>
              <a:rPr lang="en-GB" b="1" i="0">
                <a:solidFill>
                  <a:srgbClr val="333333"/>
                </a:solidFill>
                <a:effectLst/>
                <a:latin typeface="Arial" panose="020B0604020202020204" pitchFamily="34" charset="0"/>
              </a:rPr>
              <a:t>: </a:t>
            </a:r>
            <a:r>
              <a:rPr lang="en-GB" b="0" i="0">
                <a:solidFill>
                  <a:srgbClr val="333333"/>
                </a:solidFill>
                <a:effectLst/>
                <a:latin typeface="Arial" panose="020B0604020202020204" pitchFamily="34" charset="0"/>
              </a:rPr>
              <a:t>It refers to a quote, statement or poem that is set at the beginning of the document before the actual poem or a literary piece begins. Eliot has used a </a:t>
            </a:r>
            <a:r>
              <a:rPr lang="en-GB">
                <a:solidFill>
                  <a:srgbClr val="333333"/>
                </a:solidFill>
                <a:latin typeface="Arial" panose="020B0604020202020204" pitchFamily="34" charset="0"/>
              </a:rPr>
              <a:t>stanza </a:t>
            </a:r>
            <a:r>
              <a:rPr lang="en-GB" b="0" i="0">
                <a:solidFill>
                  <a:srgbClr val="333333"/>
                </a:solidFill>
                <a:effectLst/>
                <a:latin typeface="Arial" panose="020B0604020202020204" pitchFamily="34" charset="0"/>
              </a:rPr>
              <a:t>from Dante’s “Inferno” before starting the actual poem.</a:t>
            </a:r>
          </a:p>
          <a:p>
            <a:pPr algn="l">
              <a:buFont typeface="+mj-lt"/>
              <a:buAutoNum type="arabicPeriod"/>
            </a:pPr>
            <a:endParaRPr lang="en-GB" b="0" i="0">
              <a:solidFill>
                <a:srgbClr val="333333"/>
              </a:solidFill>
              <a:effectLst/>
              <a:latin typeface="Arial" panose="020B0604020202020204" pitchFamily="34" charset="0"/>
            </a:endParaRPr>
          </a:p>
          <a:p>
            <a:pPr algn="l"/>
            <a:r>
              <a:rPr lang="en-GB" b="1">
                <a:solidFill>
                  <a:srgbClr val="333333"/>
                </a:solidFill>
                <a:latin typeface="Arial" panose="020B0604020202020204" pitchFamily="34" charset="0"/>
              </a:rPr>
              <a:t>6.Alliteration</a:t>
            </a:r>
            <a:r>
              <a:rPr lang="en-GB" b="1" i="0">
                <a:solidFill>
                  <a:srgbClr val="333333"/>
                </a:solidFill>
                <a:effectLst/>
                <a:latin typeface="Arial" panose="020B0604020202020204" pitchFamily="34" charset="0"/>
              </a:rPr>
              <a:t>: </a:t>
            </a:r>
            <a:r>
              <a:rPr lang="en-GB" b="0" i="0">
                <a:solidFill>
                  <a:srgbClr val="333333"/>
                </a:solidFill>
                <a:effectLst/>
                <a:latin typeface="Arial" panose="020B0604020202020204" pitchFamily="34" charset="0"/>
              </a:rPr>
              <a:t>Alliteration is the </a:t>
            </a:r>
            <a:r>
              <a:rPr lang="en-GB">
                <a:solidFill>
                  <a:srgbClr val="333333"/>
                </a:solidFill>
                <a:latin typeface="Arial" panose="020B0604020202020204" pitchFamily="34" charset="0"/>
              </a:rPr>
              <a:t>repetition o</a:t>
            </a:r>
            <a:r>
              <a:rPr lang="en-GB" b="0" i="0">
                <a:solidFill>
                  <a:srgbClr val="333333"/>
                </a:solidFill>
                <a:effectLst/>
                <a:latin typeface="Arial" panose="020B0604020202020204" pitchFamily="34" charset="0"/>
              </a:rPr>
              <a:t>f the same consonant sounds in the same lines such as the use of /f/ sound in “fix you in a formulated phrase”</a:t>
            </a:r>
          </a:p>
          <a:p>
            <a:pPr algn="l">
              <a:buFont typeface="+mj-lt"/>
              <a:buAutoNum type="arabicPeriod"/>
            </a:pPr>
            <a:endParaRPr lang="en-GB">
              <a:solidFill>
                <a:srgbClr val="333333"/>
              </a:solidFill>
              <a:latin typeface="Arial" panose="020B0604020202020204" pitchFamily="34" charset="0"/>
            </a:endParaRPr>
          </a:p>
          <a:p>
            <a:pPr algn="l">
              <a:buFont typeface="+mj-lt"/>
              <a:buAutoNum type="arabicPeriod"/>
            </a:pPr>
            <a:endParaRPr lang="en-GB" b="0" i="0">
              <a:solidFill>
                <a:srgbClr val="333333"/>
              </a:solidFill>
              <a:effectLst/>
              <a:latin typeface="Arial" panose="020B0604020202020204" pitchFamily="34" charset="0"/>
            </a:endParaRPr>
          </a:p>
          <a:p>
            <a:pPr algn="l">
              <a:buFont typeface="+mj-lt"/>
              <a:buAutoNum type="arabicPeriod"/>
            </a:pPr>
            <a:endParaRPr lang="en-GB">
              <a:solidFill>
                <a:srgbClr val="333333"/>
              </a:solidFill>
              <a:latin typeface="Arial" panose="020B0604020202020204" pitchFamily="34" charset="0"/>
            </a:endParaRPr>
          </a:p>
          <a:p>
            <a:pPr algn="l">
              <a:buFont typeface="+mj-lt"/>
              <a:buAutoNum type="arabicPeriod"/>
            </a:pPr>
            <a:endParaRPr lang="en-GB" b="0" i="0">
              <a:solidFill>
                <a:srgbClr val="333333"/>
              </a:solidFill>
              <a:effectLst/>
              <a:latin typeface="Arial" panose="020B0604020202020204" pitchFamily="34" charset="0"/>
            </a:endParaRPr>
          </a:p>
          <a:p>
            <a:pPr algn="l">
              <a:buFont typeface="+mj-lt"/>
              <a:buAutoNum type="arabicPeriod"/>
            </a:pPr>
            <a:endParaRPr lang="en-GB" b="0" i="0">
              <a:solidFill>
                <a:srgbClr val="333333"/>
              </a:solidFill>
              <a:effectLst/>
              <a:latin typeface="Arial" panose="020B0604020202020204" pitchFamily="34" charset="0"/>
            </a:endParaRPr>
          </a:p>
          <a:p>
            <a:pPr algn="l"/>
            <a:r>
              <a:rPr lang="en-GB" b="0" i="0">
                <a:solidFill>
                  <a:srgbClr val="333333"/>
                </a:solidFill>
                <a:effectLst/>
                <a:latin typeface="Arial" panose="020B0604020202020204" pitchFamily="34" charset="0"/>
              </a:rPr>
              <a:t>This analysis of literary devices shows that Eliot excels in using literary devices to grab the reader’s attention. It also shows that the effective use of these devices helps readers understand Eliot’s message.</a:t>
            </a:r>
          </a:p>
        </p:txBody>
      </p:sp>
    </p:spTree>
    <p:extLst>
      <p:ext uri="{BB962C8B-B14F-4D97-AF65-F5344CB8AC3E}">
        <p14:creationId xmlns:p14="http://schemas.microsoft.com/office/powerpoint/2010/main" val="4237734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TotalTime>
  <Words>1054</Words>
  <Application>Microsoft Office PowerPoint</Application>
  <PresentationFormat>Custom</PresentationFormat>
  <Paragraphs>21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I,B,(P.G).COLLEGE,PANIPAT        CLASS – B.A. HONS.FINAL YEAR   TOPIC- ANALYSIS OF THE POEM “LOVE SONG OF J.ALFRED PRUFROCK “ </vt:lpstr>
      <vt:lpstr>SINCERE THANKS TO</vt:lpstr>
      <vt:lpstr>PRESENTED BY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I,B,(P.G).COLLEGE,PANIPAT CLASS – BA FIRST YEAR GENERAL ENGLISH TOPIC- ACTIVE PASSIVE</dc:title>
  <dc:creator>chandersonal@gmail.com</dc:creator>
  <cp:lastModifiedBy>919991591810</cp:lastModifiedBy>
  <cp:revision>3</cp:revision>
  <dcterms:created xsi:type="dcterms:W3CDTF">2020-04-07T17:43:04Z</dcterms:created>
  <dcterms:modified xsi:type="dcterms:W3CDTF">2020-04-09T16:37:15Z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2020-04-07T00:00:00Z</vt:filetime>
  </property>
  <property fmtid="{D5CDD505-2E9C-101B-9397-08002B2CF9AE}" pid="3" name="Creator">
    <vt:lpwstr>Microsoft Word</vt:lpwstr>
  </property>
  <property fmtid="{D5CDD505-2E9C-101B-9397-08002B2CF9AE}" pid="4" name="LastSaved">
    <vt:filetime>2020-04-07T00:00:00Z</vt:filetime>
  </property>
</Properties>
</file>