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1818A-A86A-FF4C-9E35-6F17160433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BF9DD7C-B2E6-FB46-8508-091D54BA9E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1B21D9-1A01-4141-BE86-B95A40F41330}"/>
              </a:ext>
            </a:extLst>
          </p:cNvPr>
          <p:cNvSpPr>
            <a:spLocks noGrp="1"/>
          </p:cNvSpPr>
          <p:nvPr>
            <p:ph type="dt" sz="half" idx="10"/>
          </p:nvPr>
        </p:nvSpPr>
        <p:spPr/>
        <p:txBody>
          <a:bodyPr/>
          <a:lstStyle/>
          <a:p>
            <a:fld id="{2CBA6703-9595-5E48-B54A-FB5F162F475F}" type="datetimeFigureOut">
              <a:rPr lang="en-US" smtClean="0"/>
              <a:t>4/8/2020</a:t>
            </a:fld>
            <a:endParaRPr lang="en-US"/>
          </a:p>
        </p:txBody>
      </p:sp>
      <p:sp>
        <p:nvSpPr>
          <p:cNvPr id="5" name="Footer Placeholder 4">
            <a:extLst>
              <a:ext uri="{FF2B5EF4-FFF2-40B4-BE49-F238E27FC236}">
                <a16:creationId xmlns:a16="http://schemas.microsoft.com/office/drawing/2014/main" id="{E7E18434-4129-0F49-A4CF-C66461BFB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B158BD-9BFA-0545-BB4B-DDAF08E4A12E}"/>
              </a:ext>
            </a:extLst>
          </p:cNvPr>
          <p:cNvSpPr>
            <a:spLocks noGrp="1"/>
          </p:cNvSpPr>
          <p:nvPr>
            <p:ph type="sldNum" sz="quarter" idx="12"/>
          </p:nvPr>
        </p:nvSpPr>
        <p:spPr/>
        <p:txBody>
          <a:bodyPr/>
          <a:lstStyle/>
          <a:p>
            <a:fld id="{DF7EF42C-6B5A-B54E-8388-FB8887A12D68}" type="slidenum">
              <a:rPr lang="en-US" smtClean="0"/>
              <a:t>‹#›</a:t>
            </a:fld>
            <a:endParaRPr lang="en-US"/>
          </a:p>
        </p:txBody>
      </p:sp>
    </p:spTree>
    <p:extLst>
      <p:ext uri="{BB962C8B-B14F-4D97-AF65-F5344CB8AC3E}">
        <p14:creationId xmlns:p14="http://schemas.microsoft.com/office/powerpoint/2010/main" val="1240311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DF6D2-9B97-3342-BCE8-128ADAB3A11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5C0EFE-B831-0A4D-80F1-2EB193FDE5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AA9BDF-A00A-4E42-B1F6-CBC0D9AAABE3}"/>
              </a:ext>
            </a:extLst>
          </p:cNvPr>
          <p:cNvSpPr>
            <a:spLocks noGrp="1"/>
          </p:cNvSpPr>
          <p:nvPr>
            <p:ph type="dt" sz="half" idx="10"/>
          </p:nvPr>
        </p:nvSpPr>
        <p:spPr/>
        <p:txBody>
          <a:bodyPr/>
          <a:lstStyle/>
          <a:p>
            <a:fld id="{2CBA6703-9595-5E48-B54A-FB5F162F475F}" type="datetimeFigureOut">
              <a:rPr lang="en-US" smtClean="0"/>
              <a:t>4/8/2020</a:t>
            </a:fld>
            <a:endParaRPr lang="en-US"/>
          </a:p>
        </p:txBody>
      </p:sp>
      <p:sp>
        <p:nvSpPr>
          <p:cNvPr id="5" name="Footer Placeholder 4">
            <a:extLst>
              <a:ext uri="{FF2B5EF4-FFF2-40B4-BE49-F238E27FC236}">
                <a16:creationId xmlns:a16="http://schemas.microsoft.com/office/drawing/2014/main" id="{FEDE5C52-B576-844B-A468-12C0F61D25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93F326-1F3B-D64B-A511-457F880F6F6C}"/>
              </a:ext>
            </a:extLst>
          </p:cNvPr>
          <p:cNvSpPr>
            <a:spLocks noGrp="1"/>
          </p:cNvSpPr>
          <p:nvPr>
            <p:ph type="sldNum" sz="quarter" idx="12"/>
          </p:nvPr>
        </p:nvSpPr>
        <p:spPr/>
        <p:txBody>
          <a:bodyPr/>
          <a:lstStyle/>
          <a:p>
            <a:fld id="{DF7EF42C-6B5A-B54E-8388-FB8887A12D68}" type="slidenum">
              <a:rPr lang="en-US" smtClean="0"/>
              <a:t>‹#›</a:t>
            </a:fld>
            <a:endParaRPr lang="en-US"/>
          </a:p>
        </p:txBody>
      </p:sp>
    </p:spTree>
    <p:extLst>
      <p:ext uri="{BB962C8B-B14F-4D97-AF65-F5344CB8AC3E}">
        <p14:creationId xmlns:p14="http://schemas.microsoft.com/office/powerpoint/2010/main" val="2806857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C372E6-FA90-474B-BE2B-76DC82BBEE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0D637D-C39F-2B46-98A4-77924ECEF0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B9B217-1CC7-364C-90E5-5769F6948BCB}"/>
              </a:ext>
            </a:extLst>
          </p:cNvPr>
          <p:cNvSpPr>
            <a:spLocks noGrp="1"/>
          </p:cNvSpPr>
          <p:nvPr>
            <p:ph type="dt" sz="half" idx="10"/>
          </p:nvPr>
        </p:nvSpPr>
        <p:spPr/>
        <p:txBody>
          <a:bodyPr/>
          <a:lstStyle/>
          <a:p>
            <a:fld id="{2CBA6703-9595-5E48-B54A-FB5F162F475F}" type="datetimeFigureOut">
              <a:rPr lang="en-US" smtClean="0"/>
              <a:t>4/8/2020</a:t>
            </a:fld>
            <a:endParaRPr lang="en-US"/>
          </a:p>
        </p:txBody>
      </p:sp>
      <p:sp>
        <p:nvSpPr>
          <p:cNvPr id="5" name="Footer Placeholder 4">
            <a:extLst>
              <a:ext uri="{FF2B5EF4-FFF2-40B4-BE49-F238E27FC236}">
                <a16:creationId xmlns:a16="http://schemas.microsoft.com/office/drawing/2014/main" id="{35EE70D7-CCA7-A244-A804-4892AAE4FE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491BE2-C02A-F647-8635-5F89B2F6B6E2}"/>
              </a:ext>
            </a:extLst>
          </p:cNvPr>
          <p:cNvSpPr>
            <a:spLocks noGrp="1"/>
          </p:cNvSpPr>
          <p:nvPr>
            <p:ph type="sldNum" sz="quarter" idx="12"/>
          </p:nvPr>
        </p:nvSpPr>
        <p:spPr/>
        <p:txBody>
          <a:bodyPr/>
          <a:lstStyle/>
          <a:p>
            <a:fld id="{DF7EF42C-6B5A-B54E-8388-FB8887A12D68}" type="slidenum">
              <a:rPr lang="en-US" smtClean="0"/>
              <a:t>‹#›</a:t>
            </a:fld>
            <a:endParaRPr lang="en-US"/>
          </a:p>
        </p:txBody>
      </p:sp>
    </p:spTree>
    <p:extLst>
      <p:ext uri="{BB962C8B-B14F-4D97-AF65-F5344CB8AC3E}">
        <p14:creationId xmlns:p14="http://schemas.microsoft.com/office/powerpoint/2010/main" val="4016882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AE1DD-B78B-C64F-85CA-0B832EAB4F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BA690D-62B8-9642-A6D2-AF838C746F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72B41F-B74B-6645-8E9E-5C87F7503387}"/>
              </a:ext>
            </a:extLst>
          </p:cNvPr>
          <p:cNvSpPr>
            <a:spLocks noGrp="1"/>
          </p:cNvSpPr>
          <p:nvPr>
            <p:ph type="dt" sz="half" idx="10"/>
          </p:nvPr>
        </p:nvSpPr>
        <p:spPr/>
        <p:txBody>
          <a:bodyPr/>
          <a:lstStyle/>
          <a:p>
            <a:fld id="{2CBA6703-9595-5E48-B54A-FB5F162F475F}" type="datetimeFigureOut">
              <a:rPr lang="en-US" smtClean="0"/>
              <a:t>4/8/2020</a:t>
            </a:fld>
            <a:endParaRPr lang="en-US"/>
          </a:p>
        </p:txBody>
      </p:sp>
      <p:sp>
        <p:nvSpPr>
          <p:cNvPr id="5" name="Footer Placeholder 4">
            <a:extLst>
              <a:ext uri="{FF2B5EF4-FFF2-40B4-BE49-F238E27FC236}">
                <a16:creationId xmlns:a16="http://schemas.microsoft.com/office/drawing/2014/main" id="{36A83BA1-5DC4-9C4E-AA06-A940318D7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3E8DC2-0F40-934B-A385-2088E4B3E2F1}"/>
              </a:ext>
            </a:extLst>
          </p:cNvPr>
          <p:cNvSpPr>
            <a:spLocks noGrp="1"/>
          </p:cNvSpPr>
          <p:nvPr>
            <p:ph type="sldNum" sz="quarter" idx="12"/>
          </p:nvPr>
        </p:nvSpPr>
        <p:spPr/>
        <p:txBody>
          <a:bodyPr/>
          <a:lstStyle/>
          <a:p>
            <a:fld id="{DF7EF42C-6B5A-B54E-8388-FB8887A12D68}" type="slidenum">
              <a:rPr lang="en-US" smtClean="0"/>
              <a:t>‹#›</a:t>
            </a:fld>
            <a:endParaRPr lang="en-US"/>
          </a:p>
        </p:txBody>
      </p:sp>
    </p:spTree>
    <p:extLst>
      <p:ext uri="{BB962C8B-B14F-4D97-AF65-F5344CB8AC3E}">
        <p14:creationId xmlns:p14="http://schemas.microsoft.com/office/powerpoint/2010/main" val="2059880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59225-4EF9-B540-882C-C9EBDD9522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C40441-F1EC-1D4D-BA8E-DE1DC7701C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3053E5-8FCE-E049-832F-05736FCA2A05}"/>
              </a:ext>
            </a:extLst>
          </p:cNvPr>
          <p:cNvSpPr>
            <a:spLocks noGrp="1"/>
          </p:cNvSpPr>
          <p:nvPr>
            <p:ph type="dt" sz="half" idx="10"/>
          </p:nvPr>
        </p:nvSpPr>
        <p:spPr/>
        <p:txBody>
          <a:bodyPr/>
          <a:lstStyle/>
          <a:p>
            <a:fld id="{2CBA6703-9595-5E48-B54A-FB5F162F475F}" type="datetimeFigureOut">
              <a:rPr lang="en-US" smtClean="0"/>
              <a:t>4/8/2020</a:t>
            </a:fld>
            <a:endParaRPr lang="en-US"/>
          </a:p>
        </p:txBody>
      </p:sp>
      <p:sp>
        <p:nvSpPr>
          <p:cNvPr id="5" name="Footer Placeholder 4">
            <a:extLst>
              <a:ext uri="{FF2B5EF4-FFF2-40B4-BE49-F238E27FC236}">
                <a16:creationId xmlns:a16="http://schemas.microsoft.com/office/drawing/2014/main" id="{45D1F41C-5306-3046-B660-CDDA1A3557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D3AADC-9613-0F4D-8754-0DB9FB1473C9}"/>
              </a:ext>
            </a:extLst>
          </p:cNvPr>
          <p:cNvSpPr>
            <a:spLocks noGrp="1"/>
          </p:cNvSpPr>
          <p:nvPr>
            <p:ph type="sldNum" sz="quarter" idx="12"/>
          </p:nvPr>
        </p:nvSpPr>
        <p:spPr/>
        <p:txBody>
          <a:bodyPr/>
          <a:lstStyle/>
          <a:p>
            <a:fld id="{DF7EF42C-6B5A-B54E-8388-FB8887A12D68}" type="slidenum">
              <a:rPr lang="en-US" smtClean="0"/>
              <a:t>‹#›</a:t>
            </a:fld>
            <a:endParaRPr lang="en-US"/>
          </a:p>
        </p:txBody>
      </p:sp>
    </p:spTree>
    <p:extLst>
      <p:ext uri="{BB962C8B-B14F-4D97-AF65-F5344CB8AC3E}">
        <p14:creationId xmlns:p14="http://schemas.microsoft.com/office/powerpoint/2010/main" val="2703763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979C0-EA3D-B64B-8759-C1D477957B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EA0DB0-3C3E-A246-BFB9-4629543691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24B4657-788A-974F-892E-DFE17E8B20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F6095F-9B84-5E46-BC49-73D3BB0EF54F}"/>
              </a:ext>
            </a:extLst>
          </p:cNvPr>
          <p:cNvSpPr>
            <a:spLocks noGrp="1"/>
          </p:cNvSpPr>
          <p:nvPr>
            <p:ph type="dt" sz="half" idx="10"/>
          </p:nvPr>
        </p:nvSpPr>
        <p:spPr/>
        <p:txBody>
          <a:bodyPr/>
          <a:lstStyle/>
          <a:p>
            <a:fld id="{2CBA6703-9595-5E48-B54A-FB5F162F475F}" type="datetimeFigureOut">
              <a:rPr lang="en-US" smtClean="0"/>
              <a:t>4/8/2020</a:t>
            </a:fld>
            <a:endParaRPr lang="en-US"/>
          </a:p>
        </p:txBody>
      </p:sp>
      <p:sp>
        <p:nvSpPr>
          <p:cNvPr id="6" name="Footer Placeholder 5">
            <a:extLst>
              <a:ext uri="{FF2B5EF4-FFF2-40B4-BE49-F238E27FC236}">
                <a16:creationId xmlns:a16="http://schemas.microsoft.com/office/drawing/2014/main" id="{CC4360ED-E2DD-3243-B7DF-0BD5096F7F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ADA0FD-91C5-2243-A0EA-10A0387E4A24}"/>
              </a:ext>
            </a:extLst>
          </p:cNvPr>
          <p:cNvSpPr>
            <a:spLocks noGrp="1"/>
          </p:cNvSpPr>
          <p:nvPr>
            <p:ph type="sldNum" sz="quarter" idx="12"/>
          </p:nvPr>
        </p:nvSpPr>
        <p:spPr/>
        <p:txBody>
          <a:bodyPr/>
          <a:lstStyle/>
          <a:p>
            <a:fld id="{DF7EF42C-6B5A-B54E-8388-FB8887A12D68}" type="slidenum">
              <a:rPr lang="en-US" smtClean="0"/>
              <a:t>‹#›</a:t>
            </a:fld>
            <a:endParaRPr lang="en-US"/>
          </a:p>
        </p:txBody>
      </p:sp>
    </p:spTree>
    <p:extLst>
      <p:ext uri="{BB962C8B-B14F-4D97-AF65-F5344CB8AC3E}">
        <p14:creationId xmlns:p14="http://schemas.microsoft.com/office/powerpoint/2010/main" val="2217675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62BC-FCDA-9A42-97C1-0C1399F393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69DF583-D49B-AA40-AFC9-4211E52175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CE0547-8FCE-1143-A1DF-8C328A08F7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490C93-805A-8843-A146-CB5C5A5CBE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51AEEF-08C7-5D45-8C5B-8066F95AC5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F03F01-D597-F84B-8DB6-C1B5D6D4AECA}"/>
              </a:ext>
            </a:extLst>
          </p:cNvPr>
          <p:cNvSpPr>
            <a:spLocks noGrp="1"/>
          </p:cNvSpPr>
          <p:nvPr>
            <p:ph type="dt" sz="half" idx="10"/>
          </p:nvPr>
        </p:nvSpPr>
        <p:spPr/>
        <p:txBody>
          <a:bodyPr/>
          <a:lstStyle/>
          <a:p>
            <a:fld id="{2CBA6703-9595-5E48-B54A-FB5F162F475F}" type="datetimeFigureOut">
              <a:rPr lang="en-US" smtClean="0"/>
              <a:t>4/8/2020</a:t>
            </a:fld>
            <a:endParaRPr lang="en-US"/>
          </a:p>
        </p:txBody>
      </p:sp>
      <p:sp>
        <p:nvSpPr>
          <p:cNvPr id="8" name="Footer Placeholder 7">
            <a:extLst>
              <a:ext uri="{FF2B5EF4-FFF2-40B4-BE49-F238E27FC236}">
                <a16:creationId xmlns:a16="http://schemas.microsoft.com/office/drawing/2014/main" id="{9FF35AEA-367B-6D49-BAF4-A00650FE6FB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F56886-BA80-A14A-AA5C-BB1F48A86CBA}"/>
              </a:ext>
            </a:extLst>
          </p:cNvPr>
          <p:cNvSpPr>
            <a:spLocks noGrp="1"/>
          </p:cNvSpPr>
          <p:nvPr>
            <p:ph type="sldNum" sz="quarter" idx="12"/>
          </p:nvPr>
        </p:nvSpPr>
        <p:spPr/>
        <p:txBody>
          <a:bodyPr/>
          <a:lstStyle/>
          <a:p>
            <a:fld id="{DF7EF42C-6B5A-B54E-8388-FB8887A12D68}" type="slidenum">
              <a:rPr lang="en-US" smtClean="0"/>
              <a:t>‹#›</a:t>
            </a:fld>
            <a:endParaRPr lang="en-US"/>
          </a:p>
        </p:txBody>
      </p:sp>
    </p:spTree>
    <p:extLst>
      <p:ext uri="{BB962C8B-B14F-4D97-AF65-F5344CB8AC3E}">
        <p14:creationId xmlns:p14="http://schemas.microsoft.com/office/powerpoint/2010/main" val="136939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A24EF-52F3-AC4A-BCEE-4743A76961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E51284-90A8-9B48-AB67-4F01FD451BBC}"/>
              </a:ext>
            </a:extLst>
          </p:cNvPr>
          <p:cNvSpPr>
            <a:spLocks noGrp="1"/>
          </p:cNvSpPr>
          <p:nvPr>
            <p:ph type="dt" sz="half" idx="10"/>
          </p:nvPr>
        </p:nvSpPr>
        <p:spPr/>
        <p:txBody>
          <a:bodyPr/>
          <a:lstStyle/>
          <a:p>
            <a:fld id="{2CBA6703-9595-5E48-B54A-FB5F162F475F}" type="datetimeFigureOut">
              <a:rPr lang="en-US" smtClean="0"/>
              <a:t>4/8/2020</a:t>
            </a:fld>
            <a:endParaRPr lang="en-US"/>
          </a:p>
        </p:txBody>
      </p:sp>
      <p:sp>
        <p:nvSpPr>
          <p:cNvPr id="4" name="Footer Placeholder 3">
            <a:extLst>
              <a:ext uri="{FF2B5EF4-FFF2-40B4-BE49-F238E27FC236}">
                <a16:creationId xmlns:a16="http://schemas.microsoft.com/office/drawing/2014/main" id="{34B56809-2232-6845-A31E-AC66B19072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9E32E2-C3FE-2245-A67E-6D9D891BFC0B}"/>
              </a:ext>
            </a:extLst>
          </p:cNvPr>
          <p:cNvSpPr>
            <a:spLocks noGrp="1"/>
          </p:cNvSpPr>
          <p:nvPr>
            <p:ph type="sldNum" sz="quarter" idx="12"/>
          </p:nvPr>
        </p:nvSpPr>
        <p:spPr/>
        <p:txBody>
          <a:bodyPr/>
          <a:lstStyle/>
          <a:p>
            <a:fld id="{DF7EF42C-6B5A-B54E-8388-FB8887A12D68}" type="slidenum">
              <a:rPr lang="en-US" smtClean="0"/>
              <a:t>‹#›</a:t>
            </a:fld>
            <a:endParaRPr lang="en-US"/>
          </a:p>
        </p:txBody>
      </p:sp>
    </p:spTree>
    <p:extLst>
      <p:ext uri="{BB962C8B-B14F-4D97-AF65-F5344CB8AC3E}">
        <p14:creationId xmlns:p14="http://schemas.microsoft.com/office/powerpoint/2010/main" val="1496896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04CDA5-E0EE-BB4F-9648-8B9CE3E61DB5}"/>
              </a:ext>
            </a:extLst>
          </p:cNvPr>
          <p:cNvSpPr>
            <a:spLocks noGrp="1"/>
          </p:cNvSpPr>
          <p:nvPr>
            <p:ph type="dt" sz="half" idx="10"/>
          </p:nvPr>
        </p:nvSpPr>
        <p:spPr/>
        <p:txBody>
          <a:bodyPr/>
          <a:lstStyle/>
          <a:p>
            <a:fld id="{2CBA6703-9595-5E48-B54A-FB5F162F475F}" type="datetimeFigureOut">
              <a:rPr lang="en-US" smtClean="0"/>
              <a:t>4/8/2020</a:t>
            </a:fld>
            <a:endParaRPr lang="en-US"/>
          </a:p>
        </p:txBody>
      </p:sp>
      <p:sp>
        <p:nvSpPr>
          <p:cNvPr id="3" name="Footer Placeholder 2">
            <a:extLst>
              <a:ext uri="{FF2B5EF4-FFF2-40B4-BE49-F238E27FC236}">
                <a16:creationId xmlns:a16="http://schemas.microsoft.com/office/drawing/2014/main" id="{586B771F-7C23-174A-8588-A0CFE369DF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3B4C02-5FF7-EB42-8DAA-4379D1886B1E}"/>
              </a:ext>
            </a:extLst>
          </p:cNvPr>
          <p:cNvSpPr>
            <a:spLocks noGrp="1"/>
          </p:cNvSpPr>
          <p:nvPr>
            <p:ph type="sldNum" sz="quarter" idx="12"/>
          </p:nvPr>
        </p:nvSpPr>
        <p:spPr/>
        <p:txBody>
          <a:bodyPr/>
          <a:lstStyle/>
          <a:p>
            <a:fld id="{DF7EF42C-6B5A-B54E-8388-FB8887A12D68}" type="slidenum">
              <a:rPr lang="en-US" smtClean="0"/>
              <a:t>‹#›</a:t>
            </a:fld>
            <a:endParaRPr lang="en-US"/>
          </a:p>
        </p:txBody>
      </p:sp>
    </p:spTree>
    <p:extLst>
      <p:ext uri="{BB962C8B-B14F-4D97-AF65-F5344CB8AC3E}">
        <p14:creationId xmlns:p14="http://schemas.microsoft.com/office/powerpoint/2010/main" val="3562532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0CB61-3544-BD49-9149-5ED51FA6A8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3B6D39-07D5-F549-91A7-82A8B80DB6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AEC7A2-3E3A-954F-B819-F5EB14ED4C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984F40-F761-204A-A7B0-5971BA518D8F}"/>
              </a:ext>
            </a:extLst>
          </p:cNvPr>
          <p:cNvSpPr>
            <a:spLocks noGrp="1"/>
          </p:cNvSpPr>
          <p:nvPr>
            <p:ph type="dt" sz="half" idx="10"/>
          </p:nvPr>
        </p:nvSpPr>
        <p:spPr/>
        <p:txBody>
          <a:bodyPr/>
          <a:lstStyle/>
          <a:p>
            <a:fld id="{2CBA6703-9595-5E48-B54A-FB5F162F475F}" type="datetimeFigureOut">
              <a:rPr lang="en-US" smtClean="0"/>
              <a:t>4/8/2020</a:t>
            </a:fld>
            <a:endParaRPr lang="en-US"/>
          </a:p>
        </p:txBody>
      </p:sp>
      <p:sp>
        <p:nvSpPr>
          <p:cNvPr id="6" name="Footer Placeholder 5">
            <a:extLst>
              <a:ext uri="{FF2B5EF4-FFF2-40B4-BE49-F238E27FC236}">
                <a16:creationId xmlns:a16="http://schemas.microsoft.com/office/drawing/2014/main" id="{5572EDDE-ADA8-A845-89ED-D396511FD1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963B63-956D-5E45-BA6B-9F62C7579F78}"/>
              </a:ext>
            </a:extLst>
          </p:cNvPr>
          <p:cNvSpPr>
            <a:spLocks noGrp="1"/>
          </p:cNvSpPr>
          <p:nvPr>
            <p:ph type="sldNum" sz="quarter" idx="12"/>
          </p:nvPr>
        </p:nvSpPr>
        <p:spPr/>
        <p:txBody>
          <a:bodyPr/>
          <a:lstStyle/>
          <a:p>
            <a:fld id="{DF7EF42C-6B5A-B54E-8388-FB8887A12D68}" type="slidenum">
              <a:rPr lang="en-US" smtClean="0"/>
              <a:t>‹#›</a:t>
            </a:fld>
            <a:endParaRPr lang="en-US"/>
          </a:p>
        </p:txBody>
      </p:sp>
    </p:spTree>
    <p:extLst>
      <p:ext uri="{BB962C8B-B14F-4D97-AF65-F5344CB8AC3E}">
        <p14:creationId xmlns:p14="http://schemas.microsoft.com/office/powerpoint/2010/main" val="4059541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DAAC1-F566-2841-9505-3AA98AF9A8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447B5A-E239-744A-9B6C-FE8B5A5866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131B79-C978-6746-99CA-66DF3FFF1A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138417-7365-B64D-BABF-2FAF20B51A10}"/>
              </a:ext>
            </a:extLst>
          </p:cNvPr>
          <p:cNvSpPr>
            <a:spLocks noGrp="1"/>
          </p:cNvSpPr>
          <p:nvPr>
            <p:ph type="dt" sz="half" idx="10"/>
          </p:nvPr>
        </p:nvSpPr>
        <p:spPr/>
        <p:txBody>
          <a:bodyPr/>
          <a:lstStyle/>
          <a:p>
            <a:fld id="{2CBA6703-9595-5E48-B54A-FB5F162F475F}" type="datetimeFigureOut">
              <a:rPr lang="en-US" smtClean="0"/>
              <a:t>4/8/2020</a:t>
            </a:fld>
            <a:endParaRPr lang="en-US"/>
          </a:p>
        </p:txBody>
      </p:sp>
      <p:sp>
        <p:nvSpPr>
          <p:cNvPr id="6" name="Footer Placeholder 5">
            <a:extLst>
              <a:ext uri="{FF2B5EF4-FFF2-40B4-BE49-F238E27FC236}">
                <a16:creationId xmlns:a16="http://schemas.microsoft.com/office/drawing/2014/main" id="{53189522-89D8-7942-B020-BE80BBD72C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A9C590-7BB9-6E4A-BB58-8871CF193923}"/>
              </a:ext>
            </a:extLst>
          </p:cNvPr>
          <p:cNvSpPr>
            <a:spLocks noGrp="1"/>
          </p:cNvSpPr>
          <p:nvPr>
            <p:ph type="sldNum" sz="quarter" idx="12"/>
          </p:nvPr>
        </p:nvSpPr>
        <p:spPr/>
        <p:txBody>
          <a:bodyPr/>
          <a:lstStyle/>
          <a:p>
            <a:fld id="{DF7EF42C-6B5A-B54E-8388-FB8887A12D68}" type="slidenum">
              <a:rPr lang="en-US" smtClean="0"/>
              <a:t>‹#›</a:t>
            </a:fld>
            <a:endParaRPr lang="en-US"/>
          </a:p>
        </p:txBody>
      </p:sp>
    </p:spTree>
    <p:extLst>
      <p:ext uri="{BB962C8B-B14F-4D97-AF65-F5344CB8AC3E}">
        <p14:creationId xmlns:p14="http://schemas.microsoft.com/office/powerpoint/2010/main" val="2533305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709D3B-6A60-AA4E-94FD-D48DA7FA74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284460-6899-F440-92B3-931B0BB7C5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FC2362-9B7B-FC4E-8FC6-85937AB1AD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A6703-9595-5E48-B54A-FB5F162F475F}" type="datetimeFigureOut">
              <a:rPr lang="en-US" smtClean="0"/>
              <a:t>4/8/2020</a:t>
            </a:fld>
            <a:endParaRPr lang="en-US"/>
          </a:p>
        </p:txBody>
      </p:sp>
      <p:sp>
        <p:nvSpPr>
          <p:cNvPr id="5" name="Footer Placeholder 4">
            <a:extLst>
              <a:ext uri="{FF2B5EF4-FFF2-40B4-BE49-F238E27FC236}">
                <a16:creationId xmlns:a16="http://schemas.microsoft.com/office/drawing/2014/main" id="{4B60D0AB-6F60-A24D-BF00-00DDC3F25F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340CF6-9B17-624D-8710-C49A41FD35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7EF42C-6B5A-B54E-8388-FB8887A12D68}" type="slidenum">
              <a:rPr lang="en-US" smtClean="0"/>
              <a:t>‹#›</a:t>
            </a:fld>
            <a:endParaRPr lang="en-US"/>
          </a:p>
        </p:txBody>
      </p:sp>
    </p:spTree>
    <p:extLst>
      <p:ext uri="{BB962C8B-B14F-4D97-AF65-F5344CB8AC3E}">
        <p14:creationId xmlns:p14="http://schemas.microsoft.com/office/powerpoint/2010/main" val="4187669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367F4-E73D-C048-82E5-AB7358D6A8A8}"/>
              </a:ext>
            </a:extLst>
          </p:cNvPr>
          <p:cNvSpPr>
            <a:spLocks noGrp="1"/>
          </p:cNvSpPr>
          <p:nvPr>
            <p:ph type="ctrTitle"/>
          </p:nvPr>
        </p:nvSpPr>
        <p:spPr/>
        <p:txBody>
          <a:bodyPr/>
          <a:lstStyle/>
          <a:p>
            <a:r>
              <a:rPr lang="en-US"/>
              <a:t>I. B. PG College </a:t>
            </a:r>
            <a:br>
              <a:rPr lang="en-US"/>
            </a:br>
            <a:r>
              <a:rPr lang="en-US"/>
              <a:t>Panipat </a:t>
            </a:r>
          </a:p>
        </p:txBody>
      </p:sp>
    </p:spTree>
    <p:extLst>
      <p:ext uri="{BB962C8B-B14F-4D97-AF65-F5344CB8AC3E}">
        <p14:creationId xmlns:p14="http://schemas.microsoft.com/office/powerpoint/2010/main" val="3729522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0DEFD8-E32F-1445-800D-0D61D220A388}"/>
              </a:ext>
            </a:extLst>
          </p:cNvPr>
          <p:cNvSpPr>
            <a:spLocks noGrp="1"/>
          </p:cNvSpPr>
          <p:nvPr>
            <p:ph idx="1"/>
          </p:nvPr>
        </p:nvSpPr>
        <p:spPr>
          <a:xfrm>
            <a:off x="111221" y="1"/>
            <a:ext cx="11969558" cy="6858000"/>
          </a:xfrm>
        </p:spPr>
        <p:txBody>
          <a:bodyPr>
            <a:noAutofit/>
          </a:bodyPr>
          <a:lstStyle/>
          <a:p>
            <a:pPr marL="0" indent="0">
              <a:buNone/>
            </a:pPr>
            <a:r>
              <a:rPr lang="en-US" sz="3600">
                <a:solidFill>
                  <a:srgbClr val="000000"/>
                </a:solidFill>
                <a:effectLst/>
                <a:latin typeface="Helvetica"/>
                <a:ea typeface="Times New Roman" panose="02020603050405020304" pitchFamily="18" charset="0"/>
              </a:rPr>
              <a:t>On the contrary, Achebe urges students to read such works in order to better understand the racism of the colonial era.</a:t>
            </a:r>
            <a:endParaRPr lang="en-US" sz="3600">
              <a:effectLst/>
              <a:latin typeface="Times New Roman" panose="02020603050405020304" pitchFamily="18" charset="0"/>
              <a:ea typeface="Times New Roman" panose="02020603050405020304" pitchFamily="18" charset="0"/>
            </a:endParaRPr>
          </a:p>
          <a:p>
            <a:pPr marL="0" indent="0">
              <a:buNone/>
            </a:pPr>
            <a:r>
              <a:rPr lang="en-US" sz="3600">
                <a:solidFill>
                  <a:srgbClr val="000000"/>
                </a:solidFill>
                <a:effectLst/>
                <a:latin typeface="Helvetica"/>
                <a:ea typeface="Times New Roman" panose="02020603050405020304" pitchFamily="18" charset="0"/>
              </a:rPr>
              <a:t>Achebe also kept in mind his own Nigerian people as an audience. In 1964, he stated his goal:</a:t>
            </a:r>
            <a:endParaRPr lang="en-US" sz="3600">
              <a:effectLst/>
              <a:latin typeface="Times New Roman" panose="02020603050405020304" pitchFamily="18" charset="0"/>
              <a:ea typeface="Times New Roman" panose="02020603050405020304" pitchFamily="18" charset="0"/>
            </a:endParaRPr>
          </a:p>
          <a:p>
            <a:pPr marL="0" indent="0">
              <a:buNone/>
            </a:pPr>
            <a:r>
              <a:rPr lang="en-US" sz="3600">
                <a:solidFill>
                  <a:srgbClr val="000000"/>
                </a:solidFill>
                <a:effectLst/>
                <a:latin typeface="Helvetica"/>
                <a:ea typeface="Times New Roman" panose="02020603050405020304" pitchFamily="18" charset="0"/>
              </a:rPr>
              <a:t>to help my society regain belief in itself and put away the complexes of the years of denigration and self-abasement. . . . I would be quite satisfied if my novels . . . did no more than teach my [African] readers that their past — with all its imperfections — was not one long night of savagery from which the first Europeans acting on God's behalf delivered them.</a:t>
            </a:r>
            <a:endParaRPr lang="en-US" sz="36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31092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A196B0-676D-4C4C-933D-BFD8094FA2CE}"/>
              </a:ext>
            </a:extLst>
          </p:cNvPr>
          <p:cNvSpPr>
            <a:spLocks noGrp="1"/>
          </p:cNvSpPr>
          <p:nvPr>
            <p:ph idx="1"/>
          </p:nvPr>
        </p:nvSpPr>
        <p:spPr>
          <a:xfrm>
            <a:off x="414866" y="228503"/>
            <a:ext cx="11380740" cy="6275435"/>
          </a:xfrm>
        </p:spPr>
        <p:txBody>
          <a:bodyPr>
            <a:noAutofit/>
          </a:bodyPr>
          <a:lstStyle/>
          <a:p>
            <a:r>
              <a:rPr lang="en-US" sz="4000">
                <a:solidFill>
                  <a:srgbClr val="000000"/>
                </a:solidFill>
                <a:effectLst/>
                <a:latin typeface="Helvetica"/>
                <a:ea typeface="Times New Roman" panose="02020603050405020304" pitchFamily="18" charset="0"/>
                <a:cs typeface="Times New Roman" panose="02020603050405020304" pitchFamily="18" charset="0"/>
              </a:rPr>
              <a:t>In </a:t>
            </a:r>
            <a:r>
              <a:rPr lang="en-US" sz="4000" i="1">
                <a:solidFill>
                  <a:srgbClr val="000000"/>
                </a:solidFill>
                <a:effectLst/>
                <a:latin typeface="Helvetica"/>
                <a:ea typeface="Times New Roman" panose="02020603050405020304" pitchFamily="18" charset="0"/>
                <a:cs typeface="Times New Roman" panose="02020603050405020304" pitchFamily="18" charset="0"/>
              </a:rPr>
              <a:t>Things Fall Apart</a:t>
            </a:r>
            <a:r>
              <a:rPr lang="en-US" sz="4000">
                <a:solidFill>
                  <a:srgbClr val="000000"/>
                </a:solidFill>
                <a:effectLst/>
                <a:latin typeface="Helvetica"/>
                <a:ea typeface="Times New Roman" panose="02020603050405020304" pitchFamily="18" charset="0"/>
                <a:cs typeface="Times New Roman" panose="02020603050405020304" pitchFamily="18" charset="0"/>
              </a:rPr>
              <a:t>, the Europeans' understanding of Africa is particularly exemplified in two characters: the Reverend James Smith and the unnamed District Commissioner. Mr. Smith sees no need to compromise on unquestionable religious doctrine or practices, even during their introduction to a society very different from his own. He simply does not recognize any benefit for allowing the Nigerians to retain elements of their heritage. </a:t>
            </a:r>
            <a:endParaRPr lang="en-US" sz="4000"/>
          </a:p>
        </p:txBody>
      </p:sp>
    </p:spTree>
    <p:extLst>
      <p:ext uri="{BB962C8B-B14F-4D97-AF65-F5344CB8AC3E}">
        <p14:creationId xmlns:p14="http://schemas.microsoft.com/office/powerpoint/2010/main" val="428544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2A0981-08D6-1242-8976-700207A56414}"/>
              </a:ext>
            </a:extLst>
          </p:cNvPr>
          <p:cNvSpPr>
            <a:spLocks noGrp="1"/>
          </p:cNvSpPr>
          <p:nvPr>
            <p:ph idx="1"/>
          </p:nvPr>
        </p:nvSpPr>
        <p:spPr>
          <a:xfrm>
            <a:off x="280939" y="0"/>
            <a:ext cx="11911061" cy="6858000"/>
          </a:xfrm>
        </p:spPr>
        <p:txBody>
          <a:bodyPr>
            <a:noAutofit/>
          </a:bodyPr>
          <a:lstStyle/>
          <a:p>
            <a:r>
              <a:rPr lang="en-US" sz="4000">
                <a:solidFill>
                  <a:srgbClr val="000000"/>
                </a:solidFill>
                <a:effectLst/>
                <a:latin typeface="Helvetica"/>
                <a:ea typeface="Times New Roman" panose="02020603050405020304" pitchFamily="18" charset="0"/>
              </a:rPr>
              <a:t> The District Commissioner, on the other hand, prides himself on being a student of primitive customs and sees himself as a benevolent leader who has only the best intentions for pacifying the primitive tribes and bringing them into the modern era. Both men would express surprise if anyone suggested to them that their European values may not be entirely appropriate for these societies. The Commissioner's plan for briefly treating the story of Okonkwo illustrates the inclination toward Western simplification and essentialization of African culture.</a:t>
            </a:r>
            <a:endParaRPr lang="en-US" sz="4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84385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790C15-B428-354F-AE4C-64B24FEDA169}"/>
              </a:ext>
            </a:extLst>
          </p:cNvPr>
          <p:cNvSpPr>
            <a:spLocks noGrp="1"/>
          </p:cNvSpPr>
          <p:nvPr>
            <p:ph idx="1"/>
          </p:nvPr>
        </p:nvSpPr>
        <p:spPr>
          <a:xfrm>
            <a:off x="260926" y="190019"/>
            <a:ext cx="11553921" cy="6198466"/>
          </a:xfrm>
        </p:spPr>
        <p:txBody>
          <a:bodyPr>
            <a:noAutofit/>
          </a:bodyPr>
          <a:lstStyle/>
          <a:p>
            <a:r>
              <a:rPr lang="en-US" sz="3600">
                <a:solidFill>
                  <a:srgbClr val="000000"/>
                </a:solidFill>
                <a:effectLst/>
                <a:latin typeface="Helvetica"/>
                <a:ea typeface="Times New Roman" panose="02020603050405020304" pitchFamily="18" charset="0"/>
              </a:rPr>
              <a:t>To counter this inclination, Achebe brings to life an African culture with a religion, a government, a system of money, and an artistic tradition, as well as a judicial system. While technologically unsophisticated, the Igbo culture is revealed to the reader as remarkably complex. Furthermore, </a:t>
            </a:r>
            <a:r>
              <a:rPr lang="en-US" sz="3600" i="1">
                <a:solidFill>
                  <a:srgbClr val="000000"/>
                </a:solidFill>
                <a:effectLst/>
                <a:latin typeface="Helvetica"/>
                <a:ea typeface="Times New Roman" panose="02020603050405020304" pitchFamily="18" charset="0"/>
              </a:rPr>
              <a:t>Things Fall Apart</a:t>
            </a:r>
            <a:r>
              <a:rPr lang="en-US" sz="3600">
                <a:solidFill>
                  <a:srgbClr val="000000"/>
                </a:solidFill>
                <a:effectLst/>
                <a:latin typeface="Helvetica"/>
                <a:ea typeface="Times New Roman" panose="02020603050405020304" pitchFamily="18" charset="0"/>
              </a:rPr>
              <a:t> ironically reverses the style of novels by such writers as Conrad and Cary, who created flat and stereotypical African characters. Instead, Achebe stereotypes the white colonialists as rigid, most with imperialistic intentions, whereas the Igbos are highly individual, many of them open to new ideas.</a:t>
            </a:r>
            <a:endParaRPr lang="en-US" sz="36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15917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04F664-AE8F-9142-AE19-3CF3CE3D9118}"/>
              </a:ext>
            </a:extLst>
          </p:cNvPr>
          <p:cNvSpPr>
            <a:spLocks noGrp="1"/>
          </p:cNvSpPr>
          <p:nvPr>
            <p:ph idx="1"/>
          </p:nvPr>
        </p:nvSpPr>
        <p:spPr>
          <a:xfrm>
            <a:off x="692727" y="134696"/>
            <a:ext cx="10698788" cy="6503939"/>
          </a:xfrm>
        </p:spPr>
        <p:txBody>
          <a:bodyPr>
            <a:noAutofit/>
          </a:bodyPr>
          <a:lstStyle/>
          <a:p>
            <a:r>
              <a:rPr lang="en-US" sz="4000">
                <a:solidFill>
                  <a:srgbClr val="000000"/>
                </a:solidFill>
                <a:effectLst/>
                <a:latin typeface="Helvetica"/>
                <a:ea typeface="Times New Roman" panose="02020603050405020304" pitchFamily="18" charset="0"/>
                <a:cs typeface="Times New Roman" panose="02020603050405020304" pitchFamily="18" charset="0"/>
              </a:rPr>
              <a:t>But readers should note that Achebe is not presenting Igbo culture as faultless and idyllic. Indeed, Achebe would contest such a romantic portrayal of his native people. In fact, many Western writers who wrote about colonialism (including Joseph Conrad, George Orwell, Herman Melville, and Graham Greene) were opposed to imperialism but were romantic in their portrayal of noble savages — primitive and animalistic, yet uncorrupted and innocent.</a:t>
            </a:r>
            <a:endParaRPr lang="en-US" sz="4000"/>
          </a:p>
        </p:txBody>
      </p:sp>
    </p:spTree>
    <p:extLst>
      <p:ext uri="{BB962C8B-B14F-4D97-AF65-F5344CB8AC3E}">
        <p14:creationId xmlns:p14="http://schemas.microsoft.com/office/powerpoint/2010/main" val="2731544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E44942-B794-9249-A426-86B4FD454BB0}"/>
              </a:ext>
            </a:extLst>
          </p:cNvPr>
          <p:cNvSpPr>
            <a:spLocks noGrp="1"/>
          </p:cNvSpPr>
          <p:nvPr>
            <p:ph idx="1"/>
          </p:nvPr>
        </p:nvSpPr>
        <p:spPr>
          <a:xfrm>
            <a:off x="0" y="0"/>
            <a:ext cx="12192000" cy="6858000"/>
          </a:xfrm>
        </p:spPr>
        <p:txBody>
          <a:bodyPr>
            <a:noAutofit/>
          </a:bodyPr>
          <a:lstStyle/>
          <a:p>
            <a:r>
              <a:rPr lang="en-US" sz="4000">
                <a:solidFill>
                  <a:srgbClr val="000000"/>
                </a:solidFill>
                <a:effectLst/>
                <a:latin typeface="Helvetica"/>
                <a:ea typeface="Times New Roman" panose="02020603050405020304" pitchFamily="18" charset="0"/>
              </a:rPr>
              <a:t> The opposition to imperialism that such authors voiced often rested on the notion that an advanced Western society corrupts and destroys the non-Western world. Achebe regards this notion as an unacceptable argument as well as a myth. The Igbos were not noble savages, and although the Igbo world was eventually destroyed, the indigenous culture was never an idyllic haven, even before the arrival of the white colonialists. In </a:t>
            </a:r>
            <a:r>
              <a:rPr lang="en-US" sz="4000" i="1">
                <a:solidFill>
                  <a:srgbClr val="000000"/>
                </a:solidFill>
                <a:effectLst/>
                <a:latin typeface="Helvetica"/>
                <a:ea typeface="Times New Roman" panose="02020603050405020304" pitchFamily="18" charset="0"/>
              </a:rPr>
              <a:t>Things Fall Apart</a:t>
            </a:r>
            <a:r>
              <a:rPr lang="en-US" sz="4000">
                <a:solidFill>
                  <a:srgbClr val="000000"/>
                </a:solidFill>
                <a:effectLst/>
                <a:latin typeface="Helvetica"/>
                <a:ea typeface="Times New Roman" panose="02020603050405020304" pitchFamily="18" charset="0"/>
              </a:rPr>
              <a:t>, Achebe depicts negative as well as positive elements of Igbo culture, and he is sometimes as critical of his own people as he is of the colonizers.</a:t>
            </a:r>
            <a:endParaRPr lang="en-US" sz="4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73532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BEDD4A-F23A-894C-B979-259D1FDB57CC}"/>
              </a:ext>
            </a:extLst>
          </p:cNvPr>
          <p:cNvSpPr>
            <a:spLocks noGrp="1"/>
          </p:cNvSpPr>
          <p:nvPr>
            <p:ph idx="1"/>
          </p:nvPr>
        </p:nvSpPr>
        <p:spPr>
          <a:xfrm>
            <a:off x="444115" y="167409"/>
            <a:ext cx="11303769" cy="6523182"/>
          </a:xfrm>
        </p:spPr>
        <p:txBody>
          <a:bodyPr>
            <a:noAutofit/>
          </a:bodyPr>
          <a:lstStyle/>
          <a:p>
            <a:r>
              <a:rPr lang="en-US" sz="4000">
                <a:solidFill>
                  <a:srgbClr val="000000"/>
                </a:solidFill>
                <a:effectLst/>
                <a:latin typeface="Helvetica"/>
                <a:ea typeface="Times New Roman" panose="02020603050405020304" pitchFamily="18" charset="0"/>
              </a:rPr>
              <a:t>Achebe has been a major force in the worldwide literary movement to define and describe this African experience. Other postcolonial writers in this movement include Leopold Senghor, Wole Soyinka, Aime Cesaire, Derek Walcott, Ngugi wa Thiong'o, and Birago Diop. These writers not only confront a multiethnic perspective of history and truth, but they also challenge readers to reexamine themselves in this complex and evolving world.</a:t>
            </a:r>
            <a:endParaRPr lang="en-US" sz="4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62783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0A1FB4-8AE3-3942-B873-553162A1DBF6}"/>
              </a:ext>
            </a:extLst>
          </p:cNvPr>
          <p:cNvSpPr>
            <a:spLocks noGrp="1"/>
          </p:cNvSpPr>
          <p:nvPr>
            <p:ph idx="1"/>
          </p:nvPr>
        </p:nvSpPr>
        <p:spPr>
          <a:xfrm>
            <a:off x="673485" y="635000"/>
            <a:ext cx="11122121" cy="5811212"/>
          </a:xfrm>
        </p:spPr>
        <p:txBody>
          <a:bodyPr>
            <a:normAutofit/>
          </a:bodyPr>
          <a:lstStyle/>
          <a:p>
            <a:r>
              <a:rPr lang="en-US" sz="4400">
                <a:solidFill>
                  <a:srgbClr val="000000"/>
                </a:solidFill>
                <a:effectLst/>
                <a:latin typeface="Helvetica"/>
                <a:ea typeface="Times New Roman" panose="02020603050405020304" pitchFamily="18" charset="0"/>
              </a:rPr>
              <a:t>As an African novel written in English and departing significantly from more familiar colonial writing, </a:t>
            </a:r>
            <a:r>
              <a:rPr lang="en-US" sz="4400" i="1">
                <a:solidFill>
                  <a:srgbClr val="000000"/>
                </a:solidFill>
                <a:effectLst/>
                <a:latin typeface="Helvetica"/>
                <a:ea typeface="Times New Roman" panose="02020603050405020304" pitchFamily="18" charset="0"/>
              </a:rPr>
              <a:t>Things Fall Apart</a:t>
            </a:r>
            <a:r>
              <a:rPr lang="en-US" sz="4400">
                <a:solidFill>
                  <a:srgbClr val="000000"/>
                </a:solidFill>
                <a:effectLst/>
                <a:latin typeface="Helvetica"/>
                <a:ea typeface="Times New Roman" panose="02020603050405020304" pitchFamily="18" charset="0"/>
              </a:rPr>
              <a:t> was a ground breaking work. Achebe's role in making modern African literature a part of world literature cannot be understated.</a:t>
            </a:r>
            <a:endParaRPr lang="en-US" sz="4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76234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C79430-7028-CF45-A31E-94B0B66C6F7D}"/>
              </a:ext>
            </a:extLst>
          </p:cNvPr>
          <p:cNvSpPr>
            <a:spLocks noGrp="1"/>
          </p:cNvSpPr>
          <p:nvPr>
            <p:ph idx="1"/>
          </p:nvPr>
        </p:nvSpPr>
        <p:spPr/>
        <p:txBody>
          <a:bodyPr>
            <a:normAutofit/>
          </a:bodyPr>
          <a:lstStyle/>
          <a:p>
            <a:pPr marL="0" indent="0">
              <a:buNone/>
            </a:pPr>
            <a:r>
              <a:rPr lang="en-US" sz="4400"/>
              <a:t>                Thanks For Watching </a:t>
            </a:r>
          </a:p>
        </p:txBody>
      </p:sp>
    </p:spTree>
    <p:extLst>
      <p:ext uri="{BB962C8B-B14F-4D97-AF65-F5344CB8AC3E}">
        <p14:creationId xmlns:p14="http://schemas.microsoft.com/office/powerpoint/2010/main" val="641939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2B53F-025B-824E-9EAE-B8B028113493}"/>
              </a:ext>
            </a:extLst>
          </p:cNvPr>
          <p:cNvSpPr>
            <a:spLocks noGrp="1"/>
          </p:cNvSpPr>
          <p:nvPr>
            <p:ph type="title"/>
          </p:nvPr>
        </p:nvSpPr>
        <p:spPr/>
        <p:txBody>
          <a:bodyPr/>
          <a:lstStyle/>
          <a:p>
            <a:r>
              <a:rPr lang="en-US"/>
              <a:t>Presented By:</a:t>
            </a:r>
          </a:p>
        </p:txBody>
      </p:sp>
      <p:sp>
        <p:nvSpPr>
          <p:cNvPr id="3" name="Content Placeholder 2">
            <a:extLst>
              <a:ext uri="{FF2B5EF4-FFF2-40B4-BE49-F238E27FC236}">
                <a16:creationId xmlns:a16="http://schemas.microsoft.com/office/drawing/2014/main" id="{DE8361F4-B0BC-904D-A560-3EB44EA9505C}"/>
              </a:ext>
            </a:extLst>
          </p:cNvPr>
          <p:cNvSpPr>
            <a:spLocks noGrp="1"/>
          </p:cNvSpPr>
          <p:nvPr>
            <p:ph idx="1"/>
          </p:nvPr>
        </p:nvSpPr>
        <p:spPr/>
        <p:txBody>
          <a:bodyPr>
            <a:normAutofit/>
          </a:bodyPr>
          <a:lstStyle/>
          <a:p>
            <a:pPr marL="0" indent="0">
              <a:buNone/>
            </a:pPr>
            <a:r>
              <a:rPr lang="en-US" sz="4000"/>
              <a:t>                    Professor Priya Bareja </a:t>
            </a:r>
          </a:p>
          <a:p>
            <a:pPr marL="0" indent="0">
              <a:buNone/>
            </a:pPr>
            <a:r>
              <a:rPr lang="en-US" sz="4000"/>
              <a:t>                    Department of English</a:t>
            </a:r>
          </a:p>
          <a:p>
            <a:pPr marL="0" indent="0">
              <a:buNone/>
            </a:pPr>
            <a:r>
              <a:rPr lang="en-US" sz="4000"/>
              <a:t>                    I. B. PG College, Panipat</a:t>
            </a:r>
          </a:p>
          <a:p>
            <a:pPr marL="0" indent="0">
              <a:buNone/>
            </a:pPr>
            <a:endParaRPr lang="en-US" sz="4000"/>
          </a:p>
        </p:txBody>
      </p:sp>
    </p:spTree>
    <p:extLst>
      <p:ext uri="{BB962C8B-B14F-4D97-AF65-F5344CB8AC3E}">
        <p14:creationId xmlns:p14="http://schemas.microsoft.com/office/powerpoint/2010/main" val="1309223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E581B-C9F4-ED47-8848-CEC99638C715}"/>
              </a:ext>
            </a:extLst>
          </p:cNvPr>
          <p:cNvSpPr>
            <a:spLocks noGrp="1"/>
          </p:cNvSpPr>
          <p:nvPr>
            <p:ph type="title"/>
          </p:nvPr>
        </p:nvSpPr>
        <p:spPr/>
        <p:txBody>
          <a:bodyPr/>
          <a:lstStyle/>
          <a:p>
            <a:r>
              <a:rPr lang="en-US"/>
              <a:t> Class- B.A. (Hons.) Final year</a:t>
            </a:r>
          </a:p>
        </p:txBody>
      </p:sp>
      <p:sp>
        <p:nvSpPr>
          <p:cNvPr id="3" name="Content Placeholder 2">
            <a:extLst>
              <a:ext uri="{FF2B5EF4-FFF2-40B4-BE49-F238E27FC236}">
                <a16:creationId xmlns:a16="http://schemas.microsoft.com/office/drawing/2014/main" id="{AE19468D-A2E3-2B4A-81A7-6B68B4CE2BBD}"/>
              </a:ext>
            </a:extLst>
          </p:cNvPr>
          <p:cNvSpPr>
            <a:spLocks noGrp="1"/>
          </p:cNvSpPr>
          <p:nvPr>
            <p:ph idx="1"/>
          </p:nvPr>
        </p:nvSpPr>
        <p:spPr/>
        <p:txBody>
          <a:bodyPr>
            <a:normAutofit/>
          </a:bodyPr>
          <a:lstStyle/>
          <a:p>
            <a:pPr marL="0" indent="0">
              <a:buNone/>
            </a:pPr>
            <a:r>
              <a:rPr lang="en-US" sz="4000"/>
              <a:t> Subject- Modern World literature (part-II) </a:t>
            </a:r>
          </a:p>
          <a:p>
            <a:pPr marL="0" indent="0">
              <a:buNone/>
            </a:pPr>
            <a:r>
              <a:rPr lang="en-US" sz="4000"/>
              <a:t> Topic- Things Fall Apart -  Critical Analysis</a:t>
            </a:r>
          </a:p>
        </p:txBody>
      </p:sp>
    </p:spTree>
    <p:extLst>
      <p:ext uri="{BB962C8B-B14F-4D97-AF65-F5344CB8AC3E}">
        <p14:creationId xmlns:p14="http://schemas.microsoft.com/office/powerpoint/2010/main" val="1919227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1068B3-B27C-0744-9D28-FEED2F57F6CA}"/>
              </a:ext>
            </a:extLst>
          </p:cNvPr>
          <p:cNvSpPr>
            <a:spLocks noGrp="1"/>
          </p:cNvSpPr>
          <p:nvPr>
            <p:ph idx="1"/>
          </p:nvPr>
        </p:nvSpPr>
        <p:spPr>
          <a:xfrm>
            <a:off x="241684" y="0"/>
            <a:ext cx="11950315" cy="6858000"/>
          </a:xfrm>
        </p:spPr>
        <p:txBody>
          <a:bodyPr>
            <a:noAutofit/>
          </a:bodyPr>
          <a:lstStyle/>
          <a:p>
            <a:r>
              <a:rPr lang="en-US" sz="4000">
                <a:solidFill>
                  <a:srgbClr val="000000"/>
                </a:solidFill>
                <a:effectLst/>
                <a:latin typeface="Helvetica"/>
                <a:ea typeface="Times New Roman" panose="02020603050405020304" pitchFamily="18" charset="0"/>
              </a:rPr>
              <a:t>Introduction</a:t>
            </a:r>
            <a:endParaRPr lang="en-US" sz="4000">
              <a:effectLst/>
              <a:latin typeface="Times New Roman" panose="02020603050405020304" pitchFamily="18" charset="0"/>
              <a:ea typeface="Times New Roman" panose="02020603050405020304" pitchFamily="18" charset="0"/>
            </a:endParaRPr>
          </a:p>
          <a:p>
            <a:pPr marL="0" indent="0">
              <a:buNone/>
            </a:pPr>
            <a:r>
              <a:rPr lang="en-US" sz="4000">
                <a:solidFill>
                  <a:srgbClr val="000000"/>
                </a:solidFill>
                <a:effectLst/>
                <a:latin typeface="Helvetica"/>
                <a:ea typeface="Times New Roman" panose="02020603050405020304" pitchFamily="18" charset="0"/>
                <a:cs typeface="Times New Roman" panose="02020603050405020304" pitchFamily="18" charset="0"/>
              </a:rPr>
              <a:t>Chinua Achebe's </a:t>
            </a:r>
            <a:r>
              <a:rPr lang="en-US" sz="4000" i="1">
                <a:solidFill>
                  <a:srgbClr val="000000"/>
                </a:solidFill>
                <a:effectLst/>
                <a:latin typeface="Helvetica"/>
                <a:ea typeface="Times New Roman" panose="02020603050405020304" pitchFamily="18" charset="0"/>
                <a:cs typeface="Times New Roman" panose="02020603050405020304" pitchFamily="18" charset="0"/>
              </a:rPr>
              <a:t>Things Fall Apart</a:t>
            </a:r>
            <a:r>
              <a:rPr lang="en-US" sz="4000">
                <a:solidFill>
                  <a:srgbClr val="000000"/>
                </a:solidFill>
                <a:effectLst/>
                <a:latin typeface="Helvetica"/>
                <a:ea typeface="Times New Roman" panose="02020603050405020304" pitchFamily="18" charset="0"/>
                <a:cs typeface="Times New Roman" panose="02020603050405020304" pitchFamily="18" charset="0"/>
              </a:rPr>
              <a:t> is probably the most authentic narrative ever written about life in Nigeria at the turn of the twentieth century. Although the novel was first published in 1958 — two years before Nigeria achieved its independence — thousands of copies are still sold every year in the United States alone. Millions of copies have been sold around the world in its many translations. The novel has been adapted for productions on the stage, on the radio, and on television.</a:t>
            </a:r>
            <a:endParaRPr lang="en-US" sz="4000"/>
          </a:p>
        </p:txBody>
      </p:sp>
    </p:spTree>
    <p:extLst>
      <p:ext uri="{BB962C8B-B14F-4D97-AF65-F5344CB8AC3E}">
        <p14:creationId xmlns:p14="http://schemas.microsoft.com/office/powerpoint/2010/main" val="1542478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F8DED0-B55B-7D4A-89D6-88B704E78C09}"/>
              </a:ext>
            </a:extLst>
          </p:cNvPr>
          <p:cNvSpPr>
            <a:spLocks noGrp="1"/>
          </p:cNvSpPr>
          <p:nvPr>
            <p:ph idx="1"/>
          </p:nvPr>
        </p:nvSpPr>
        <p:spPr>
          <a:xfrm>
            <a:off x="519545" y="365606"/>
            <a:ext cx="10834255" cy="5811357"/>
          </a:xfrm>
        </p:spPr>
        <p:txBody>
          <a:bodyPr>
            <a:normAutofit/>
          </a:bodyPr>
          <a:lstStyle/>
          <a:p>
            <a:pPr marL="0" indent="0">
              <a:buNone/>
            </a:pPr>
            <a:r>
              <a:rPr lang="en-US" sz="4000">
                <a:solidFill>
                  <a:srgbClr val="000000"/>
                </a:solidFill>
                <a:effectLst/>
                <a:latin typeface="Helvetica"/>
                <a:ea typeface="Times New Roman" panose="02020603050405020304" pitchFamily="18" charset="0"/>
              </a:rPr>
              <a:t>The novel takes its title from a verse in the poem "The Second Coming" by W. B. Yeats, an Irish poet, essayist, and dramatist:</a:t>
            </a:r>
            <a:endParaRPr lang="en-US" sz="4000">
              <a:effectLst/>
              <a:latin typeface="Times New Roman" panose="02020603050405020304" pitchFamily="18" charset="0"/>
              <a:ea typeface="Times New Roman" panose="02020603050405020304" pitchFamily="18" charset="0"/>
            </a:endParaRPr>
          </a:p>
          <a:p>
            <a:pPr marL="0" indent="0">
              <a:buNone/>
            </a:pPr>
            <a:endParaRPr lang="en-US" sz="4000">
              <a:solidFill>
                <a:srgbClr val="000000"/>
              </a:solidFill>
              <a:latin typeface="Times New Roman" panose="02020603050405020304" pitchFamily="18" charset="0"/>
              <a:ea typeface="Times New Roman" panose="02020603050405020304" pitchFamily="18" charset="0"/>
            </a:endParaRPr>
          </a:p>
          <a:p>
            <a:pPr marL="0" indent="0">
              <a:buNone/>
            </a:pPr>
            <a:r>
              <a:rPr lang="en-US" sz="4000">
                <a:solidFill>
                  <a:srgbClr val="000000"/>
                </a:solidFill>
                <a:effectLst/>
                <a:latin typeface="Helvetica"/>
                <a:ea typeface="Times New Roman" panose="02020603050405020304" pitchFamily="18" charset="0"/>
              </a:rPr>
              <a:t>Turning and turning in the widening gyre</a:t>
            </a:r>
            <a:br>
              <a:rPr lang="en-US" sz="4000">
                <a:solidFill>
                  <a:srgbClr val="000000"/>
                </a:solidFill>
                <a:effectLst/>
                <a:latin typeface="Helvetica"/>
                <a:ea typeface="Times New Roman" panose="02020603050405020304" pitchFamily="18" charset="0"/>
              </a:rPr>
            </a:br>
            <a:r>
              <a:rPr lang="en-US" sz="4000">
                <a:solidFill>
                  <a:srgbClr val="000000"/>
                </a:solidFill>
                <a:effectLst/>
                <a:latin typeface="Helvetica"/>
                <a:ea typeface="Times New Roman" panose="02020603050405020304" pitchFamily="18" charset="0"/>
              </a:rPr>
              <a:t>The falcon cannot hear the falconer;</a:t>
            </a:r>
            <a:br>
              <a:rPr lang="en-US" sz="4000">
                <a:solidFill>
                  <a:srgbClr val="000000"/>
                </a:solidFill>
                <a:effectLst/>
                <a:latin typeface="Helvetica"/>
                <a:ea typeface="Times New Roman" panose="02020603050405020304" pitchFamily="18" charset="0"/>
              </a:rPr>
            </a:br>
            <a:r>
              <a:rPr lang="en-US" sz="4000">
                <a:solidFill>
                  <a:srgbClr val="000000"/>
                </a:solidFill>
                <a:effectLst/>
                <a:latin typeface="Helvetica"/>
                <a:ea typeface="Times New Roman" panose="02020603050405020304" pitchFamily="18" charset="0"/>
              </a:rPr>
              <a:t>Things fall apart; the center cannot hold;</a:t>
            </a:r>
            <a:br>
              <a:rPr lang="en-US" sz="4000">
                <a:solidFill>
                  <a:srgbClr val="000000"/>
                </a:solidFill>
                <a:effectLst/>
                <a:latin typeface="Helvetica"/>
                <a:ea typeface="Times New Roman" panose="02020603050405020304" pitchFamily="18" charset="0"/>
              </a:rPr>
            </a:br>
            <a:r>
              <a:rPr lang="en-US" sz="4000">
                <a:solidFill>
                  <a:srgbClr val="000000"/>
                </a:solidFill>
                <a:effectLst/>
                <a:latin typeface="Helvetica"/>
                <a:ea typeface="Times New Roman" panose="02020603050405020304" pitchFamily="18" charset="0"/>
              </a:rPr>
              <a:t>Mere anarchy is loosed upon the world.</a:t>
            </a:r>
            <a:endParaRPr lang="en-US" sz="4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79473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9DDAFC-D016-144D-95E5-B36BC557730D}"/>
              </a:ext>
            </a:extLst>
          </p:cNvPr>
          <p:cNvSpPr>
            <a:spLocks noGrp="1"/>
          </p:cNvSpPr>
          <p:nvPr>
            <p:ph idx="1"/>
          </p:nvPr>
        </p:nvSpPr>
        <p:spPr>
          <a:xfrm>
            <a:off x="145473" y="0"/>
            <a:ext cx="11861800" cy="6858000"/>
          </a:xfrm>
        </p:spPr>
        <p:txBody>
          <a:bodyPr>
            <a:noAutofit/>
          </a:bodyPr>
          <a:lstStyle/>
          <a:p>
            <a:r>
              <a:rPr lang="en-US" sz="4000">
                <a:solidFill>
                  <a:srgbClr val="000000"/>
                </a:solidFill>
                <a:effectLst/>
                <a:latin typeface="Helvetica"/>
                <a:ea typeface="Times New Roman" panose="02020603050405020304" pitchFamily="18" charset="0"/>
                <a:cs typeface="Times New Roman" panose="02020603050405020304" pitchFamily="18" charset="0"/>
              </a:rPr>
              <a:t>In this poem — ironically, a product of European thought — Yeats describes an apocalyptic vision in which the world collapses into anarchy because of an internal flaw in humanity. In </a:t>
            </a:r>
            <a:r>
              <a:rPr lang="en-US" sz="4000" i="1">
                <a:solidFill>
                  <a:srgbClr val="000000"/>
                </a:solidFill>
                <a:effectLst/>
                <a:latin typeface="Helvetica"/>
                <a:ea typeface="Times New Roman" panose="02020603050405020304" pitchFamily="18" charset="0"/>
                <a:cs typeface="Times New Roman" panose="02020603050405020304" pitchFamily="18" charset="0"/>
              </a:rPr>
              <a:t>Things Fall Apart</a:t>
            </a:r>
            <a:r>
              <a:rPr lang="en-US" sz="4000">
                <a:solidFill>
                  <a:srgbClr val="000000"/>
                </a:solidFill>
                <a:effectLst/>
                <a:latin typeface="Helvetica"/>
                <a:ea typeface="Times New Roman" panose="02020603050405020304" pitchFamily="18" charset="0"/>
                <a:cs typeface="Times New Roman" panose="02020603050405020304" pitchFamily="18" charset="0"/>
              </a:rPr>
              <a:t>, Achebe illustrates this vision by showing us what happened in the Igbo society of Nigeria at the time of its colonization by the British. Because of internal weaknesses within the native structure and the divided nature of Igbo society, the community of Umuofia in this novel is unable to withstand the tidal wave of foreign religion, commerce, technology, and government. </a:t>
            </a:r>
            <a:endParaRPr lang="en-US" sz="4000"/>
          </a:p>
        </p:txBody>
      </p:sp>
    </p:spTree>
    <p:extLst>
      <p:ext uri="{BB962C8B-B14F-4D97-AF65-F5344CB8AC3E}">
        <p14:creationId xmlns:p14="http://schemas.microsoft.com/office/powerpoint/2010/main" val="3681996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DC536-41A1-1249-A2B6-1846C94B449C}"/>
              </a:ext>
            </a:extLst>
          </p:cNvPr>
          <p:cNvSpPr>
            <a:spLocks noGrp="1"/>
          </p:cNvSpPr>
          <p:nvPr>
            <p:ph idx="1"/>
          </p:nvPr>
        </p:nvSpPr>
        <p:spPr>
          <a:xfrm>
            <a:off x="357139" y="401685"/>
            <a:ext cx="10938164" cy="5448011"/>
          </a:xfrm>
        </p:spPr>
        <p:txBody>
          <a:bodyPr>
            <a:noAutofit/>
          </a:bodyPr>
          <a:lstStyle/>
          <a:p>
            <a:r>
              <a:rPr lang="en-US" sz="4400">
                <a:solidFill>
                  <a:srgbClr val="000000"/>
                </a:solidFill>
                <a:effectLst/>
                <a:latin typeface="Helvetica"/>
                <a:ea typeface="Times New Roman" panose="02020603050405020304" pitchFamily="18" charset="0"/>
              </a:rPr>
              <a:t> In "The Second Coming," Yeats evokes the anti-Christ leading an anarchic world to destruction. This ominous tone gradually emerges in </a:t>
            </a:r>
            <a:r>
              <a:rPr lang="en-US" sz="4400" i="1">
                <a:solidFill>
                  <a:srgbClr val="000000"/>
                </a:solidFill>
                <a:effectLst/>
                <a:latin typeface="Helvetica"/>
                <a:ea typeface="Times New Roman" panose="02020603050405020304" pitchFamily="18" charset="0"/>
              </a:rPr>
              <a:t>Things Fall Apart</a:t>
            </a:r>
            <a:r>
              <a:rPr lang="en-US" sz="4400">
                <a:solidFill>
                  <a:srgbClr val="000000"/>
                </a:solidFill>
                <a:effectLst/>
                <a:latin typeface="Helvetica"/>
                <a:ea typeface="Times New Roman" panose="02020603050405020304" pitchFamily="18" charset="0"/>
              </a:rPr>
              <a:t> as an intrusive religious presence and an insensitive government together cause the traditional Umuofian world to fall apart.</a:t>
            </a:r>
            <a:endParaRPr lang="en-US" sz="4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83621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FCA754-E239-714A-8CE8-20BA7FCF65F4}"/>
              </a:ext>
            </a:extLst>
          </p:cNvPr>
          <p:cNvSpPr>
            <a:spLocks noGrp="1"/>
          </p:cNvSpPr>
          <p:nvPr>
            <p:ph idx="1"/>
          </p:nvPr>
        </p:nvSpPr>
        <p:spPr>
          <a:xfrm>
            <a:off x="577273" y="0"/>
            <a:ext cx="11614727" cy="6858000"/>
          </a:xfrm>
        </p:spPr>
        <p:txBody>
          <a:bodyPr>
            <a:noAutofit/>
          </a:bodyPr>
          <a:lstStyle/>
          <a:p>
            <a:r>
              <a:rPr lang="en-US" sz="4000">
                <a:solidFill>
                  <a:srgbClr val="000000"/>
                </a:solidFill>
                <a:effectLst/>
                <a:latin typeface="Helvetica"/>
                <a:ea typeface="Times New Roman" panose="02020603050405020304" pitchFamily="18" charset="0"/>
              </a:rPr>
              <a:t>Literary Purpose</a:t>
            </a:r>
            <a:endParaRPr lang="en-US" sz="4000">
              <a:effectLst/>
              <a:latin typeface="Times New Roman" panose="02020603050405020304" pitchFamily="18" charset="0"/>
              <a:ea typeface="Times New Roman" panose="02020603050405020304" pitchFamily="18" charset="0"/>
            </a:endParaRPr>
          </a:p>
          <a:p>
            <a:pPr marL="0" indent="0">
              <a:buNone/>
            </a:pPr>
            <a:r>
              <a:rPr lang="en-US" sz="4000">
                <a:solidFill>
                  <a:srgbClr val="000000"/>
                </a:solidFill>
                <a:effectLst/>
                <a:latin typeface="Helvetica"/>
                <a:ea typeface="Times New Roman" panose="02020603050405020304" pitchFamily="18" charset="0"/>
                <a:cs typeface="Times New Roman" panose="02020603050405020304" pitchFamily="18" charset="0"/>
              </a:rPr>
              <a:t>When </a:t>
            </a:r>
            <a:r>
              <a:rPr lang="en-US" sz="4000" i="1">
                <a:solidFill>
                  <a:srgbClr val="000000"/>
                </a:solidFill>
                <a:effectLst/>
                <a:latin typeface="Helvetica"/>
                <a:ea typeface="Times New Roman" panose="02020603050405020304" pitchFamily="18" charset="0"/>
                <a:cs typeface="Times New Roman" panose="02020603050405020304" pitchFamily="18" charset="0"/>
              </a:rPr>
              <a:t>Things Fall Apart</a:t>
            </a:r>
            <a:r>
              <a:rPr lang="en-US" sz="4000">
                <a:solidFill>
                  <a:srgbClr val="000000"/>
                </a:solidFill>
                <a:effectLst/>
                <a:latin typeface="Helvetica"/>
                <a:ea typeface="Times New Roman" panose="02020603050405020304" pitchFamily="18" charset="0"/>
                <a:cs typeface="Times New Roman" panose="02020603050405020304" pitchFamily="18" charset="0"/>
              </a:rPr>
              <a:t> was first published, Achebe announced that one of his purposes was to present a complex, dynamic society to a Western audience who perceived African society as primitive, simple, and backward. Unless Africans could tell their side of their story, Achebe believed that the African experience would forever be "mistold," even by such well-meaning authors as Joyce Cary in </a:t>
            </a:r>
            <a:r>
              <a:rPr lang="en-US" sz="4000" i="1">
                <a:solidFill>
                  <a:srgbClr val="000000"/>
                </a:solidFill>
                <a:effectLst/>
                <a:latin typeface="Helvetica"/>
                <a:ea typeface="Times New Roman" panose="02020603050405020304" pitchFamily="18" charset="0"/>
                <a:cs typeface="Times New Roman" panose="02020603050405020304" pitchFamily="18" charset="0"/>
              </a:rPr>
              <a:t>Mister Johnson</a:t>
            </a:r>
            <a:r>
              <a:rPr lang="en-US" sz="4000">
                <a:solidFill>
                  <a:srgbClr val="000000"/>
                </a:solidFill>
                <a:effectLst/>
                <a:latin typeface="Helvetica"/>
                <a:ea typeface="Times New Roman" panose="02020603050405020304" pitchFamily="18" charset="0"/>
                <a:cs typeface="Times New Roman" panose="02020603050405020304" pitchFamily="18" charset="0"/>
              </a:rPr>
              <a:t>. Cary worked in Nigeria as a colonial administrator and was sympathetic to the Nigerian people. </a:t>
            </a:r>
            <a:endParaRPr lang="en-US" sz="4000"/>
          </a:p>
        </p:txBody>
      </p:sp>
    </p:spTree>
    <p:extLst>
      <p:ext uri="{BB962C8B-B14F-4D97-AF65-F5344CB8AC3E}">
        <p14:creationId xmlns:p14="http://schemas.microsoft.com/office/powerpoint/2010/main" val="3468165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AA4311-E95B-084D-ABAE-0B42F56CB185}"/>
              </a:ext>
            </a:extLst>
          </p:cNvPr>
          <p:cNvSpPr>
            <a:spLocks noGrp="1"/>
          </p:cNvSpPr>
          <p:nvPr>
            <p:ph idx="1"/>
          </p:nvPr>
        </p:nvSpPr>
        <p:spPr>
          <a:xfrm>
            <a:off x="346364" y="-1"/>
            <a:ext cx="11410758" cy="7119697"/>
          </a:xfrm>
        </p:spPr>
        <p:txBody>
          <a:bodyPr>
            <a:noAutofit/>
          </a:bodyPr>
          <a:lstStyle/>
          <a:p>
            <a:r>
              <a:rPr lang="en-US" sz="3600">
                <a:solidFill>
                  <a:srgbClr val="000000"/>
                </a:solidFill>
                <a:effectLst/>
                <a:latin typeface="Helvetica"/>
                <a:ea typeface="Times New Roman" panose="02020603050405020304" pitchFamily="18" charset="0"/>
                <a:cs typeface="Times New Roman" panose="02020603050405020304" pitchFamily="18" charset="0"/>
              </a:rPr>
              <a:t> Yet Achebe feels that Cary, along with other Western writers such as Joseph Conrad, misunderstood Africa. Many European writers have presented the continent as a dark place inhabited by people with impenetrable, primitive minds; Achebe considers this reductionist portrayal of Africa racist. He points to Conrad, who wrote against imperialism but reduced Africans to mysterious, animalistic, and exotic "others." In an interview published in 1994, Achebe explains that his anger about the inaccurate portrayal of African culture by white colonial writers does not imply that students should not read works by Conrad or Cary.</a:t>
            </a:r>
            <a:endParaRPr lang="en-US" sz="3600"/>
          </a:p>
        </p:txBody>
      </p:sp>
    </p:spTree>
    <p:extLst>
      <p:ext uri="{BB962C8B-B14F-4D97-AF65-F5344CB8AC3E}">
        <p14:creationId xmlns:p14="http://schemas.microsoft.com/office/powerpoint/2010/main" val="3171505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18</Slides>
  <Notes>0</Notes>
  <HiddenSlides>0</HiddenSlide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I. B. PG College  Panipat </vt:lpstr>
      <vt:lpstr>Presented By:</vt:lpstr>
      <vt:lpstr> Class- B.A. (Hons.) Final year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B. PG College  Panipat </dc:title>
  <dc:creator>Unknown User</dc:creator>
  <cp:lastModifiedBy>Unknown User</cp:lastModifiedBy>
  <cp:revision>3</cp:revision>
  <dcterms:created xsi:type="dcterms:W3CDTF">2020-04-08T07:27:45Z</dcterms:created>
  <dcterms:modified xsi:type="dcterms:W3CDTF">2020-04-08T07:50:49Z</dcterms:modified>
</cp:coreProperties>
</file>