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6" r:id="rId7"/>
    <p:sldId id="268" r:id="rId8"/>
    <p:sldId id="269" r:id="rId9"/>
    <p:sldId id="270" r:id="rId10"/>
    <p:sldId id="272" r:id="rId11"/>
    <p:sldId id="274" r:id="rId12"/>
    <p:sldId id="264"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2C355C1F-B520-4DAC-A3B6-14DE21A7E6DD}" type="datetimeFigureOut">
              <a:rPr lang="en-US" smtClean="0"/>
              <a:pPr/>
              <a:t>4/16/2020</a:t>
            </a:fld>
            <a:endParaRPr lang="en-IN"/>
          </a:p>
        </p:txBody>
      </p:sp>
      <p:sp>
        <p:nvSpPr>
          <p:cNvPr id="16" name="Slide Number Placeholder 15"/>
          <p:cNvSpPr>
            <a:spLocks noGrp="1"/>
          </p:cNvSpPr>
          <p:nvPr>
            <p:ph type="sldNum" sz="quarter" idx="11"/>
          </p:nvPr>
        </p:nvSpPr>
        <p:spPr/>
        <p:txBody>
          <a:bodyPr/>
          <a:lstStyle/>
          <a:p>
            <a:fld id="{559F1F3E-CE3C-49A8-B3F5-35D9E678A83C}" type="slidenum">
              <a:rPr lang="en-IN" smtClean="0"/>
              <a:pPr/>
              <a:t>‹#›</a:t>
            </a:fld>
            <a:endParaRPr lang="en-IN"/>
          </a:p>
        </p:txBody>
      </p:sp>
      <p:sp>
        <p:nvSpPr>
          <p:cNvPr id="17" name="Footer Placeholder 16"/>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355C1F-B520-4DAC-A3B6-14DE21A7E6DD}" type="datetimeFigureOut">
              <a:rPr lang="en-US" smtClean="0"/>
              <a:pPr/>
              <a:t>4/16/2020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9F1F3E-CE3C-49A8-B3F5-35D9E678A83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355C1F-B520-4DAC-A3B6-14DE21A7E6DD}" type="datetimeFigureOut">
              <a:rPr lang="en-US" smtClean="0"/>
              <a:pPr/>
              <a:t>4/16/2020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9F1F3E-CE3C-49A8-B3F5-35D9E678A83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2C355C1F-B520-4DAC-A3B6-14DE21A7E6DD}" type="datetimeFigureOut">
              <a:rPr lang="en-US" smtClean="0"/>
              <a:pPr/>
              <a:t>4/16/2020</a:t>
            </a:fld>
            <a:endParaRPr lang="en-IN"/>
          </a:p>
        </p:txBody>
      </p:sp>
      <p:sp>
        <p:nvSpPr>
          <p:cNvPr id="15" name="Slide Number Placeholder 14"/>
          <p:cNvSpPr>
            <a:spLocks noGrp="1"/>
          </p:cNvSpPr>
          <p:nvPr>
            <p:ph type="sldNum" sz="quarter" idx="15"/>
          </p:nvPr>
        </p:nvSpPr>
        <p:spPr/>
        <p:txBody>
          <a:bodyPr/>
          <a:lstStyle>
            <a:lvl1pPr algn="ctr">
              <a:defRPr/>
            </a:lvl1pPr>
          </a:lstStyle>
          <a:p>
            <a:fld id="{559F1F3E-CE3C-49A8-B3F5-35D9E678A83C}" type="slidenum">
              <a:rPr lang="en-IN" smtClean="0"/>
              <a:pPr/>
              <a:t>‹#›</a:t>
            </a:fld>
            <a:endParaRPr lang="en-IN"/>
          </a:p>
        </p:txBody>
      </p:sp>
      <p:sp>
        <p:nvSpPr>
          <p:cNvPr id="16" name="Footer Placeholder 15"/>
          <p:cNvSpPr>
            <a:spLocks noGrp="1"/>
          </p:cNvSpPr>
          <p:nvPr>
            <p:ph type="ftr" sz="quarter" idx="16"/>
          </p:nvPr>
        </p:nvSpPr>
        <p:spPr/>
        <p:txBody>
          <a:bodyPr/>
          <a:lstStyle/>
          <a:p>
            <a:endParaRPr lang="en-IN"/>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C355C1F-B520-4DAC-A3B6-14DE21A7E6DD}" type="datetimeFigureOut">
              <a:rPr lang="en-US" smtClean="0"/>
              <a:pPr/>
              <a:t>4/16/2020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9F1F3E-CE3C-49A8-B3F5-35D9E678A83C}" type="slidenum">
              <a:rPr lang="en-IN" smtClean="0"/>
              <a:pPr/>
              <a:t>‹#›</a:t>
            </a:fld>
            <a:endParaRPr lang="en-IN"/>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C355C1F-B520-4DAC-A3B6-14DE21A7E6DD}" type="datetimeFigureOut">
              <a:rPr lang="en-US" smtClean="0"/>
              <a:pPr/>
              <a:t>4/16/2020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9F1F3E-CE3C-49A8-B3F5-35D9E678A83C}"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559F1F3E-CE3C-49A8-B3F5-35D9E678A83C}" type="slidenum">
              <a:rPr lang="en-IN" smtClean="0"/>
              <a:pPr/>
              <a:t>‹#›</a:t>
            </a:fld>
            <a:endParaRPr lang="en-IN"/>
          </a:p>
        </p:txBody>
      </p:sp>
      <p:sp>
        <p:nvSpPr>
          <p:cNvPr id="8" name="Footer Placeholder 7"/>
          <p:cNvSpPr>
            <a:spLocks noGrp="1"/>
          </p:cNvSpPr>
          <p:nvPr>
            <p:ph type="ftr" sz="quarter" idx="11"/>
          </p:nvPr>
        </p:nvSpPr>
        <p:spPr/>
        <p:txBody>
          <a:bodyPr/>
          <a:lstStyle/>
          <a:p>
            <a:endParaRPr lang="en-IN"/>
          </a:p>
        </p:txBody>
      </p:sp>
      <p:sp>
        <p:nvSpPr>
          <p:cNvPr id="7" name="Date Placeholder 6"/>
          <p:cNvSpPr>
            <a:spLocks noGrp="1"/>
          </p:cNvSpPr>
          <p:nvPr>
            <p:ph type="dt" sz="half" idx="10"/>
          </p:nvPr>
        </p:nvSpPr>
        <p:spPr/>
        <p:txBody>
          <a:bodyPr/>
          <a:lstStyle/>
          <a:p>
            <a:fld id="{2C355C1F-B520-4DAC-A3B6-14DE21A7E6DD}" type="datetimeFigureOut">
              <a:rPr lang="en-US" smtClean="0"/>
              <a:pPr/>
              <a:t>4/16/2020</a:t>
            </a:fld>
            <a:endParaRPr lang="en-IN"/>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C355C1F-B520-4DAC-A3B6-14DE21A7E6DD}" type="datetimeFigureOut">
              <a:rPr lang="en-US" smtClean="0"/>
              <a:pPr/>
              <a:t>4/16/2020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59F1F3E-CE3C-49A8-B3F5-35D9E678A83C}"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55C1F-B520-4DAC-A3B6-14DE21A7E6DD}" type="datetimeFigureOut">
              <a:rPr lang="en-US" smtClean="0"/>
              <a:pPr/>
              <a:t>4/16/2020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59F1F3E-CE3C-49A8-B3F5-35D9E678A83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2C355C1F-B520-4DAC-A3B6-14DE21A7E6DD}" type="datetimeFigureOut">
              <a:rPr lang="en-US" smtClean="0"/>
              <a:pPr/>
              <a:t>4/16/2020</a:t>
            </a:fld>
            <a:endParaRPr lang="en-IN"/>
          </a:p>
        </p:txBody>
      </p:sp>
      <p:sp>
        <p:nvSpPr>
          <p:cNvPr id="9" name="Slide Number Placeholder 8"/>
          <p:cNvSpPr>
            <a:spLocks noGrp="1"/>
          </p:cNvSpPr>
          <p:nvPr>
            <p:ph type="sldNum" sz="quarter" idx="15"/>
          </p:nvPr>
        </p:nvSpPr>
        <p:spPr/>
        <p:txBody>
          <a:bodyPr/>
          <a:lstStyle/>
          <a:p>
            <a:fld id="{559F1F3E-CE3C-49A8-B3F5-35D9E678A83C}" type="slidenum">
              <a:rPr lang="en-IN" smtClean="0"/>
              <a:pPr/>
              <a:t>‹#›</a:t>
            </a:fld>
            <a:endParaRPr lang="en-IN"/>
          </a:p>
        </p:txBody>
      </p:sp>
      <p:sp>
        <p:nvSpPr>
          <p:cNvPr id="10" name="Footer Placeholder 9"/>
          <p:cNvSpPr>
            <a:spLocks noGrp="1"/>
          </p:cNvSpPr>
          <p:nvPr>
            <p:ph type="ftr" sz="quarter" idx="16"/>
          </p:nvPr>
        </p:nvSpPr>
        <p:spPr/>
        <p:txBody>
          <a:bodyPr/>
          <a:lstStyle/>
          <a:p>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2C355C1F-B520-4DAC-A3B6-14DE21A7E6DD}" type="datetimeFigureOut">
              <a:rPr lang="en-US" smtClean="0"/>
              <a:pPr/>
              <a:t>4/16/2020</a:t>
            </a:fld>
            <a:endParaRPr lang="en-IN"/>
          </a:p>
        </p:txBody>
      </p:sp>
      <p:sp>
        <p:nvSpPr>
          <p:cNvPr id="9" name="Slide Number Placeholder 8"/>
          <p:cNvSpPr>
            <a:spLocks noGrp="1"/>
          </p:cNvSpPr>
          <p:nvPr>
            <p:ph type="sldNum" sz="quarter" idx="11"/>
          </p:nvPr>
        </p:nvSpPr>
        <p:spPr/>
        <p:txBody>
          <a:bodyPr/>
          <a:lstStyle/>
          <a:p>
            <a:fld id="{559F1F3E-CE3C-49A8-B3F5-35D9E678A83C}"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C355C1F-B520-4DAC-A3B6-14DE21A7E6DD}" type="datetimeFigureOut">
              <a:rPr lang="en-US" smtClean="0"/>
              <a:pPr/>
              <a:t>4/16/2020</a:t>
            </a:fld>
            <a:endParaRPr lang="en-IN"/>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IN"/>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59F1F3E-CE3C-49A8-B3F5-35D9E678A83C}" type="slidenum">
              <a:rPr lang="en-IN" smtClean="0"/>
              <a:pPr/>
              <a:t>‹#›</a:t>
            </a:fld>
            <a:endParaRPr lang="en-IN"/>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662" y="4357694"/>
            <a:ext cx="7286676" cy="2286016"/>
          </a:xfrm>
        </p:spPr>
        <p:txBody>
          <a:bodyPr>
            <a:normAutofit/>
          </a:bodyPr>
          <a:lstStyle/>
          <a:p>
            <a:pPr algn="ctr"/>
            <a:r>
              <a:rPr lang="en-US" sz="3600" dirty="0" smtClean="0"/>
              <a:t> </a:t>
            </a:r>
            <a:r>
              <a:rPr lang="en-US" sz="3600" dirty="0" smtClean="0">
                <a:ln>
                  <a:solidFill>
                    <a:schemeClr val="tx1"/>
                  </a:solidFill>
                </a:ln>
                <a:solidFill>
                  <a:schemeClr val="tx1"/>
                </a:solidFill>
              </a:rPr>
              <a:t>I.B.(P.G)</a:t>
            </a:r>
            <a:r>
              <a:rPr lang="en-US" sz="3600" dirty="0" err="1" smtClean="0">
                <a:ln>
                  <a:solidFill>
                    <a:schemeClr val="tx1"/>
                  </a:solidFill>
                </a:ln>
                <a:solidFill>
                  <a:schemeClr val="tx1"/>
                </a:solidFill>
              </a:rPr>
              <a:t>College,Panipat</a:t>
            </a:r>
            <a:r>
              <a:rPr lang="en-US" sz="3600" dirty="0" smtClean="0">
                <a:ln>
                  <a:solidFill>
                    <a:schemeClr val="tx1"/>
                  </a:solidFill>
                </a:ln>
                <a:solidFill>
                  <a:schemeClr val="tx1"/>
                </a:solidFill>
              </a:rPr>
              <a:t> Affiliated To </a:t>
            </a:r>
            <a:r>
              <a:rPr lang="en-US" sz="3600" dirty="0" err="1" smtClean="0">
                <a:ln>
                  <a:solidFill>
                    <a:schemeClr val="tx1"/>
                  </a:solidFill>
                </a:ln>
                <a:solidFill>
                  <a:schemeClr val="tx1"/>
                </a:solidFill>
              </a:rPr>
              <a:t>Kurukshetra</a:t>
            </a:r>
            <a:r>
              <a:rPr lang="en-US" sz="3600" dirty="0" smtClean="0">
                <a:ln>
                  <a:solidFill>
                    <a:schemeClr val="tx1"/>
                  </a:solidFill>
                </a:ln>
                <a:solidFill>
                  <a:schemeClr val="tx1"/>
                </a:solidFill>
              </a:rPr>
              <a:t> </a:t>
            </a:r>
            <a:r>
              <a:rPr lang="en-US" sz="3600" dirty="0" err="1" smtClean="0">
                <a:ln>
                  <a:solidFill>
                    <a:schemeClr val="tx1"/>
                  </a:solidFill>
                </a:ln>
                <a:solidFill>
                  <a:schemeClr val="tx1"/>
                </a:solidFill>
              </a:rPr>
              <a:t>University,Kurukshetra</a:t>
            </a:r>
            <a:endParaRPr lang="en-IN" sz="3600" dirty="0">
              <a:ln>
                <a:solidFill>
                  <a:schemeClr val="tx1"/>
                </a:solidFill>
              </a:ln>
              <a:solidFill>
                <a:schemeClr val="tx1"/>
              </a:solidFill>
            </a:endParaRPr>
          </a:p>
        </p:txBody>
      </p:sp>
      <p:sp>
        <p:nvSpPr>
          <p:cNvPr id="2" name="Title 1"/>
          <p:cNvSpPr>
            <a:spLocks noGrp="1"/>
          </p:cNvSpPr>
          <p:nvPr>
            <p:ph type="ctrTitle"/>
          </p:nvPr>
        </p:nvSpPr>
        <p:spPr>
          <a:xfrm>
            <a:off x="0" y="0"/>
            <a:ext cx="9144000" cy="4143380"/>
          </a:xfrm>
        </p:spPr>
        <p:txBody>
          <a:bodyPr>
            <a:noAutofit/>
          </a:bodyPr>
          <a:lstStyle/>
          <a:p>
            <a:r>
              <a:rPr lang="en-US" sz="3600" dirty="0" smtClean="0">
                <a:ln>
                  <a:solidFill>
                    <a:schemeClr val="tx1"/>
                  </a:solidFill>
                </a:ln>
                <a:solidFill>
                  <a:schemeClr val="tx1"/>
                </a:solidFill>
                <a:effectLst/>
                <a:latin typeface="Comic Sans MS" pitchFamily="66" charset="0"/>
              </a:rPr>
              <a:t>Class:- </a:t>
            </a:r>
            <a:r>
              <a:rPr lang="en-US" sz="3600" dirty="0" smtClean="0">
                <a:ln>
                  <a:solidFill>
                    <a:schemeClr val="tx1"/>
                  </a:solidFill>
                </a:ln>
                <a:latin typeface="Comic Sans MS" pitchFamily="66" charset="0"/>
              </a:rPr>
              <a:t>M</a:t>
            </a:r>
            <a:r>
              <a:rPr lang="en-US" sz="3600" dirty="0" smtClean="0">
                <a:ln>
                  <a:solidFill>
                    <a:schemeClr val="tx1"/>
                  </a:solidFill>
                </a:ln>
                <a:solidFill>
                  <a:schemeClr val="tx1"/>
                </a:solidFill>
                <a:effectLst/>
                <a:latin typeface="Comic Sans MS" pitchFamily="66" charset="0"/>
              </a:rPr>
              <a:t>.com 2</a:t>
            </a:r>
            <a:r>
              <a:rPr lang="en-US" sz="3600" baseline="30000" dirty="0" smtClean="0">
                <a:ln>
                  <a:solidFill>
                    <a:schemeClr val="tx1"/>
                  </a:solidFill>
                </a:ln>
                <a:solidFill>
                  <a:schemeClr val="tx1"/>
                </a:solidFill>
                <a:effectLst/>
                <a:latin typeface="Comic Sans MS" pitchFamily="66" charset="0"/>
              </a:rPr>
              <a:t>nd</a:t>
            </a:r>
            <a:r>
              <a:rPr sz="3600" smtClean="0">
                <a:ln>
                  <a:solidFill>
                    <a:schemeClr val="tx1"/>
                  </a:solidFill>
                </a:ln>
                <a:solidFill>
                  <a:schemeClr val="tx1"/>
                </a:solidFill>
                <a:effectLst/>
                <a:latin typeface="Comic Sans MS" pitchFamily="66" charset="0"/>
              </a:rPr>
              <a:t> </a:t>
            </a:r>
            <a:r>
              <a:rPr lang="en-US" sz="3600" dirty="0" smtClean="0">
                <a:ln>
                  <a:solidFill>
                    <a:schemeClr val="tx1"/>
                  </a:solidFill>
                </a:ln>
                <a:solidFill>
                  <a:schemeClr val="tx1"/>
                </a:solidFill>
                <a:effectLst/>
                <a:latin typeface="Comic Sans MS" pitchFamily="66" charset="0"/>
              </a:rPr>
              <a:t>Semester</a:t>
            </a:r>
            <a:r>
              <a:rPr sz="3600" smtClean="0">
                <a:ln>
                  <a:solidFill>
                    <a:schemeClr val="tx1"/>
                  </a:solidFill>
                </a:ln>
                <a:solidFill>
                  <a:schemeClr val="tx1"/>
                </a:solidFill>
                <a:effectLst/>
                <a:latin typeface="Comic Sans MS" pitchFamily="66" charset="0"/>
              </a:rPr>
              <a:t/>
            </a:r>
            <a:br>
              <a:rPr sz="3600" smtClean="0">
                <a:ln>
                  <a:solidFill>
                    <a:schemeClr val="tx1"/>
                  </a:solidFill>
                </a:ln>
                <a:solidFill>
                  <a:schemeClr val="tx1"/>
                </a:solidFill>
                <a:effectLst/>
                <a:latin typeface="Comic Sans MS" pitchFamily="66" charset="0"/>
              </a:rPr>
            </a:br>
            <a:r>
              <a:rPr sz="3600" smtClean="0">
                <a:ln>
                  <a:solidFill>
                    <a:schemeClr val="tx1"/>
                  </a:solidFill>
                </a:ln>
                <a:solidFill>
                  <a:schemeClr val="tx1"/>
                </a:solidFill>
                <a:effectLst/>
                <a:latin typeface="Comic Sans MS" pitchFamily="66" charset="0"/>
              </a:rPr>
              <a:t> Subject:- Corporate Accounting </a:t>
            </a:r>
            <a:br>
              <a:rPr sz="3600" smtClean="0">
                <a:ln>
                  <a:solidFill>
                    <a:schemeClr val="tx1"/>
                  </a:solidFill>
                </a:ln>
                <a:solidFill>
                  <a:schemeClr val="tx1"/>
                </a:solidFill>
                <a:effectLst/>
                <a:latin typeface="Comic Sans MS" pitchFamily="66" charset="0"/>
              </a:rPr>
            </a:br>
            <a:r>
              <a:rPr sz="3600" smtClean="0">
                <a:ln>
                  <a:solidFill>
                    <a:schemeClr val="tx1"/>
                  </a:solidFill>
                </a:ln>
                <a:solidFill>
                  <a:schemeClr val="tx1"/>
                </a:solidFill>
                <a:effectLst/>
                <a:latin typeface="Comic Sans MS" pitchFamily="66" charset="0"/>
              </a:rPr>
              <a:t>Topic</a:t>
            </a:r>
            <a:r>
              <a:rPr lang="en-US" sz="3600" dirty="0" smtClean="0">
                <a:ln>
                  <a:solidFill>
                    <a:schemeClr val="tx1"/>
                  </a:solidFill>
                </a:ln>
                <a:solidFill>
                  <a:schemeClr val="tx1"/>
                </a:solidFill>
                <a:effectLst/>
                <a:latin typeface="Comic Sans MS" pitchFamily="66" charset="0"/>
              </a:rPr>
              <a:t>:- Amalgamation</a:t>
            </a:r>
            <a:r>
              <a:rPr lang="en-US" sz="3600" smtClean="0">
                <a:ln>
                  <a:solidFill>
                    <a:schemeClr val="tx1"/>
                  </a:solidFill>
                </a:ln>
                <a:solidFill>
                  <a:schemeClr val="tx1"/>
                </a:solidFill>
                <a:effectLst/>
                <a:latin typeface="Comic Sans MS" pitchFamily="66" charset="0"/>
              </a:rPr>
              <a:t/>
            </a:r>
            <a:br>
              <a:rPr lang="en-US" sz="3600" smtClean="0">
                <a:ln>
                  <a:solidFill>
                    <a:schemeClr val="tx1"/>
                  </a:solidFill>
                </a:ln>
                <a:solidFill>
                  <a:schemeClr val="tx1"/>
                </a:solidFill>
                <a:effectLst/>
                <a:latin typeface="Comic Sans MS" pitchFamily="66" charset="0"/>
              </a:rPr>
            </a:br>
            <a:r>
              <a:rPr lang="en-US" sz="3600" smtClean="0">
                <a:ln>
                  <a:solidFill>
                    <a:schemeClr val="tx1"/>
                  </a:solidFill>
                </a:ln>
                <a:solidFill>
                  <a:schemeClr val="tx1"/>
                </a:solidFill>
                <a:effectLst/>
                <a:latin typeface="Comic Sans MS" pitchFamily="66" charset="0"/>
              </a:rPr>
              <a:t>By:-</a:t>
            </a:r>
            <a:r>
              <a:rPr sz="3600" smtClean="0">
                <a:ln>
                  <a:solidFill>
                    <a:schemeClr val="tx1"/>
                  </a:solidFill>
                </a:ln>
                <a:solidFill>
                  <a:schemeClr val="tx1"/>
                </a:solidFill>
                <a:effectLst/>
                <a:latin typeface="Comic Sans MS" pitchFamily="66" charset="0"/>
              </a:rPr>
              <a:t>Prof.Ruchika </a:t>
            </a:r>
            <a:r>
              <a:rPr sz="3600" smtClean="0">
                <a:ln>
                  <a:solidFill>
                    <a:schemeClr val="tx1"/>
                  </a:solidFill>
                </a:ln>
                <a:solidFill>
                  <a:schemeClr val="tx1"/>
                </a:solidFill>
                <a:effectLst/>
                <a:latin typeface="Comic Sans MS" pitchFamily="66" charset="0"/>
              </a:rPr>
              <a:t>Batra</a:t>
            </a:r>
            <a:br>
              <a:rPr sz="3600" smtClean="0">
                <a:ln>
                  <a:solidFill>
                    <a:schemeClr val="tx1"/>
                  </a:solidFill>
                </a:ln>
                <a:solidFill>
                  <a:schemeClr val="tx1"/>
                </a:solidFill>
                <a:effectLst/>
                <a:latin typeface="Comic Sans MS" pitchFamily="66" charset="0"/>
              </a:rPr>
            </a:br>
            <a:r>
              <a:rPr sz="3600" smtClean="0">
                <a:ln>
                  <a:solidFill>
                    <a:schemeClr val="tx1"/>
                  </a:solidFill>
                </a:ln>
                <a:solidFill>
                  <a:schemeClr val="tx1"/>
                </a:solidFill>
                <a:effectLst/>
                <a:latin typeface="Comic Sans MS" pitchFamily="66" charset="0"/>
              </a:rPr>
              <a:t>(Assistant Professor)</a:t>
            </a:r>
            <a:r>
              <a:rPr lang="en-US" sz="3600" dirty="0" smtClean="0">
                <a:ln>
                  <a:solidFill>
                    <a:schemeClr val="tx1"/>
                  </a:solidFill>
                </a:ln>
                <a:solidFill>
                  <a:schemeClr val="tx1"/>
                </a:solidFill>
                <a:effectLst/>
                <a:latin typeface="Comic Sans MS" pitchFamily="66" charset="0"/>
              </a:rPr>
              <a:t/>
            </a:r>
            <a:br>
              <a:rPr lang="en-US" sz="3600" dirty="0" smtClean="0">
                <a:ln>
                  <a:solidFill>
                    <a:schemeClr val="tx1"/>
                  </a:solidFill>
                </a:ln>
                <a:solidFill>
                  <a:schemeClr val="tx1"/>
                </a:solidFill>
                <a:effectLst/>
                <a:latin typeface="Comic Sans MS" pitchFamily="66" charset="0"/>
              </a:rPr>
            </a:br>
            <a:r>
              <a:rPr sz="3600" smtClean="0">
                <a:ln>
                  <a:solidFill>
                    <a:schemeClr val="tx1"/>
                  </a:solidFill>
                </a:ln>
                <a:solidFill>
                  <a:schemeClr val="tx1"/>
                </a:solidFill>
                <a:effectLst/>
                <a:latin typeface="Comic Sans MS" pitchFamily="66" charset="0"/>
              </a:rPr>
              <a:t>Department Of Commerce &amp; Management</a:t>
            </a:r>
            <a:r>
              <a:rPr lang="en-US" sz="4400" dirty="0" smtClean="0">
                <a:ln>
                  <a:solidFill>
                    <a:schemeClr val="tx1"/>
                  </a:solidFill>
                </a:ln>
                <a:solidFill>
                  <a:schemeClr val="tx1"/>
                </a:solidFill>
                <a:effectLst/>
                <a:latin typeface="Comic Sans MS" pitchFamily="66" charset="0"/>
              </a:rPr>
              <a:t/>
            </a:r>
            <a:br>
              <a:rPr lang="en-US" sz="4400" dirty="0" smtClean="0">
                <a:ln>
                  <a:solidFill>
                    <a:schemeClr val="tx1"/>
                  </a:solidFill>
                </a:ln>
                <a:solidFill>
                  <a:schemeClr val="tx1"/>
                </a:solidFill>
                <a:effectLst/>
                <a:latin typeface="Comic Sans MS" pitchFamily="66" charset="0"/>
              </a:rPr>
            </a:br>
            <a:endParaRPr lang="en-IN" sz="4400" dirty="0">
              <a:ln>
                <a:solidFill>
                  <a:schemeClr val="tx1"/>
                </a:solidFill>
              </a:ln>
              <a:solidFill>
                <a:schemeClr val="tx1"/>
              </a:solidFill>
              <a:effectLst/>
              <a:latin typeface="Comic Sans MS" pitchFamily="66" charset="0"/>
            </a:endParaRPr>
          </a:p>
        </p:txBody>
      </p:sp>
      <p:sp>
        <p:nvSpPr>
          <p:cNvPr id="4" name="Rectangle 3"/>
          <p:cNvSpPr/>
          <p:nvPr/>
        </p:nvSpPr>
        <p:spPr>
          <a:xfrm>
            <a:off x="-594665" y="1782217"/>
            <a:ext cx="325730" cy="769441"/>
          </a:xfrm>
          <a:prstGeom prst="rect">
            <a:avLst/>
          </a:prstGeom>
        </p:spPr>
        <p:txBody>
          <a:bodyPr wrap="none">
            <a:spAutoFit/>
          </a:bodyPr>
          <a:lstStyle/>
          <a:p>
            <a:r>
              <a:rPr lang="en-US" sz="4400" b="1" cap="small" dirty="0" smtClean="0">
                <a:ln>
                  <a:solidFill>
                    <a:prstClr val="black"/>
                  </a:solidFill>
                </a:ln>
                <a:solidFill>
                  <a:srgbClr val="002060"/>
                </a:solidFill>
                <a:effectLst>
                  <a:glow rad="101600">
                    <a:srgbClr val="FE8637">
                      <a:satMod val="175000"/>
                      <a:alpha val="40000"/>
                    </a:srgbClr>
                  </a:glow>
                </a:effectLst>
                <a:latin typeface="Algerian" pitchFamily="82" charset="0"/>
                <a:ea typeface="+mj-ea"/>
                <a:cs typeface="+mj-cs"/>
              </a:rPr>
              <a:t> </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334000"/>
          </a:xfrm>
        </p:spPr>
        <p:txBody>
          <a:bodyPr>
            <a:normAutofit/>
          </a:bodyPr>
          <a:lstStyle/>
          <a:p>
            <a:r>
              <a:rPr lang="en-US" sz="2800" dirty="0" smtClean="0"/>
              <a:t>Amount of capital can be increased by combining business.</a:t>
            </a:r>
          </a:p>
          <a:p>
            <a:r>
              <a:rPr lang="en-US" sz="2800" dirty="0" smtClean="0"/>
              <a:t>Establishing and management cost can be reduced.</a:t>
            </a:r>
          </a:p>
          <a:p>
            <a:r>
              <a:rPr lang="en-US" sz="2800" dirty="0" smtClean="0"/>
              <a:t>Benefits of large scale production can be secured.</a:t>
            </a:r>
          </a:p>
          <a:p>
            <a:r>
              <a:rPr lang="en-US" sz="2800" dirty="0" smtClean="0"/>
              <a:t>Research and development facilities are increased.</a:t>
            </a:r>
          </a:p>
          <a:p>
            <a:r>
              <a:rPr lang="en-US" sz="2800" dirty="0" smtClean="0"/>
              <a:t>Monopoly in the market can be achieved.</a:t>
            </a:r>
          </a:p>
          <a:p>
            <a:r>
              <a:rPr lang="en-US" sz="2800" dirty="0" smtClean="0"/>
              <a:t>Avoiding competitions.</a:t>
            </a:r>
          </a:p>
          <a:p>
            <a:r>
              <a:rPr lang="en-US" sz="2800" dirty="0" smtClean="0"/>
              <a:t>Increasing efficiency</a:t>
            </a:r>
          </a:p>
          <a:p>
            <a:r>
              <a:rPr lang="en-US" sz="2800" dirty="0" smtClean="0"/>
              <a:t>Expansion</a:t>
            </a:r>
          </a:p>
          <a:p>
            <a:endParaRPr lang="en-IN" sz="2800" dirty="0"/>
          </a:p>
        </p:txBody>
      </p:sp>
      <p:sp>
        <p:nvSpPr>
          <p:cNvPr id="2" name="Title 1"/>
          <p:cNvSpPr>
            <a:spLocks noGrp="1"/>
          </p:cNvSpPr>
          <p:nvPr>
            <p:ph type="title"/>
          </p:nvPr>
        </p:nvSpPr>
        <p:spPr/>
        <p:txBody>
          <a:bodyPr>
            <a:norm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Advantages Of Amalgamation</a:t>
            </a: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sz="2800" dirty="0" smtClean="0"/>
              <a:t>Amalgamation may lead to elimination of healthy competition</a:t>
            </a:r>
          </a:p>
          <a:p>
            <a:pPr algn="just"/>
            <a:r>
              <a:rPr lang="en-IN" sz="2800" dirty="0" smtClean="0"/>
              <a:t>Reduction of employees may take place</a:t>
            </a:r>
          </a:p>
          <a:p>
            <a:pPr algn="just"/>
            <a:r>
              <a:rPr lang="en-IN" sz="2800" dirty="0" smtClean="0"/>
              <a:t>There could be additional debt to pay</a:t>
            </a:r>
          </a:p>
          <a:p>
            <a:pPr algn="just"/>
            <a:r>
              <a:rPr lang="en-IN" sz="2800" dirty="0" smtClean="0"/>
              <a:t>Business combination could lead to monopoly in the market, which is not always positive</a:t>
            </a:r>
          </a:p>
          <a:p>
            <a:pPr algn="just"/>
            <a:r>
              <a:rPr lang="en-IN" sz="2800" dirty="0" smtClean="0"/>
              <a:t>The goodwill and identity of the old company is lost</a:t>
            </a:r>
          </a:p>
          <a:p>
            <a:pPr algn="just">
              <a:buNone/>
            </a:pPr>
            <a:endParaRPr lang="en-IN" sz="2800" dirty="0"/>
          </a:p>
        </p:txBody>
      </p:sp>
      <p:sp>
        <p:nvSpPr>
          <p:cNvPr id="2" name="Title 1"/>
          <p:cNvSpPr>
            <a:spLocks noGrp="1"/>
          </p:cNvSpPr>
          <p:nvPr>
            <p:ph type="title"/>
          </p:nvPr>
        </p:nvSpPr>
        <p:spPr>
          <a:xfrm>
            <a:off x="457200" y="0"/>
            <a:ext cx="8229600" cy="1785926"/>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sz="44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58000" dir="5400000" sy="-100000" algn="bl" rotWithShape="0"/>
                </a:effectLst>
                <a:latin typeface="Comic Sans MS" pitchFamily="66" charset="0"/>
              </a:rPr>
              <a:t>Limitations</a:t>
            </a:r>
            <a:br>
              <a:rPr lang="en-US" sz="44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58000" dir="5400000" sy="-100000" algn="bl" rotWithShape="0"/>
                </a:effectLst>
                <a:latin typeface="Comic Sans MS" pitchFamily="66" charset="0"/>
              </a:rPr>
            </a:br>
            <a:endParaRPr lang="en-IN" sz="44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58000"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26"/>
            <a:ext cx="8229600" cy="5500726"/>
          </a:xfrm>
        </p:spPr>
        <p:txBody>
          <a:bodyPr/>
          <a:lstStyle/>
          <a:p>
            <a:pPr algn="just">
              <a:buNone/>
            </a:pPr>
            <a:r>
              <a:rPr lang="en-IN" dirty="0" smtClean="0"/>
              <a:t>    </a:t>
            </a:r>
            <a:r>
              <a:rPr lang="en-IN" sz="2800" dirty="0" smtClean="0"/>
              <a:t>Amalgamation is one of the tools that can help companies avoid competition among them and add to the market offerings. It is for the mutual advantage of the acquirer and acquired companies. It serves as an apt method of corporate restructuring to bring about a change for the better and make business environment competitive.</a:t>
            </a:r>
            <a:endParaRPr lang="en-IN" sz="2800" dirty="0"/>
          </a:p>
        </p:txBody>
      </p:sp>
      <p:sp>
        <p:nvSpPr>
          <p:cNvPr id="2" name="Title 1"/>
          <p:cNvSpPr>
            <a:spLocks noGrp="1"/>
          </p:cNvSpPr>
          <p:nvPr>
            <p:ph type="title"/>
          </p:nvPr>
        </p:nvSpPr>
        <p:spPr/>
        <p:txBody>
          <a:bodyPr>
            <a:norm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Conclusion</a:t>
            </a: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4143380"/>
          </a:xfrm>
        </p:spPr>
        <p:txBody>
          <a:bodyPr>
            <a:normAutofit lnSpcReduction="10000"/>
          </a:bodyPr>
          <a:lstStyle/>
          <a:p>
            <a:pPr>
              <a:buNone/>
            </a:pPr>
            <a:endParaRPr lang="en-US" dirty="0" smtClean="0"/>
          </a:p>
          <a:p>
            <a:pPr>
              <a:buNone/>
            </a:pPr>
            <a:endParaRPr lang="en-US" dirty="0" smtClean="0"/>
          </a:p>
          <a:p>
            <a:pPr>
              <a:buNone/>
            </a:pPr>
            <a:endParaRPr lang="en-US" dirty="0" smtClean="0"/>
          </a:p>
          <a:p>
            <a:pPr algn="ctr">
              <a:buNone/>
            </a:pPr>
            <a:r>
              <a:rPr lang="en-US" sz="8800" dirty="0" smtClean="0">
                <a:ln>
                  <a:solidFill>
                    <a:schemeClr val="tx1"/>
                  </a:solidFill>
                </a:ln>
                <a:effectLst>
                  <a:reflection blurRad="6350" stA="60000" endA="900" endPos="60000" dist="29997" dir="5400000" sy="-100000" algn="bl" rotWithShape="0"/>
                </a:effectLst>
                <a:latin typeface="Comic Sans MS" pitchFamily="66" charset="0"/>
              </a:rPr>
              <a:t>                                         Thanks</a:t>
            </a:r>
            <a:endParaRPr lang="en-IN" sz="8800" dirty="0">
              <a:ln>
                <a:solidFill>
                  <a:schemeClr val="tx1"/>
                </a:solidFill>
              </a:ln>
              <a:effectLst>
                <a:reflection blurRad="6350" stA="60000" endA="900" endPos="60000" dist="29997" dir="5400000" sy="-100000" algn="bl" rotWithShape="0"/>
              </a:effectLst>
              <a:latin typeface="Comic Sans MS" pitchFamily="66" charset="0"/>
            </a:endParaRPr>
          </a:p>
        </p:txBody>
      </p:sp>
      <p:sp>
        <p:nvSpPr>
          <p:cNvPr id="2" name="Title 1"/>
          <p:cNvSpPr>
            <a:spLocks noGrp="1"/>
          </p:cNvSpPr>
          <p:nvPr>
            <p:ph type="title"/>
          </p:nvPr>
        </p:nvSpPr>
        <p:spPr>
          <a:xfrm>
            <a:off x="457200" y="-285776"/>
            <a:ext cx="8229600" cy="71438"/>
          </a:xfrm>
        </p:spPr>
        <p:txBody>
          <a:bodyPr>
            <a:normAutofit fontScale="90000"/>
          </a:bodyPr>
          <a:lstStyle/>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572140"/>
          </a:xfrm>
        </p:spPr>
        <p:txBody>
          <a:bodyPr>
            <a:normAutofit fontScale="85000" lnSpcReduction="10000"/>
          </a:bodyPr>
          <a:lstStyle/>
          <a:p>
            <a:pPr algn="just">
              <a:buNone/>
            </a:pPr>
            <a:r>
              <a:rPr lang="en-IN" dirty="0" smtClean="0"/>
              <a:t>    </a:t>
            </a:r>
          </a:p>
          <a:p>
            <a:pPr algn="just">
              <a:buNone/>
            </a:pPr>
            <a:r>
              <a:rPr lang="en-IN" dirty="0" smtClean="0"/>
              <a:t>    </a:t>
            </a:r>
            <a:r>
              <a:rPr lang="en-IN" sz="3200" dirty="0" smtClean="0"/>
              <a:t>Amalgamation </a:t>
            </a:r>
            <a:r>
              <a:rPr lang="en-IN" sz="3200" dirty="0"/>
              <a:t>is defined as the combination of one or more companies into a new entity. It includes</a:t>
            </a:r>
            <a:r>
              <a:rPr lang="en-IN" sz="3200" dirty="0" smtClean="0"/>
              <a:t>:-</a:t>
            </a:r>
            <a:endParaRPr lang="en-IN" sz="3200" dirty="0"/>
          </a:p>
          <a:p>
            <a:pPr algn="just"/>
            <a:r>
              <a:rPr lang="en-IN" sz="3200" dirty="0"/>
              <a:t>Two or more companies join to form a new company</a:t>
            </a:r>
          </a:p>
          <a:p>
            <a:pPr algn="just"/>
            <a:r>
              <a:rPr lang="en-IN" sz="3200" dirty="0"/>
              <a:t>Absorption or blending of one by the other</a:t>
            </a:r>
          </a:p>
          <a:p>
            <a:pPr>
              <a:buNone/>
            </a:pPr>
            <a:r>
              <a:rPr lang="en-IN" sz="3200" dirty="0" smtClean="0"/>
              <a:t>   </a:t>
            </a:r>
          </a:p>
          <a:p>
            <a:pPr algn="just">
              <a:buNone/>
            </a:pPr>
            <a:r>
              <a:rPr lang="en-IN" sz="3200" dirty="0" smtClean="0"/>
              <a:t>    Generally, Amalgamation is done between two or more companies engaged in the same line of activity or has some synergy in their operations. Again the companies may also combine for diversification of activities or for expansion of services</a:t>
            </a:r>
          </a:p>
          <a:p>
            <a:pPr>
              <a:buNone/>
            </a:pPr>
            <a:r>
              <a:rPr lang="en-IN" dirty="0" smtClean="0"/>
              <a:t/>
            </a:r>
            <a:br>
              <a:rPr lang="en-IN" dirty="0" smtClean="0"/>
            </a:br>
            <a:endParaRPr lang="en-IN" dirty="0"/>
          </a:p>
        </p:txBody>
      </p:sp>
      <p:sp>
        <p:nvSpPr>
          <p:cNvPr id="2" name="Title 1"/>
          <p:cNvSpPr>
            <a:spLocks noGrp="1"/>
          </p:cNvSpPr>
          <p:nvPr>
            <p:ph type="title"/>
          </p:nvPr>
        </p:nvSpPr>
        <p:spPr/>
        <p:txBody>
          <a:bodyPr>
            <a:norm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Amalgamation</a:t>
            </a: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j</a:t>
            </a:r>
            <a:endParaRPr lang="en-IN" dirty="0"/>
          </a:p>
        </p:txBody>
      </p:sp>
      <p:sp>
        <p:nvSpPr>
          <p:cNvPr id="2" name="Title 1"/>
          <p:cNvSpPr>
            <a:spLocks noGrp="1"/>
          </p:cNvSpPr>
          <p:nvPr>
            <p:ph type="title"/>
          </p:nvPr>
        </p:nvSpPr>
        <p:spPr>
          <a:xfrm>
            <a:off x="457200" y="0"/>
            <a:ext cx="8229600" cy="1214422"/>
          </a:xfrm>
        </p:spPr>
        <p:txBody>
          <a:bodyPr>
            <a:norm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Example</a:t>
            </a: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
        <p:nvSpPr>
          <p:cNvPr id="4" name="Rounded Rectangle 3"/>
          <p:cNvSpPr/>
          <p:nvPr/>
        </p:nvSpPr>
        <p:spPr>
          <a:xfrm>
            <a:off x="500034" y="1571612"/>
            <a:ext cx="2571768" cy="15283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n>
                  <a:solidFill>
                    <a:schemeClr val="tx1"/>
                  </a:solidFill>
                </a:ln>
                <a:solidFill>
                  <a:schemeClr val="tx1"/>
                </a:solidFill>
                <a:latin typeface="Comic Sans MS" pitchFamily="66" charset="0"/>
              </a:rPr>
              <a:t>Company A is an amalgamating Company</a:t>
            </a:r>
            <a:endParaRPr lang="en-IN" sz="2400" dirty="0">
              <a:ln>
                <a:solidFill>
                  <a:schemeClr val="tx1"/>
                </a:solidFill>
              </a:ln>
              <a:solidFill>
                <a:schemeClr val="tx1"/>
              </a:solidFill>
              <a:latin typeface="Comic Sans MS" pitchFamily="66" charset="0"/>
            </a:endParaRPr>
          </a:p>
        </p:txBody>
      </p:sp>
      <p:sp>
        <p:nvSpPr>
          <p:cNvPr id="5" name="Rounded Rectangle 4"/>
          <p:cNvSpPr/>
          <p:nvPr/>
        </p:nvSpPr>
        <p:spPr>
          <a:xfrm>
            <a:off x="5000628" y="1714488"/>
            <a:ext cx="3000396"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n>
                  <a:solidFill>
                    <a:schemeClr val="tx1"/>
                  </a:solidFill>
                </a:ln>
                <a:solidFill>
                  <a:schemeClr val="tx1"/>
                </a:solidFill>
                <a:latin typeface="Comic Sans MS" pitchFamily="66" charset="0"/>
              </a:rPr>
              <a:t>Company B is also an amalgamating Company</a:t>
            </a:r>
            <a:endParaRPr lang="en-IN" sz="2400" dirty="0">
              <a:ln>
                <a:solidFill>
                  <a:schemeClr val="tx1"/>
                </a:solidFill>
              </a:ln>
              <a:solidFill>
                <a:schemeClr val="tx1"/>
              </a:solidFill>
              <a:latin typeface="Comic Sans MS" pitchFamily="66" charset="0"/>
            </a:endParaRPr>
          </a:p>
        </p:txBody>
      </p:sp>
      <p:sp>
        <p:nvSpPr>
          <p:cNvPr id="6" name="Rounded Rectangle 5"/>
          <p:cNvSpPr/>
          <p:nvPr/>
        </p:nvSpPr>
        <p:spPr>
          <a:xfrm>
            <a:off x="2143108" y="4143380"/>
            <a:ext cx="4500594"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n>
                  <a:solidFill>
                    <a:schemeClr val="tx1"/>
                  </a:solidFill>
                </a:ln>
                <a:solidFill>
                  <a:schemeClr val="tx1"/>
                </a:solidFill>
                <a:latin typeface="Comic Sans MS" pitchFamily="66" charset="0"/>
              </a:rPr>
              <a:t>This amalgamation results in the formation of a new  amalgamating Company AB </a:t>
            </a:r>
            <a:endParaRPr lang="en-IN" sz="2400" dirty="0">
              <a:ln>
                <a:solidFill>
                  <a:schemeClr val="tx1"/>
                </a:solidFill>
              </a:ln>
              <a:solidFill>
                <a:schemeClr val="tx1"/>
              </a:solidFill>
              <a:latin typeface="Comic Sans MS" pitchFamily="66" charset="0"/>
            </a:endParaRPr>
          </a:p>
        </p:txBody>
      </p:sp>
      <p:sp>
        <p:nvSpPr>
          <p:cNvPr id="7" name="Down Arrow 6"/>
          <p:cNvSpPr/>
          <p:nvPr/>
        </p:nvSpPr>
        <p:spPr>
          <a:xfrm>
            <a:off x="2857488" y="3357562"/>
            <a:ext cx="500066"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Down Arrow 7"/>
          <p:cNvSpPr/>
          <p:nvPr/>
        </p:nvSpPr>
        <p:spPr>
          <a:xfrm>
            <a:off x="5286380" y="3357562"/>
            <a:ext cx="500066"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    </a:t>
            </a:r>
            <a:r>
              <a:rPr lang="en-US" sz="2700" dirty="0" smtClean="0"/>
              <a:t>Two good examples of Amalgamation are as follows:-</a:t>
            </a:r>
          </a:p>
          <a:p>
            <a:pPr algn="just">
              <a:buNone/>
            </a:pPr>
            <a:endParaRPr lang="en-US" dirty="0" smtClean="0"/>
          </a:p>
          <a:p>
            <a:pPr algn="just"/>
            <a:r>
              <a:rPr lang="en-US" sz="2700" dirty="0" err="1" smtClean="0"/>
              <a:t>Maruti</a:t>
            </a:r>
            <a:r>
              <a:rPr lang="en-US" sz="2700" dirty="0" smtClean="0"/>
              <a:t> Motors operating in India and Suzuki based in Japan amalgamated to form a new company called </a:t>
            </a:r>
            <a:r>
              <a:rPr lang="en-US" sz="2700" dirty="0" err="1" smtClean="0"/>
              <a:t>Maruti</a:t>
            </a:r>
            <a:r>
              <a:rPr lang="en-US" sz="2700" dirty="0" smtClean="0"/>
              <a:t> Suzuki (India) Limited.</a:t>
            </a:r>
          </a:p>
          <a:p>
            <a:pPr algn="just"/>
            <a:r>
              <a:rPr lang="en-US" sz="2700" dirty="0" smtClean="0"/>
              <a:t>Tata Sons operating in India and AIA Group based in Hong Kong amalgamated to form a new company called TATA AIG Life Insurance.</a:t>
            </a:r>
            <a:endParaRPr lang="en-IN" sz="2700" dirty="0"/>
          </a:p>
        </p:txBody>
      </p:sp>
      <p:sp>
        <p:nvSpPr>
          <p:cNvPr id="2" name="Title 1"/>
          <p:cNvSpPr>
            <a:spLocks noGrp="1"/>
          </p:cNvSpPr>
          <p:nvPr>
            <p:ph type="title"/>
          </p:nvPr>
        </p:nvSpPr>
        <p:spPr>
          <a:xfrm>
            <a:off x="457200" y="152400"/>
            <a:ext cx="8229600" cy="1347774"/>
          </a:xfrm>
        </p:spPr>
        <p:txBody>
          <a:bodyPr>
            <a:no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Other Examples</a:t>
            </a:r>
            <a:b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b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apture.1.PNG"/>
          <p:cNvPicPr>
            <a:picLocks noGrp="1" noChangeAspect="1"/>
          </p:cNvPicPr>
          <p:nvPr>
            <p:ph idx="1"/>
          </p:nvPr>
        </p:nvPicPr>
        <p:blipFill>
          <a:blip r:embed="rId2"/>
          <a:stretch>
            <a:fillRect/>
          </a:stretch>
        </p:blipFill>
        <p:spPr>
          <a:xfrm>
            <a:off x="214282" y="1928802"/>
            <a:ext cx="8715436" cy="3786214"/>
          </a:xfrm>
        </p:spPr>
      </p:pic>
      <p:sp>
        <p:nvSpPr>
          <p:cNvPr id="2" name="Title 1"/>
          <p:cNvSpPr>
            <a:spLocks noGrp="1"/>
          </p:cNvSpPr>
          <p:nvPr>
            <p:ph type="title"/>
          </p:nvPr>
        </p:nvSpPr>
        <p:spPr/>
        <p:txBody>
          <a:bodyPr>
            <a:norm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Understanding Of Terms</a:t>
            </a: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691214"/>
          </a:xfrm>
        </p:spPr>
        <p:txBody>
          <a:bodyPr>
            <a:normAutofit fontScale="70000" lnSpcReduction="20000"/>
          </a:bodyPr>
          <a:lstStyle/>
          <a:p>
            <a:r>
              <a:rPr lang="en-IN" sz="4100" b="1" dirty="0" smtClean="0"/>
              <a:t>Amalgamation in the nature of merger:-</a:t>
            </a:r>
          </a:p>
          <a:p>
            <a:pPr>
              <a:buNone/>
            </a:pPr>
            <a:endParaRPr lang="en-IN" b="1" dirty="0" smtClean="0"/>
          </a:p>
          <a:p>
            <a:pPr algn="just">
              <a:buNone/>
            </a:pPr>
            <a:r>
              <a:rPr lang="en-IN" sz="3400" b="1" dirty="0" smtClean="0"/>
              <a:t>    </a:t>
            </a:r>
            <a:r>
              <a:rPr lang="en-IN" sz="3400" dirty="0" smtClean="0"/>
              <a:t>In this type of amalgamation, not only is the pooling of assets and liabilities is done but also of the shareholders’ interests and the businesses of these companies. In other words, all assets and liabilities of the transferor company become that of the transfer company. In this case, the business of the transfer or company is intended to be carried on after the amalgamation. There are no adjustments intended to be made to the book values. The other conditions that need to be fulfilled include that the shareholders of the vendor company holding </a:t>
            </a:r>
            <a:r>
              <a:rPr lang="en-IN" sz="3400" dirty="0" err="1" smtClean="0"/>
              <a:t>atleast</a:t>
            </a:r>
            <a:r>
              <a:rPr lang="en-IN" sz="3400" dirty="0" smtClean="0"/>
              <a:t> 90% face value of equity shares become the shareholders’ of the vendee company.</a:t>
            </a:r>
          </a:p>
          <a:p>
            <a:pPr>
              <a:buNone/>
            </a:pPr>
            <a:r>
              <a:rPr lang="en-IN" sz="3400" dirty="0" smtClean="0"/>
              <a:t/>
            </a:r>
            <a:br>
              <a:rPr lang="en-IN" sz="3400" dirty="0" smtClean="0"/>
            </a:br>
            <a:endParaRPr lang="en-IN" sz="3400" dirty="0"/>
          </a:p>
        </p:txBody>
      </p:sp>
      <p:sp>
        <p:nvSpPr>
          <p:cNvPr id="2" name="Title 1"/>
          <p:cNvSpPr>
            <a:spLocks noGrp="1"/>
          </p:cNvSpPr>
          <p:nvPr>
            <p:ph type="title"/>
          </p:nvPr>
        </p:nvSpPr>
        <p:spPr>
          <a:xfrm>
            <a:off x="457200" y="-500090"/>
            <a:ext cx="8229600" cy="1714512"/>
          </a:xfrm>
        </p:spPr>
        <p:txBody>
          <a:bodyPr>
            <a:norm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Types Of Amalgamation</a:t>
            </a: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643578"/>
          </a:xfrm>
        </p:spPr>
        <p:txBody>
          <a:bodyPr>
            <a:normAutofit fontScale="77500" lnSpcReduction="20000"/>
          </a:bodyPr>
          <a:lstStyle/>
          <a:p>
            <a:r>
              <a:rPr lang="en-IN" sz="3400" b="1" dirty="0" smtClean="0"/>
              <a:t>Amalgamation in the nature of purchase:-</a:t>
            </a:r>
          </a:p>
          <a:p>
            <a:pPr>
              <a:buNone/>
            </a:pPr>
            <a:r>
              <a:rPr lang="en-IN" b="1" dirty="0" smtClean="0"/>
              <a:t>     </a:t>
            </a:r>
          </a:p>
          <a:p>
            <a:pPr algn="just">
              <a:buNone/>
            </a:pPr>
            <a:r>
              <a:rPr lang="en-IN" b="1" dirty="0" smtClean="0"/>
              <a:t>    </a:t>
            </a:r>
            <a:r>
              <a:rPr lang="en-IN" sz="3200" dirty="0" smtClean="0"/>
              <a:t>This method is considered when the conditions for the amalgamation in the nature of merger are not satisfied. Through this method, one company is acquired by another, and thereby the shareholders’ of the company which is acquired normally do not continue to have proportionate share in the equity of the combined company or the business of the company which is acquired is generally not intended to be continued.</a:t>
            </a:r>
          </a:p>
          <a:p>
            <a:pPr algn="just">
              <a:buNone/>
            </a:pPr>
            <a:r>
              <a:rPr lang="en-IN" sz="3200" dirty="0" smtClean="0"/>
              <a:t>    If the purchase consideration exceeds the net assets value then the excess amount is recorded as the goodwill, while if it is less than the net assets value it is recorded as the capital reserves.</a:t>
            </a:r>
          </a:p>
          <a:p>
            <a:pPr>
              <a:buNone/>
            </a:pPr>
            <a:r>
              <a:rPr lang="en-IN" sz="3200" dirty="0" smtClean="0"/>
              <a:t/>
            </a:r>
            <a:br>
              <a:rPr lang="en-IN" sz="3200" dirty="0" smtClean="0"/>
            </a:br>
            <a:endParaRPr lang="en-IN" sz="3200" dirty="0"/>
          </a:p>
        </p:txBody>
      </p:sp>
      <p:sp>
        <p:nvSpPr>
          <p:cNvPr id="2" name="Title 1"/>
          <p:cNvSpPr>
            <a:spLocks noGrp="1"/>
          </p:cNvSpPr>
          <p:nvPr>
            <p:ph type="title"/>
          </p:nvPr>
        </p:nvSpPr>
        <p:spPr>
          <a:xfrm>
            <a:off x="457200" y="-428652"/>
            <a:ext cx="8229600" cy="1571636"/>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Contd.</a:t>
            </a:r>
            <a:endParaRPr lang="en-IN" sz="44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7048536"/>
          </a:xfrm>
        </p:spPr>
        <p:txBody>
          <a:bodyPr/>
          <a:lstStyle/>
          <a:p>
            <a:endParaRPr lang="en-IN" b="1" dirty="0" smtClean="0"/>
          </a:p>
          <a:p>
            <a:r>
              <a:rPr lang="en-IN" sz="2800" b="1" dirty="0" smtClean="0"/>
              <a:t>Pooling of Interests Method:-</a:t>
            </a:r>
          </a:p>
          <a:p>
            <a:pPr algn="just">
              <a:buNone/>
            </a:pPr>
            <a:r>
              <a:rPr lang="en-IN" b="1" dirty="0" smtClean="0"/>
              <a:t>   </a:t>
            </a:r>
            <a:r>
              <a:rPr lang="en-IN" sz="2800" dirty="0" smtClean="0"/>
              <a:t>Through this accounting method, the assets, liabilities and reserves of the transfer or company are recorded by the transferee company at their existing carrying amounts.</a:t>
            </a:r>
          </a:p>
          <a:p>
            <a:pPr>
              <a:buNone/>
            </a:pPr>
            <a:r>
              <a:rPr lang="en-IN" sz="2800" dirty="0" smtClean="0"/>
              <a:t/>
            </a:r>
            <a:br>
              <a:rPr lang="en-IN" sz="2800" dirty="0" smtClean="0"/>
            </a:br>
            <a:endParaRPr lang="en-IN" sz="2800" dirty="0"/>
          </a:p>
        </p:txBody>
      </p:sp>
      <p:sp>
        <p:nvSpPr>
          <p:cNvPr id="2" name="Title 1"/>
          <p:cNvSpPr>
            <a:spLocks noGrp="1"/>
          </p:cNvSpPr>
          <p:nvPr>
            <p:ph type="title"/>
          </p:nvPr>
        </p:nvSpPr>
        <p:spPr/>
        <p:txBody>
          <a:bodyPr>
            <a:norm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Accounting Of Amalgamation</a:t>
            </a: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b="1" dirty="0" smtClean="0"/>
          </a:p>
          <a:p>
            <a:r>
              <a:rPr lang="en-IN" sz="2800" b="1" dirty="0" smtClean="0"/>
              <a:t>Purchase Method:-</a:t>
            </a:r>
          </a:p>
          <a:p>
            <a:pPr algn="just">
              <a:buNone/>
            </a:pPr>
            <a:r>
              <a:rPr lang="en-IN" b="1" dirty="0" smtClean="0"/>
              <a:t>   </a:t>
            </a:r>
            <a:r>
              <a:rPr lang="en-IN" sz="2800" dirty="0" smtClean="0"/>
              <a:t>In this method, the transfer company accounts for the amalgamation either by incorporating the assets and liabilities at their existing carrying amounts or by allocating the consideration to individual assets and liabilities of the transfer or company on the basis of their fair values at the date of amalgamation.</a:t>
            </a:r>
          </a:p>
          <a:p>
            <a:endParaRPr lang="en-IN" sz="2800" dirty="0"/>
          </a:p>
        </p:txBody>
      </p:sp>
      <p:sp>
        <p:nvSpPr>
          <p:cNvPr id="2" name="Title 1"/>
          <p:cNvSpPr>
            <a:spLocks noGrp="1"/>
          </p:cNvSpPr>
          <p:nvPr>
            <p:ph type="title"/>
          </p:nvPr>
        </p:nvSpPr>
        <p:spPr/>
        <p:txBody>
          <a:bodyPr>
            <a:normAutofit/>
          </a:bodyPr>
          <a:lstStyle/>
          <a:p>
            <a:r>
              <a:rPr lang="en-US" sz="4000" dirty="0" smtClean="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rPr>
              <a:t>Contd.</a:t>
            </a:r>
            <a:endParaRPr lang="en-IN" sz="4000" dirty="0">
              <a:ln w="3200">
                <a:solidFill>
                  <a:schemeClr val="tx1">
                    <a:alpha val="25000"/>
                  </a:schemeClr>
                </a:solidFill>
                <a:prstDash val="solid"/>
                <a:round/>
              </a:ln>
              <a:solidFill>
                <a:schemeClr val="tx1"/>
              </a:solidFill>
              <a:effectLst>
                <a:innerShdw blurRad="50800" dist="25400" dir="13500000">
                  <a:prstClr val="black">
                    <a:alpha val="70000"/>
                  </a:prstClr>
                </a:innerShdw>
                <a:reflection blurRad="6350" stA="60000" endA="900" endPos="60000" dist="29997" dir="5400000" sy="-100000" algn="bl" rotWithShape="0"/>
              </a:effectLst>
              <a:latin typeface="Comic Sans MS" pitchFamily="66"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106</TotalTime>
  <Words>688</Words>
  <Application>Microsoft Office PowerPoint</Application>
  <PresentationFormat>On-screen Show (4:3)</PresentationFormat>
  <Paragraphs>63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Paper</vt:lpstr>
      <vt:lpstr>Class:- M.com 2nd Semester  Subject:- Corporate Accounting  Topic:- Amalgamation By:-Prof.Ruchika Batra (Assistant Professor) Department Of Commerce &amp; Management </vt:lpstr>
      <vt:lpstr>Amalgamation</vt:lpstr>
      <vt:lpstr>Example</vt:lpstr>
      <vt:lpstr>Other Examples </vt:lpstr>
      <vt:lpstr>Understanding Of Terms</vt:lpstr>
      <vt:lpstr>Types Of Amalgamation</vt:lpstr>
      <vt:lpstr>    Contd.</vt:lpstr>
      <vt:lpstr>Accounting Of Amalgamation</vt:lpstr>
      <vt:lpstr>Contd.</vt:lpstr>
      <vt:lpstr>Advantages Of Amalgamation</vt:lpstr>
      <vt:lpstr>               Limitations </vt:lpstr>
      <vt:lpstr>Conclusion</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Corporate Accounting      Class:-M.com 2nd   Semester Topic:- Amalgamation</dc:title>
  <dc:creator>DELL</dc:creator>
  <cp:lastModifiedBy>DELL</cp:lastModifiedBy>
  <cp:revision>17</cp:revision>
  <dcterms:created xsi:type="dcterms:W3CDTF">2020-03-31T06:30:52Z</dcterms:created>
  <dcterms:modified xsi:type="dcterms:W3CDTF">2020-04-15T23:43:39Z</dcterms:modified>
</cp:coreProperties>
</file>