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4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54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5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6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7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7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7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4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99444-6D27-41F6-BB11-73CA9DEEA9E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7D33-1FB4-4A23-BC56-DD6C7FB96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2"/>
          <p:cNvSpPr>
            <a:spLocks noChangeArrowheads="1"/>
          </p:cNvSpPr>
          <p:nvPr/>
        </p:nvSpPr>
        <p:spPr bwMode="auto">
          <a:xfrm>
            <a:off x="0" y="2076499"/>
            <a:ext cx="8907780" cy="1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4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    </a:t>
            </a:r>
            <a:r>
              <a:rPr kumimoji="0" lang="en-US" altLang="zh-CN" sz="4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NORMAL DISTRIBUTION 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4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     </a:t>
            </a:r>
            <a:r>
              <a:rPr kumimoji="0" lang="en-US" altLang="zh-CN" sz="4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INTRODUCTION AND PROPERTIES</a:t>
            </a:r>
            <a:endParaRPr kumimoji="0" lang="en-US" altLang="zh-CN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715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495800"/>
            <a:ext cx="2025650" cy="1852613"/>
          </a:xfrm>
          <a:prstGeom prst="rect">
            <a:avLst/>
          </a:prstGeom>
          <a:noFill/>
        </p:spPr>
      </p:pic>
      <p:sp>
        <p:nvSpPr>
          <p:cNvPr id="1048585" name="Rectangle 3"/>
          <p:cNvSpPr>
            <a:spLocks noChangeArrowheads="1"/>
          </p:cNvSpPr>
          <p:nvPr/>
        </p:nvSpPr>
        <p:spPr bwMode="auto">
          <a:xfrm>
            <a:off x="228600" y="3041571"/>
            <a:ext cx="822058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BCom</a:t>
            </a: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 2nd year</a:t>
            </a: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Business statistics</a:t>
            </a:r>
            <a:endParaRPr lang="en-US" altLang="zh-CN" sz="3200" dirty="0">
              <a:latin typeface="+mj-lt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I.B (P.G) college ,</a:t>
            </a:r>
            <a:r>
              <a:rPr kumimoji="0" lang="en-US" altLang="zh-CN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Panipat</a:t>
            </a: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.                </a:t>
            </a: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Affiliated to </a:t>
            </a:r>
            <a:r>
              <a:rPr kumimoji="0" lang="en-US" altLang="zh-CN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Kurukshetra</a:t>
            </a: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 University ,</a:t>
            </a:r>
            <a:r>
              <a:rPr kumimoji="0" lang="en-US" altLang="zh-CN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itchFamily="2" charset="-122"/>
                <a:cs typeface="Times New Roman" pitchFamily="18" charset="0"/>
              </a:rPr>
              <a:t>Kurukshetra</a:t>
            </a:r>
            <a:endParaRPr kumimoji="0" lang="en-US" altLang="zh-CN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83ACB8-8188-334F-BEDB-7E8E1D47C881}"/>
              </a:ext>
            </a:extLst>
          </p:cNvPr>
          <p:cNvSpPr txBox="1"/>
          <p:nvPr/>
        </p:nvSpPr>
        <p:spPr>
          <a:xfrm>
            <a:off x="1288143" y="19606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85442E-E025-B945-9E33-8320E7A1469A}"/>
              </a:ext>
            </a:extLst>
          </p:cNvPr>
          <p:cNvSpPr txBox="1"/>
          <p:nvPr/>
        </p:nvSpPr>
        <p:spPr>
          <a:xfrm>
            <a:off x="228600" y="627258"/>
            <a:ext cx="7810499" cy="584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3200" b="1" u="sng" strike="noStrike" cap="none" normalizeH="0" baseline="0">
                <a:ln>
                  <a:noFill/>
                </a:ln>
                <a:effectLst/>
                <a:latin typeface="Calibri" pitchFamily="34" charset="0"/>
                <a:ea typeface="SimSun" pitchFamily="2" charset="-122"/>
                <a:cs typeface="Times New Roman" pitchFamily="18" charset="0"/>
              </a:defRPr>
            </a:lvl1pPr>
          </a:lstStyle>
          <a:p>
            <a:r>
              <a:rPr lang="en-US" sz="3200" u="none" dirty="0"/>
              <a:t>*</a:t>
            </a:r>
            <a:r>
              <a:rPr lang="en-US" u="none" dirty="0"/>
              <a:t>Inflexion point </a:t>
            </a:r>
            <a:endParaRPr lang="en-US" u="non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6DC7AA-A5D6-8049-8B11-0024BD1EFA1D}"/>
              </a:ext>
            </a:extLst>
          </p:cNvPr>
          <p:cNvSpPr txBox="1"/>
          <p:nvPr/>
        </p:nvSpPr>
        <p:spPr>
          <a:xfrm>
            <a:off x="1288143" y="183306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138A90-910C-FA4D-ACB4-DFFF71DFF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75772"/>
            <a:ext cx="8686800" cy="193899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*Inflexion point refers to a point where concavity</a:t>
            </a:r>
            <a:r>
              <a:rPr lang="en-IN" sz="2400" dirty="0"/>
              <a:t> of a curve</a:t>
            </a:r>
            <a:r>
              <a:rPr lang="en-US" sz="2400" dirty="0"/>
              <a:t> </a:t>
            </a:r>
            <a:r>
              <a:rPr lang="en-US" sz="2400" dirty="0" err="1"/>
              <a:t>changes</a:t>
            </a:r>
            <a:r>
              <a:rPr lang="en-IN" sz="2400" dirty="0" err="1"/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Inflexion</a:t>
            </a:r>
            <a:r>
              <a:rPr lang="en-US" sz="2400" dirty="0"/>
              <a:t> point  of a normal distribution lies one standard deviation above the mean and one standard deviation below the mean.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2DB040-74BC-3B41-91F3-C8C78D816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3287" y="3078503"/>
            <a:ext cx="4419600" cy="2835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8">
            <a:extLst>
              <a:ext uri="{FF2B5EF4-FFF2-40B4-BE49-F238E27FC236}">
                <a16:creationId xmlns:a16="http://schemas.microsoft.com/office/drawing/2014/main" id="{AA219DFC-D6FD-894C-82B4-1FECF57DEB1A}"/>
              </a:ext>
            </a:extLst>
          </p:cNvPr>
          <p:cNvSpPr/>
          <p:nvPr/>
        </p:nvSpPr>
        <p:spPr>
          <a:xfrm>
            <a:off x="6858000" y="6172200"/>
            <a:ext cx="1656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continued………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1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2"/>
          <p:cNvSpPr>
            <a:spLocks noChangeArrowheads="1"/>
          </p:cNvSpPr>
          <p:nvPr/>
        </p:nvSpPr>
        <p:spPr bwMode="auto">
          <a:xfrm>
            <a:off x="381001" y="356512"/>
            <a:ext cx="8763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</a:t>
            </a:r>
            <a:r>
              <a:rPr kumimoji="0" lang="en-US" altLang="zh-CN" sz="24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Area relationship property/Empirical rule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This tells the percentage of values that lie within a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range.around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the mean in a normal distribution 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68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.27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% of the data falls within one standard deviation of the mean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i.e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μ + 1σ and μ - 1σ 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95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.45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% of the data falls within two standard deviations of the mean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i.e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μ + 2σ and μ - 2σ 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99.73% of the data falls within three standard deviation of the mean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i.e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μ + 3σ and μ-3σ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715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810000"/>
            <a:ext cx="5762625" cy="2747962"/>
          </a:xfrm>
          <a:prstGeom prst="rect">
            <a:avLst/>
          </a:prstGeom>
          <a:noFill/>
        </p:spPr>
      </p:pic>
      <p:sp>
        <p:nvSpPr>
          <p:cNvPr id="104861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8" name="Rectangle 4"/>
          <p:cNvSpPr/>
          <p:nvPr/>
        </p:nvSpPr>
        <p:spPr>
          <a:xfrm>
            <a:off x="7010400" y="6488668"/>
            <a:ext cx="1636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continued………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2"/>
          <p:cNvSpPr>
            <a:spLocks noChangeArrowheads="1"/>
          </p:cNvSpPr>
          <p:nvPr/>
        </p:nvSpPr>
        <p:spPr bwMode="auto">
          <a:xfrm>
            <a:off x="1" y="-141357"/>
            <a:ext cx="8305799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PRACTICAL APPLICATION OF THIS PROPERTY/RULE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With this rule we can study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behaviour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of important things in our life.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Suppose  that average cooking  time of a person is 35 minutes and a standard deviation of 7 minutes. According to this rule , we conclude that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approx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68% of things are cooked between 28-42 minutes  (35 +/- 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1*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7), 95% are prepared between 21-49 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minutes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(3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5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+/- 2*7), and 99.7% are between 14-56minutes (35 +/-3*7).</a:t>
            </a:r>
            <a:endParaRPr kumimoji="0" lang="en-US" altLang="zh-CN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715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948752"/>
            <a:ext cx="5464176" cy="2479036"/>
          </a:xfrm>
          <a:prstGeom prst="rect">
            <a:avLst/>
          </a:prstGeom>
          <a:noFill/>
        </p:spPr>
      </p:pic>
      <p:sp>
        <p:nvSpPr>
          <p:cNvPr id="1048620" name="Rectangle 3"/>
          <p:cNvSpPr>
            <a:spLocks noChangeArrowheads="1"/>
          </p:cNvSpPr>
          <p:nvPr/>
        </p:nvSpPr>
        <p:spPr bwMode="auto">
          <a:xfrm>
            <a:off x="0" y="328930"/>
            <a:ext cx="271780" cy="25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).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1"/>
          <p:cNvSpPr/>
          <p:nvPr/>
        </p:nvSpPr>
        <p:spPr>
          <a:xfrm>
            <a:off x="609600" y="381000"/>
            <a:ext cx="7696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u="sng" cap="all" dirty="0"/>
              <a:t>Conclusion</a:t>
            </a:r>
            <a:r>
              <a:rPr lang="en-US" sz="3200" dirty="0"/>
              <a:t>: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Normal Distribution is a  continuous probability distribution which is widely used .It is symmetric </a:t>
            </a:r>
            <a:r>
              <a:rPr lang="en-IN" sz="2400" dirty="0"/>
              <a:t>&amp;</a:t>
            </a:r>
            <a:r>
              <a:rPr lang="en-US" sz="2400" dirty="0"/>
              <a:t> bell shaped .Normal curve is its graphical representation and its shape depends on mean and standard deviation.</a:t>
            </a:r>
          </a:p>
          <a:p>
            <a:pPr algn="just"/>
            <a:r>
              <a:rPr lang="en-US" sz="2400" dirty="0"/>
              <a:t>        Using this we can study the </a:t>
            </a:r>
            <a:r>
              <a:rPr lang="en-US" sz="2400" dirty="0" err="1"/>
              <a:t>behaviour</a:t>
            </a:r>
            <a:r>
              <a:rPr lang="en-US" sz="2400" dirty="0"/>
              <a:t> of  many natural </a:t>
            </a:r>
            <a:r>
              <a:rPr lang="en-US" sz="2400" dirty="0" err="1"/>
              <a:t>phenomenon.It</a:t>
            </a:r>
            <a:r>
              <a:rPr lang="en-US" sz="2400" dirty="0"/>
              <a:t> has huge significance in sampling theory and statistical quality </a:t>
            </a:r>
            <a:r>
              <a:rPr lang="en-US" sz="2400" dirty="0" err="1"/>
              <a:t>control.It</a:t>
            </a:r>
            <a:r>
              <a:rPr lang="en-US" sz="2400" dirty="0"/>
              <a:t> also serves as a good approximation to Binomial and </a:t>
            </a:r>
            <a:r>
              <a:rPr lang="en-US" sz="2400" dirty="0" err="1"/>
              <a:t>poisson</a:t>
            </a:r>
            <a:r>
              <a:rPr lang="en-US" sz="2400" dirty="0"/>
              <a:t> distribution in certain cases.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extBox 1"/>
          <p:cNvSpPr txBox="1"/>
          <p:nvPr/>
        </p:nvSpPr>
        <p:spPr>
          <a:xfrm>
            <a:off x="2839358" y="3273878"/>
            <a:ext cx="693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solidFill>
                  <a:schemeClr val="accent4">
                    <a:lumMod val="75000"/>
                  </a:schemeClr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Rectangle 1"/>
          <p:cNvSpPr>
            <a:spLocks noChangeArrowheads="1"/>
          </p:cNvSpPr>
          <p:nvPr/>
        </p:nvSpPr>
        <p:spPr bwMode="auto">
          <a:xfrm>
            <a:off x="841828" y="1059392"/>
            <a:ext cx="7286171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WHAT IS PROBABILITY DISTRIBUTION?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A probability distribution is a list describing all the possible outcomes of a random variable along with their corresponding probabilities of occurrence 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kumimoji="0" lang="en-US" altLang="zh-CN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In simple terms , it shows the likelihood  of different possible outcomes of variables.</a:t>
            </a: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ectangle 1"/>
          <p:cNvSpPr/>
          <p:nvPr/>
        </p:nvSpPr>
        <p:spPr>
          <a:xfrm>
            <a:off x="961570" y="226786"/>
            <a:ext cx="768894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For Example:</a:t>
            </a:r>
            <a:endParaRPr lang="en-US" altLang="zh-CN" sz="2800" b="1" u="sng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Let's take the case of flipping of two coins where a random variable X denotes the number of heads. Four possible outcomes are HH,HT ,TH,TT. The following tables showing values and probabilities is the probability distribution of x.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6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No. of heads(X )    			 Probability</a:t>
            </a:r>
            <a:endParaRPr lang="en-US" altLang="zh-CN" sz="16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     0                                		   1/4</a:t>
            </a:r>
            <a:endParaRPr lang="en-US" altLang="zh-CN" sz="16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     1                               		   2/4</a:t>
            </a:r>
            <a:endParaRPr lang="en-US" altLang="zh-CN" sz="16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     2                                  		   1/4</a:t>
            </a:r>
            <a:endParaRPr lang="en-US" altLang="zh-CN" sz="16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AutoShape 21"/>
          <p:cNvSpPr>
            <a:spLocks noChangeShapeType="1"/>
          </p:cNvSpPr>
          <p:nvPr/>
        </p:nvSpPr>
        <p:spPr bwMode="auto">
          <a:xfrm rot="5400000">
            <a:off x="1555750" y="7386638"/>
            <a:ext cx="992188" cy="627062"/>
          </a:xfrm>
          <a:prstGeom prst="bentConnector3">
            <a:avLst>
              <a:gd name="adj1" fmla="val 49921"/>
            </a:avLst>
          </a:prstGeom>
          <a:noFill/>
          <a:ln w="12700">
            <a:solidFill>
              <a:srgbClr val="3893E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89" name="Line 20"/>
          <p:cNvSpPr>
            <a:spLocks noChangeShapeType="1"/>
          </p:cNvSpPr>
          <p:nvPr/>
        </p:nvSpPr>
        <p:spPr bwMode="auto">
          <a:xfrm>
            <a:off x="2895600" y="7200900"/>
            <a:ext cx="642938" cy="981075"/>
          </a:xfrm>
          <a:prstGeom prst="line">
            <a:avLst/>
          </a:prstGeom>
          <a:noFill/>
          <a:ln w="12700">
            <a:solidFill>
              <a:srgbClr val="3893E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0" name="Rectangle 23"/>
          <p:cNvSpPr>
            <a:spLocks noChangeArrowheads="1"/>
          </p:cNvSpPr>
          <p:nvPr/>
        </p:nvSpPr>
        <p:spPr bwMode="auto">
          <a:xfrm>
            <a:off x="-2647390" y="611097"/>
            <a:ext cx="1090817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                                             </a:t>
            </a:r>
            <a:r>
              <a:rPr kumimoji="0" lang="en-US" altLang="zh-CN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TYPES OF PROBABILITY </a:t>
            </a:r>
            <a:r>
              <a:rPr kumimoji="0" lang="en-US" altLang="zh-CN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DISTRIBUTION</a:t>
            </a:r>
            <a:endParaRPr kumimoji="0" lang="en-US" altLang="zh-CN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en-US" altLang="zh-CN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1" name="AutoShape 25"/>
          <p:cNvSpPr>
            <a:spLocks noChangeShapeType="1"/>
          </p:cNvSpPr>
          <p:nvPr/>
        </p:nvSpPr>
        <p:spPr bwMode="auto">
          <a:xfrm flipH="1">
            <a:off x="1926425" y="1084261"/>
            <a:ext cx="2301306" cy="1905001"/>
          </a:xfrm>
          <a:prstGeom prst="straightConnector1">
            <a:avLst/>
          </a:prstGeom>
          <a:noFill/>
          <a:ln w="12700">
            <a:solidFill>
              <a:srgbClr val="3893E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2" name="AutoShape 25"/>
          <p:cNvSpPr>
            <a:spLocks noChangeShapeType="1"/>
          </p:cNvSpPr>
          <p:nvPr/>
        </p:nvSpPr>
        <p:spPr bwMode="auto">
          <a:xfrm>
            <a:off x="4091214" y="1066799"/>
            <a:ext cx="2004786" cy="1905001"/>
          </a:xfrm>
          <a:prstGeom prst="straightConnector1">
            <a:avLst/>
          </a:prstGeom>
          <a:noFill/>
          <a:ln w="12700">
            <a:solidFill>
              <a:srgbClr val="3893E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3" name="AutoShape 26"/>
          <p:cNvSpPr>
            <a:spLocks noChangeArrowheads="1"/>
          </p:cNvSpPr>
          <p:nvPr/>
        </p:nvSpPr>
        <p:spPr bwMode="auto">
          <a:xfrm>
            <a:off x="1295400" y="3048000"/>
            <a:ext cx="1447800" cy="11350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3893E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Discrete probability distribution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4" name="AutoShape 27"/>
          <p:cNvSpPr>
            <a:spLocks noChangeArrowheads="1"/>
          </p:cNvSpPr>
          <p:nvPr/>
        </p:nvSpPr>
        <p:spPr bwMode="auto">
          <a:xfrm>
            <a:off x="5715000" y="2971800"/>
            <a:ext cx="1447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3893E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Continuous probability distribution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5" name="Line 28"/>
          <p:cNvSpPr>
            <a:spLocks noChangeShapeType="1"/>
          </p:cNvSpPr>
          <p:nvPr/>
        </p:nvSpPr>
        <p:spPr bwMode="auto">
          <a:xfrm>
            <a:off x="1600199" y="4267200"/>
            <a:ext cx="45719" cy="2362200"/>
          </a:xfrm>
          <a:prstGeom prst="line">
            <a:avLst/>
          </a:prstGeom>
          <a:noFill/>
          <a:ln w="12700">
            <a:solidFill>
              <a:srgbClr val="E1793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6" name="Line 29"/>
          <p:cNvSpPr>
            <a:spLocks noChangeShapeType="1"/>
          </p:cNvSpPr>
          <p:nvPr/>
        </p:nvSpPr>
        <p:spPr bwMode="auto">
          <a:xfrm>
            <a:off x="6324600" y="4114800"/>
            <a:ext cx="23812" cy="947737"/>
          </a:xfrm>
          <a:prstGeom prst="line">
            <a:avLst/>
          </a:prstGeom>
          <a:noFill/>
          <a:ln w="12700">
            <a:solidFill>
              <a:srgbClr val="E1793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7" name="AutoShape 31"/>
          <p:cNvSpPr>
            <a:spLocks noChangeArrowheads="1"/>
          </p:cNvSpPr>
          <p:nvPr/>
        </p:nvSpPr>
        <p:spPr bwMode="auto">
          <a:xfrm>
            <a:off x="6705600" y="4191000"/>
            <a:ext cx="1209675" cy="914400"/>
          </a:xfrm>
          <a:prstGeom prst="roundRect">
            <a:avLst>
              <a:gd name="adj" fmla="val 16667"/>
            </a:avLst>
          </a:prstGeom>
          <a:solidFill>
            <a:srgbClr val="E1793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Normal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8" name="AutoShape 32"/>
          <p:cNvSpPr>
            <a:spLocks noChangeArrowheads="1"/>
          </p:cNvSpPr>
          <p:nvPr/>
        </p:nvSpPr>
        <p:spPr bwMode="auto">
          <a:xfrm>
            <a:off x="1905000" y="4267200"/>
            <a:ext cx="1066800" cy="1066800"/>
          </a:xfrm>
          <a:prstGeom prst="roundRect">
            <a:avLst>
              <a:gd name="adj" fmla="val 16667"/>
            </a:avLst>
          </a:prstGeom>
          <a:solidFill>
            <a:srgbClr val="E1793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Binomial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9" name="Line 33"/>
          <p:cNvSpPr>
            <a:spLocks noChangeShapeType="1"/>
          </p:cNvSpPr>
          <p:nvPr/>
        </p:nvSpPr>
        <p:spPr bwMode="auto">
          <a:xfrm flipV="1">
            <a:off x="3155950" y="6861175"/>
            <a:ext cx="214313" cy="3175"/>
          </a:xfrm>
          <a:prstGeom prst="line">
            <a:avLst/>
          </a:prstGeom>
          <a:noFill/>
          <a:ln w="12700">
            <a:solidFill>
              <a:srgbClr val="E1793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00" name="Line 34"/>
          <p:cNvSpPr>
            <a:spLocks noChangeShapeType="1"/>
          </p:cNvSpPr>
          <p:nvPr/>
        </p:nvSpPr>
        <p:spPr bwMode="auto">
          <a:xfrm flipV="1">
            <a:off x="1600200" y="4605653"/>
            <a:ext cx="304800" cy="45719"/>
          </a:xfrm>
          <a:prstGeom prst="line">
            <a:avLst/>
          </a:prstGeom>
          <a:noFill/>
          <a:ln w="12700">
            <a:solidFill>
              <a:srgbClr val="E1793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48601" name="Line 34"/>
          <p:cNvSpPr>
            <a:spLocks noChangeShapeType="1"/>
          </p:cNvSpPr>
          <p:nvPr/>
        </p:nvSpPr>
        <p:spPr bwMode="auto">
          <a:xfrm flipV="1">
            <a:off x="6324600" y="4541519"/>
            <a:ext cx="457200" cy="45719"/>
          </a:xfrm>
          <a:prstGeom prst="line">
            <a:avLst/>
          </a:prstGeom>
          <a:noFill/>
          <a:ln w="12700">
            <a:solidFill>
              <a:srgbClr val="E1793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48602" name="AutoShape 32"/>
          <p:cNvSpPr>
            <a:spLocks noChangeArrowheads="1"/>
          </p:cNvSpPr>
          <p:nvPr/>
        </p:nvSpPr>
        <p:spPr bwMode="auto">
          <a:xfrm>
            <a:off x="1905000" y="5486400"/>
            <a:ext cx="990600" cy="1066800"/>
          </a:xfrm>
          <a:prstGeom prst="roundRect">
            <a:avLst>
              <a:gd name="adj" fmla="val 16667"/>
            </a:avLst>
          </a:prstGeom>
          <a:solidFill>
            <a:srgbClr val="E1793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Poisson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3" name="Line 34"/>
          <p:cNvSpPr>
            <a:spLocks noChangeShapeType="1"/>
          </p:cNvSpPr>
          <p:nvPr/>
        </p:nvSpPr>
        <p:spPr bwMode="auto">
          <a:xfrm flipV="1">
            <a:off x="1600200" y="5943600"/>
            <a:ext cx="304800" cy="45719"/>
          </a:xfrm>
          <a:prstGeom prst="line">
            <a:avLst/>
          </a:prstGeom>
          <a:noFill/>
          <a:ln w="12700">
            <a:solidFill>
              <a:srgbClr val="E1793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Rectangle 1"/>
          <p:cNvSpPr>
            <a:spLocks noChangeArrowheads="1"/>
          </p:cNvSpPr>
          <p:nvPr/>
        </p:nvSpPr>
        <p:spPr bwMode="auto">
          <a:xfrm>
            <a:off x="762000" y="304800"/>
            <a:ext cx="7620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MEANING OF NORMAL DISTRIBUTION</a:t>
            </a:r>
            <a:endParaRPr kumimoji="0" lang="en-US" altLang="zh-CN" sz="1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*Normal distribution is a continuous probability distribution that is symmetric about the mean.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 It was discovered by an English mathematician Abraham de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Moivre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in 1733 and later applied by Laplace and Karl Gauss. it is also called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FFCC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"Gaussian Distribution" and "Bell curve".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 It represents the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behaviour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of continuous variable 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e.g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height ,weight and blood pressure .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*It can be described completely by two main parameters: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FFCC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mean and standard deviation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.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					                                                	continued……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838131"/>
            <a:ext cx="5181600" cy="37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605" name="TextBox 2"/>
          <p:cNvSpPr txBox="1"/>
          <p:nvPr/>
        </p:nvSpPr>
        <p:spPr>
          <a:xfrm>
            <a:off x="762000" y="5715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48606" name="TextBox 3"/>
          <p:cNvSpPr txBox="1"/>
          <p:nvPr/>
        </p:nvSpPr>
        <p:spPr>
          <a:xfrm>
            <a:off x="990600" y="2209800"/>
            <a:ext cx="5943600" cy="802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ALGEBRAIC EXPRESSION OF PROBABILITY</a:t>
            </a:r>
          </a:p>
        </p:txBody>
      </p:sp>
      <p:sp>
        <p:nvSpPr>
          <p:cNvPr id="1048607" name="Rectangle 4"/>
          <p:cNvSpPr/>
          <p:nvPr/>
        </p:nvSpPr>
        <p:spPr>
          <a:xfrm>
            <a:off x="685800" y="381000"/>
            <a:ext cx="7848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*Probability for a distribution is linked with the area under the normal curve for a particular range of values and the area under the entire normal curve that extends to positive and negative infinity is unity.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5717924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608" name="Rectangle 5"/>
          <p:cNvSpPr>
            <a:spLocks noChangeArrowheads="1"/>
          </p:cNvSpPr>
          <p:nvPr/>
        </p:nvSpPr>
        <p:spPr bwMode="auto">
          <a:xfrm>
            <a:off x="457200" y="326216"/>
            <a:ext cx="8297913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PROPERTIES</a:t>
            </a:r>
            <a:endParaRPr kumimoji="0" lang="en-US" altLang="zh-CN" sz="2400" b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*Symmetrical  and bell shaped in appearance with mean at peak.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9" name="Rectangle 6"/>
          <p:cNvSpPr/>
          <p:nvPr/>
        </p:nvSpPr>
        <p:spPr>
          <a:xfrm>
            <a:off x="526507" y="4911090"/>
            <a:ext cx="5948680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*The distribution has only one mode.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629400" y="6096000"/>
            <a:ext cx="1611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continued.</a:t>
            </a:r>
            <a:r>
              <a:rPr lang="en-US" altLang="zh-CN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.......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1"/>
          <p:cNvSpPr/>
          <p:nvPr/>
        </p:nvSpPr>
        <p:spPr>
          <a:xfrm>
            <a:off x="914400" y="1904997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* The total area under the curve is 1out of which .5 is on left side and .5 is on right side.</a:t>
            </a:r>
            <a:endParaRPr lang="en-US" altLang="zh-CN" sz="14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*No matter how far the curve </a:t>
            </a:r>
            <a:r>
              <a:rPr lang="en-US" altLang="zh-CN" sz="2400" dirty="0" err="1">
                <a:latin typeface="Calibri" pitchFamily="34" charset="0"/>
                <a:ea typeface="SimSun" pitchFamily="2" charset="-122"/>
                <a:cs typeface="Times New Roman" pitchFamily="18" charset="0"/>
              </a:rPr>
              <a:t>extends,it</a:t>
            </a:r>
            <a:r>
              <a:rPr lang="en-US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 will never  touch the axis because the curve represents the probability of observation which will not be zero (means tails are asymptotic).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	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								                                                                						continued.</a:t>
            </a:r>
            <a:r>
              <a:rPr lang="en-US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.......</a:t>
            </a:r>
            <a:endParaRPr lang="en-US" altLang="zh-CN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1" name="AutoShape 3"/>
          <p:cNvSpPr>
            <a:spLocks noChangeArrowheads="1"/>
          </p:cNvSpPr>
          <p:nvPr/>
        </p:nvSpPr>
        <p:spPr bwMode="auto">
          <a:xfrm>
            <a:off x="3035877" y="1243628"/>
            <a:ext cx="3241552" cy="568325"/>
          </a:xfrm>
          <a:prstGeom prst="homePlate">
            <a:avLst>
              <a:gd name="adj" fmla="val 35497"/>
            </a:avLst>
          </a:prstGeom>
          <a:solidFill>
            <a:srgbClr val="FFFFFF"/>
          </a:solidFill>
          <a:ln w="9525">
            <a:solidFill>
              <a:srgbClr val="3893E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X̄=M =Z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2" name="Rectangle 4"/>
          <p:cNvSpPr/>
          <p:nvPr/>
        </p:nvSpPr>
        <p:spPr>
          <a:xfrm>
            <a:off x="796472" y="412631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*Mean , median and mode are equal  &amp; located at the center of the distribution</a:t>
            </a:r>
          </a:p>
        </p:txBody>
      </p:sp>
      <p:pic>
        <p:nvPicPr>
          <p:cNvPr id="209715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990" y="4159369"/>
            <a:ext cx="439751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5"/>
          <p:cNvSpPr/>
          <p:nvPr/>
        </p:nvSpPr>
        <p:spPr>
          <a:xfrm>
            <a:off x="228600" y="228600"/>
            <a:ext cx="8534400" cy="789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altLang="zh-CN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</a:t>
            </a:r>
            <a:endParaRPr kumimoji="0" lang="en-US" altLang="zh-CN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                                        </a:t>
            </a: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4" name="Rectangle 5"/>
          <p:cNvSpPr>
            <a:spLocks noChangeArrowheads="1"/>
          </p:cNvSpPr>
          <p:nvPr/>
        </p:nvSpPr>
        <p:spPr bwMode="auto">
          <a:xfrm>
            <a:off x="381000" y="0"/>
            <a:ext cx="86868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I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IN" altLang="zh-CN" sz="2400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*The curve extends from minus infinity to plus infinity.</a:t>
            </a:r>
            <a:endParaRPr kumimoji="0" lang="en-I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In a normally distributed curve  both quartiles are equidistant from 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 </a:t>
            </a:r>
            <a:r>
              <a:rPr lang="en-IN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 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IN" altLang="zh-CN" sz="2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th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e </a:t>
            </a:r>
            <a:r>
              <a:rPr kumimoji="0" lang="en-I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median.</a:t>
            </a:r>
            <a:endParaRPr kumimoji="0" lang="en-I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This Means (Q3 – M) = (M – Q1).</a:t>
            </a:r>
            <a:endParaRPr kumimoji="0" lang="en-I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I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*In a normal distribution ,the mean deviation is equal to 4/5 times the standard deviation and quartile deviation is 2 /3 times the standard deviation.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5" name="Rectangle 8"/>
          <p:cNvSpPr/>
          <p:nvPr/>
        </p:nvSpPr>
        <p:spPr>
          <a:xfrm>
            <a:off x="6858000" y="6172200"/>
            <a:ext cx="1656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continued………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713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mysweetnlovelylife.45@gmail.com</cp:lastModifiedBy>
  <cp:revision>12</cp:revision>
  <dcterms:created xsi:type="dcterms:W3CDTF">2020-03-31T10:43:10Z</dcterms:created>
  <dcterms:modified xsi:type="dcterms:W3CDTF">2020-04-02T14:34:54Z</dcterms:modified>
</cp:coreProperties>
</file>