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6" r:id="rId2"/>
    <p:sldId id="280" r:id="rId3"/>
    <p:sldId id="281" r:id="rId4"/>
    <p:sldId id="258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87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03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6028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142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2700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638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43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59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33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90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89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77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13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6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93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29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AE066-F0A6-4C1B-B6BB-3FEE8E1B743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8A9A94-28B0-42F3-8DBD-10601BBC8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4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0313" y="863600"/>
            <a:ext cx="8915399" cy="5200316"/>
          </a:xfrm>
        </p:spPr>
        <p:txBody>
          <a:bodyPr>
            <a:normAutofit fontScale="90000"/>
          </a:bodyPr>
          <a:lstStyle/>
          <a:p>
            <a:pPr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b="1" dirty="0">
                <a:solidFill>
                  <a:srgbClr val="222222"/>
                </a:solidFill>
                <a:latin typeface="inherit"/>
              </a:rPr>
              <a:t>आई</a:t>
            </a:r>
            <a:r>
              <a:rPr lang="en-US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b="1" dirty="0">
                <a:solidFill>
                  <a:srgbClr val="222222"/>
                </a:solidFill>
                <a:latin typeface="inherit"/>
              </a:rPr>
              <a:t>बी</a:t>
            </a:r>
            <a:r>
              <a:rPr lang="en-US" b="1" dirty="0" smtClean="0">
                <a:solidFill>
                  <a:srgbClr val="222222"/>
                </a:solidFill>
                <a:latin typeface="inherit"/>
              </a:rPr>
              <a:t>. (</a:t>
            </a:r>
            <a:r>
              <a:rPr lang="hi-IN" b="1" dirty="0">
                <a:solidFill>
                  <a:srgbClr val="222222"/>
                </a:solidFill>
                <a:latin typeface="inherit"/>
              </a:rPr>
              <a:t>पी</a:t>
            </a:r>
            <a:r>
              <a:rPr lang="en-US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b="1" dirty="0" smtClean="0">
                <a:solidFill>
                  <a:srgbClr val="222222"/>
                </a:solidFill>
                <a:latin typeface="inherit"/>
              </a:rPr>
              <a:t>जी</a:t>
            </a:r>
            <a:r>
              <a:rPr lang="en-GB" b="1" dirty="0" smtClean="0">
                <a:solidFill>
                  <a:srgbClr val="222222"/>
                </a:solidFill>
                <a:latin typeface="inherit"/>
              </a:rPr>
              <a:t>.)</a:t>
            </a:r>
            <a:r>
              <a:rPr lang="en-US" b="1" dirty="0" smtClean="0">
                <a:solidFill>
                  <a:srgbClr val="222222"/>
                </a:solidFill>
                <a:latin typeface="inherit"/>
              </a:rPr>
              <a:t> </a:t>
            </a:r>
            <a:r>
              <a:rPr lang="hi-IN" b="1" dirty="0" smtClean="0">
                <a:solidFill>
                  <a:srgbClr val="222222"/>
                </a:solidFill>
                <a:latin typeface="inherit"/>
              </a:rPr>
              <a:t>कॉलेज</a:t>
            </a:r>
            <a:r>
              <a:rPr lang="en-GB" b="1" dirty="0" smtClean="0">
                <a:solidFill>
                  <a:srgbClr val="222222"/>
                </a:solidFill>
                <a:latin typeface="inherit"/>
              </a:rPr>
              <a:t> </a:t>
            </a:r>
            <a:br>
              <a:rPr lang="en-GB" b="1" dirty="0" smtClean="0">
                <a:solidFill>
                  <a:srgbClr val="222222"/>
                </a:solidFill>
                <a:latin typeface="inherit"/>
              </a:rPr>
            </a:br>
            <a:r>
              <a:rPr lang="hi-IN" b="1" dirty="0" smtClean="0">
                <a:solidFill>
                  <a:srgbClr val="222222"/>
                </a:solidFill>
                <a:latin typeface="inherit"/>
              </a:rPr>
              <a:t>पानीपत</a:t>
            </a:r>
            <a:r>
              <a:rPr lang="en-GB" b="1" dirty="0" smtClean="0">
                <a:solidFill>
                  <a:srgbClr val="222222"/>
                </a:solidFill>
                <a:latin typeface="inherit"/>
              </a:rPr>
              <a:t/>
            </a:r>
            <a:br>
              <a:rPr lang="en-GB" b="1" dirty="0" smtClean="0">
                <a:solidFill>
                  <a:srgbClr val="222222"/>
                </a:solidFill>
                <a:latin typeface="inherit"/>
              </a:rPr>
            </a:br>
            <a:r>
              <a:rPr lang="en-GB" b="1" dirty="0">
                <a:solidFill>
                  <a:srgbClr val="222222"/>
                </a:solidFill>
                <a:latin typeface="inherit"/>
              </a:rPr>
              <a:t/>
            </a:r>
            <a:br>
              <a:rPr lang="en-GB" b="1" dirty="0">
                <a:solidFill>
                  <a:srgbClr val="222222"/>
                </a:solidFill>
                <a:latin typeface="inherit"/>
              </a:rPr>
            </a:br>
            <a:r>
              <a:rPr lang="hi-IN" sz="3600" b="1" dirty="0" smtClean="0">
                <a:solidFill>
                  <a:srgbClr val="222222"/>
                </a:solidFill>
                <a:latin typeface="inherit"/>
              </a:rPr>
              <a:t>कक्षा </a:t>
            </a:r>
            <a:r>
              <a:rPr lang="en-GB" sz="3600" b="1" dirty="0" smtClean="0">
                <a:solidFill>
                  <a:srgbClr val="222222"/>
                </a:solidFill>
                <a:latin typeface="inherit"/>
              </a:rPr>
              <a:t>– </a:t>
            </a:r>
            <a:r>
              <a:rPr lang="hi-IN" sz="3600" b="1" dirty="0" smtClean="0">
                <a:solidFill>
                  <a:srgbClr val="222222"/>
                </a:solidFill>
                <a:latin typeface="inherit"/>
              </a:rPr>
              <a:t>बी</a:t>
            </a:r>
            <a:r>
              <a:rPr lang="en-GB" sz="3600" b="1" dirty="0" smtClean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3600" b="1" dirty="0" smtClean="0">
                <a:solidFill>
                  <a:srgbClr val="222222"/>
                </a:solidFill>
                <a:latin typeface="inherit"/>
              </a:rPr>
              <a:t> </a:t>
            </a:r>
            <a:r>
              <a:rPr lang="hi-IN" sz="3600" b="1" dirty="0"/>
              <a:t>ए</a:t>
            </a:r>
            <a:r>
              <a:rPr lang="en-GB" sz="3600" b="1" dirty="0" smtClean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3600" b="1" dirty="0" smtClean="0">
                <a:solidFill>
                  <a:srgbClr val="222222"/>
                </a:solidFill>
                <a:latin typeface="inherit"/>
              </a:rPr>
              <a:t> </a:t>
            </a:r>
            <a:r>
              <a:rPr lang="en-GB" sz="3600" b="1" dirty="0" smtClean="0">
                <a:solidFill>
                  <a:srgbClr val="222222"/>
                </a:solidFill>
                <a:latin typeface="inherit"/>
              </a:rPr>
              <a:t>(</a:t>
            </a:r>
            <a:r>
              <a:rPr lang="hi-IN" sz="3600" b="1" dirty="0" smtClean="0">
                <a:solidFill>
                  <a:srgbClr val="222222"/>
                </a:solidFill>
                <a:latin typeface="inherit"/>
              </a:rPr>
              <a:t>तृतीय वर्ष</a:t>
            </a:r>
            <a:r>
              <a:rPr lang="en-GB" sz="3600" b="1" dirty="0" smtClean="0">
                <a:solidFill>
                  <a:srgbClr val="222222"/>
                </a:solidFill>
                <a:latin typeface="inherit"/>
              </a:rPr>
              <a:t>)</a:t>
            </a:r>
            <a:br>
              <a:rPr lang="en-GB" sz="3600" b="1" dirty="0" smtClean="0">
                <a:solidFill>
                  <a:srgbClr val="222222"/>
                </a:solidFill>
                <a:latin typeface="inherit"/>
              </a:rPr>
            </a:br>
            <a:r>
              <a:rPr lang="hi-IN" sz="3600" b="1" dirty="0">
                <a:solidFill>
                  <a:srgbClr val="222222"/>
                </a:solidFill>
                <a:latin typeface="inherit"/>
              </a:rPr>
              <a:t>विषय - </a:t>
            </a:r>
            <a:r>
              <a:rPr lang="hi-IN" sz="3600" b="1" dirty="0"/>
              <a:t>फ़ीचर </a:t>
            </a:r>
            <a:r>
              <a:rPr lang="hi-IN" sz="3600" b="1" dirty="0" smtClean="0"/>
              <a:t>लेखन</a:t>
            </a:r>
            <a:r>
              <a:rPr lang="en-GB" sz="3600" b="1" dirty="0" smtClean="0"/>
              <a:t> </a:t>
            </a:r>
            <a:r>
              <a:rPr lang="hi-IN" sz="3600" b="1" dirty="0"/>
              <a:t>के गुण </a:t>
            </a:r>
            <a:endParaRPr lang="en-US" b="1" dirty="0">
              <a:solidFill>
                <a:srgbClr val="222222"/>
              </a:solidFill>
              <a:latin typeface="inherit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44597"/>
            <a:ext cx="46488" cy="16800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Mangal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5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/>
          </a:bodyPr>
          <a:lstStyle/>
          <a:p>
            <a:r>
              <a:rPr lang="en-GB" b="1" dirty="0"/>
              <a:t>6</a:t>
            </a:r>
            <a:r>
              <a:rPr lang="en-GB" b="1" dirty="0" smtClean="0"/>
              <a:t>. </a:t>
            </a:r>
            <a:r>
              <a:rPr lang="hi-IN" b="1" dirty="0" smtClean="0"/>
              <a:t>मनोरंजकता 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डॉ० आर० विलियमसन फ़ीचर</a:t>
            </a:r>
            <a:r>
              <a:rPr lang="hi-IN" dirty="0" smtClean="0"/>
              <a:t> </a:t>
            </a:r>
            <a:r>
              <a:rPr lang="hi-IN" dirty="0"/>
              <a:t>को</a:t>
            </a:r>
            <a:r>
              <a:rPr lang="hi-IN" dirty="0" smtClean="0"/>
              <a:t> 'पाठक </a:t>
            </a:r>
            <a:r>
              <a:rPr lang="hi-IN" dirty="0"/>
              <a:t>का मूलत: मनोरंजन करने और </a:t>
            </a:r>
            <a:r>
              <a:rPr lang="hi-IN" dirty="0" smtClean="0"/>
              <a:t>सू</a:t>
            </a:r>
            <a:r>
              <a:rPr lang="hi-IN" dirty="0"/>
              <a:t>च</a:t>
            </a:r>
            <a:r>
              <a:rPr lang="hi-IN" dirty="0" smtClean="0"/>
              <a:t>ना </a:t>
            </a:r>
            <a:r>
              <a:rPr lang="hi-IN" dirty="0"/>
              <a:t>देने वाला मानते हैं ।</a:t>
            </a:r>
            <a:r>
              <a:rPr lang="hi-IN" dirty="0" smtClean="0"/>
              <a:t> </a:t>
            </a:r>
            <a:r>
              <a:rPr lang="hi-IN" dirty="0"/>
              <a:t>डॉ० नरेश मिश्र, डॉ० विजय कुलश्रेष्ठ और मधुकर गंगाधर ने भी फ़ीचर</a:t>
            </a:r>
            <a:r>
              <a:rPr lang="hi-IN" dirty="0" smtClean="0"/>
              <a:t> </a:t>
            </a:r>
            <a:r>
              <a:rPr lang="hi-IN" dirty="0"/>
              <a:t>में मनोरंजकता होना अनिवार्य </a:t>
            </a:r>
            <a:r>
              <a:rPr lang="hi-IN" dirty="0" smtClean="0"/>
              <a:t>माना</a:t>
            </a:r>
            <a:r>
              <a:rPr lang="en-GB" dirty="0" smtClean="0"/>
              <a:t> </a:t>
            </a:r>
            <a:r>
              <a:rPr lang="hi-IN" dirty="0" smtClean="0"/>
              <a:t>है।</a:t>
            </a:r>
            <a:r>
              <a:rPr lang="en-GB" dirty="0" smtClean="0"/>
              <a:t> </a:t>
            </a:r>
            <a:r>
              <a:rPr lang="hi-IN" dirty="0" smtClean="0"/>
              <a:t>समाचार </a:t>
            </a:r>
            <a:r>
              <a:rPr lang="hi-IN" dirty="0"/>
              <a:t>अथवा किसी घटना का विवरण मात्र तथ्यात्मक होता है, किंतु फ़ीचर</a:t>
            </a:r>
            <a:r>
              <a:rPr lang="hi-IN" dirty="0" smtClean="0"/>
              <a:t> </a:t>
            </a:r>
            <a:r>
              <a:rPr lang="hi-IN" dirty="0"/>
              <a:t>में लेखक अपनी कल्पना </a:t>
            </a:r>
            <a:r>
              <a:rPr lang="hi-IN" dirty="0" smtClean="0"/>
              <a:t>तथा</a:t>
            </a:r>
            <a:r>
              <a:rPr lang="en-GB" dirty="0" smtClean="0"/>
              <a:t> </a:t>
            </a:r>
            <a:r>
              <a:rPr lang="hi-IN" dirty="0" smtClean="0"/>
              <a:t>भावात्मकता </a:t>
            </a:r>
            <a:r>
              <a:rPr lang="hi-IN" dirty="0"/>
              <a:t>द्वारा रोचक तथ्यों </a:t>
            </a:r>
            <a:r>
              <a:rPr lang="hi-IN" dirty="0" smtClean="0"/>
              <a:t>का समायोज</a:t>
            </a:r>
            <a:r>
              <a:rPr lang="hi-IN" dirty="0"/>
              <a:t>न</a:t>
            </a:r>
            <a:r>
              <a:rPr lang="hi-IN" dirty="0" smtClean="0"/>
              <a:t> </a:t>
            </a:r>
            <a:r>
              <a:rPr lang="hi-IN" dirty="0"/>
              <a:t>कर इसे मनोरंजक बना देता है ।</a:t>
            </a:r>
            <a:r>
              <a:rPr lang="hi-IN" dirty="0" smtClean="0"/>
              <a:t> </a:t>
            </a:r>
            <a:r>
              <a:rPr lang="hi-IN" dirty="0"/>
              <a:t>इसी कारण पाठक फ़ीचर</a:t>
            </a:r>
            <a:r>
              <a:rPr lang="hi-IN" dirty="0" smtClean="0"/>
              <a:t> </a:t>
            </a:r>
            <a:r>
              <a:rPr lang="hi-IN" dirty="0"/>
              <a:t>पढ़ना </a:t>
            </a:r>
            <a:r>
              <a:rPr lang="hi-IN" dirty="0" smtClean="0"/>
              <a:t>शुरू</a:t>
            </a:r>
            <a:r>
              <a:rPr lang="en-GB" dirty="0" smtClean="0"/>
              <a:t> </a:t>
            </a:r>
            <a:r>
              <a:rPr lang="hi-IN" dirty="0" smtClean="0"/>
              <a:t>कर </a:t>
            </a:r>
            <a:r>
              <a:rPr lang="hi-IN" dirty="0"/>
              <a:t>उसे समाप्त </a:t>
            </a:r>
            <a:r>
              <a:rPr lang="hi-IN" dirty="0" smtClean="0"/>
              <a:t>करके </a:t>
            </a:r>
            <a:r>
              <a:rPr lang="hi-IN" dirty="0"/>
              <a:t>ही उठता </a:t>
            </a:r>
            <a:r>
              <a:rPr lang="hi-IN" dirty="0" smtClean="0"/>
              <a:t>है। </a:t>
            </a:r>
            <a:r>
              <a:rPr lang="hi-IN" dirty="0"/>
              <a:t>फ़ीचर</a:t>
            </a:r>
            <a:r>
              <a:rPr lang="hi-IN" dirty="0" smtClean="0"/>
              <a:t> </a:t>
            </a:r>
            <a:r>
              <a:rPr lang="hi-IN" dirty="0"/>
              <a:t>में मनोरंजकता </a:t>
            </a:r>
            <a:r>
              <a:rPr lang="hi-IN" dirty="0" smtClean="0"/>
              <a:t>उत्पन्</a:t>
            </a:r>
            <a:r>
              <a:rPr lang="hi-IN" dirty="0"/>
              <a:t>न</a:t>
            </a:r>
            <a:r>
              <a:rPr lang="hi-IN" dirty="0" smtClean="0"/>
              <a:t> </a:t>
            </a:r>
            <a:r>
              <a:rPr lang="hi-IN" dirty="0"/>
              <a:t>करने के लिए फ़ीचर</a:t>
            </a:r>
            <a:r>
              <a:rPr lang="hi-IN" dirty="0" smtClean="0"/>
              <a:t> </a:t>
            </a:r>
            <a:r>
              <a:rPr lang="hi-IN" dirty="0"/>
              <a:t>लेखक को सहज, </a:t>
            </a:r>
            <a:r>
              <a:rPr lang="hi-IN" dirty="0" smtClean="0"/>
              <a:t>प्रभावपूर्ण</a:t>
            </a:r>
            <a:r>
              <a:rPr lang="en-GB" dirty="0" smtClean="0"/>
              <a:t> </a:t>
            </a:r>
            <a:r>
              <a:rPr lang="hi-IN" dirty="0"/>
              <a:t>शैली </a:t>
            </a:r>
            <a:r>
              <a:rPr lang="hi-IN" dirty="0" smtClean="0"/>
              <a:t>अपनानी चाहिए।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/>
          </a:bodyPr>
          <a:lstStyle/>
          <a:p>
            <a:r>
              <a:rPr lang="en-GB" b="1" dirty="0" smtClean="0"/>
              <a:t>7. </a:t>
            </a:r>
            <a:r>
              <a:rPr lang="hi-IN" b="1" dirty="0"/>
              <a:t>मानवीय मूल्यों की </a:t>
            </a:r>
            <a:r>
              <a:rPr lang="hi-IN" b="1" dirty="0" smtClean="0"/>
              <a:t>प्रतिष्ठा 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 smtClean="0"/>
              <a:t>फ़ीचर </a:t>
            </a:r>
            <a:r>
              <a:rPr lang="hi-IN" dirty="0"/>
              <a:t>लेखक फ़ीचर</a:t>
            </a:r>
            <a:r>
              <a:rPr lang="hi-IN" dirty="0" smtClean="0"/>
              <a:t> </a:t>
            </a:r>
            <a:r>
              <a:rPr lang="hi-IN" dirty="0"/>
              <a:t>की रचना किसी समसामयिक घटना, समाचार, </a:t>
            </a:r>
            <a:r>
              <a:rPr lang="hi-IN" dirty="0" smtClean="0"/>
              <a:t>समस्या</a:t>
            </a:r>
            <a:r>
              <a:rPr lang="en-GB" dirty="0" smtClean="0"/>
              <a:t> </a:t>
            </a:r>
            <a:r>
              <a:rPr lang="hi-IN" dirty="0" smtClean="0"/>
              <a:t>आदि </a:t>
            </a:r>
            <a:r>
              <a:rPr lang="hi-IN" dirty="0"/>
              <a:t>को</a:t>
            </a:r>
            <a:r>
              <a:rPr lang="hi-IN" dirty="0" smtClean="0"/>
              <a:t> </a:t>
            </a:r>
            <a:r>
              <a:rPr lang="hi-IN" dirty="0"/>
              <a:t>लेकर करता है ।</a:t>
            </a:r>
            <a:r>
              <a:rPr lang="hi-IN" dirty="0" smtClean="0"/>
              <a:t> </a:t>
            </a:r>
            <a:r>
              <a:rPr lang="hi-IN" dirty="0"/>
              <a:t>वह अपनी रचना किसी </a:t>
            </a:r>
            <a:r>
              <a:rPr lang="hi-IN" dirty="0" smtClean="0"/>
              <a:t>वर्ग, </a:t>
            </a:r>
            <a:r>
              <a:rPr lang="hi-IN" dirty="0"/>
              <a:t>जाति, क्षेत्र अथवा धर्म को संतुष्ट करने के लिए नहीं </a:t>
            </a:r>
            <a:r>
              <a:rPr lang="hi-IN" dirty="0" smtClean="0"/>
              <a:t>लिखता</a:t>
            </a:r>
            <a:r>
              <a:rPr lang="en-GB" dirty="0" smtClean="0"/>
              <a:t> </a:t>
            </a:r>
            <a:r>
              <a:rPr lang="hi-IN" dirty="0" smtClean="0"/>
              <a:t>अपितु </a:t>
            </a:r>
            <a:r>
              <a:rPr lang="hi-IN" dirty="0"/>
              <a:t>उसका उद्देश्य जनसामान्य को</a:t>
            </a:r>
            <a:r>
              <a:rPr lang="hi-IN" dirty="0" smtClean="0"/>
              <a:t> </a:t>
            </a:r>
            <a:r>
              <a:rPr lang="hi-IN" dirty="0"/>
              <a:t>युगीन परिस्थितियों से परिचित कराके उसकी संवेदनाओं को</a:t>
            </a:r>
            <a:r>
              <a:rPr lang="hi-IN" dirty="0" smtClean="0"/>
              <a:t> </a:t>
            </a:r>
            <a:r>
              <a:rPr lang="hi-IN" dirty="0"/>
              <a:t>जगाना होता है । </a:t>
            </a:r>
            <a:r>
              <a:rPr lang="hi-IN" dirty="0" smtClean="0"/>
              <a:t>बाढ़, </a:t>
            </a:r>
            <a:r>
              <a:rPr lang="hi-IN" dirty="0"/>
              <a:t>सूखे, भूकंप आदि की </a:t>
            </a:r>
            <a:r>
              <a:rPr lang="hi-IN" dirty="0" smtClean="0"/>
              <a:t>विभीषिकाओ </a:t>
            </a:r>
            <a:r>
              <a:rPr lang="hi-IN" dirty="0"/>
              <a:t>के चित्रण द्वारा वह मानव के मन में दया, उदारता, करुणा, सहानुभूति </a:t>
            </a:r>
            <a:r>
              <a:rPr lang="hi-IN" dirty="0" smtClean="0"/>
              <a:t>आदि</a:t>
            </a:r>
            <a:r>
              <a:rPr lang="en-GB" dirty="0" smtClean="0"/>
              <a:t> </a:t>
            </a:r>
            <a:r>
              <a:rPr lang="hi-IN" dirty="0" smtClean="0"/>
              <a:t>मानवीय </a:t>
            </a:r>
            <a:r>
              <a:rPr lang="hi-IN" dirty="0"/>
              <a:t>मूल्यों को </a:t>
            </a:r>
            <a:r>
              <a:rPr lang="hi-IN" dirty="0" smtClean="0"/>
              <a:t>जागृत </a:t>
            </a:r>
            <a:r>
              <a:rPr lang="hi-IN" dirty="0"/>
              <a:t>कर उन्हें जन-कल्याण के लिए प्रेरित करता </a:t>
            </a:r>
            <a:r>
              <a:rPr lang="hi-IN" dirty="0" smtClean="0"/>
              <a:t>है </a:t>
            </a:r>
            <a:r>
              <a:rPr lang="hi-IN" dirty="0"/>
              <a:t>।</a:t>
            </a:r>
            <a:r>
              <a:rPr lang="hi-IN" dirty="0" smtClean="0"/>
              <a:t> </a:t>
            </a:r>
            <a:r>
              <a:rPr lang="hi-IN" dirty="0"/>
              <a:t>इस प्रकार फ़ीचर</a:t>
            </a:r>
            <a:r>
              <a:rPr lang="hi-IN" dirty="0" smtClean="0"/>
              <a:t> </a:t>
            </a:r>
            <a:r>
              <a:rPr lang="hi-IN" dirty="0"/>
              <a:t>लेखक मानवीय </a:t>
            </a:r>
            <a:r>
              <a:rPr lang="hi-IN" dirty="0" smtClean="0"/>
              <a:t>मूल्यों</a:t>
            </a:r>
            <a:r>
              <a:rPr lang="en-GB" dirty="0" smtClean="0"/>
              <a:t> </a:t>
            </a:r>
            <a:r>
              <a:rPr lang="hi-IN" dirty="0"/>
              <a:t>की</a:t>
            </a:r>
            <a:r>
              <a:rPr lang="hi-IN" dirty="0" smtClean="0"/>
              <a:t> </a:t>
            </a:r>
            <a:r>
              <a:rPr lang="hi-IN" dirty="0"/>
              <a:t>प्रतिष्ठा करने में महत्वपूर्ण योगदान देता है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/>
          </a:bodyPr>
          <a:lstStyle/>
          <a:p>
            <a:r>
              <a:rPr lang="en-GB" b="1" dirty="0" smtClean="0"/>
              <a:t>8. </a:t>
            </a:r>
            <a:r>
              <a:rPr lang="hi-IN" b="1" dirty="0"/>
              <a:t>भाषा</a:t>
            </a:r>
            <a:r>
              <a:rPr lang="en-GB" b="1" dirty="0"/>
              <a:t>-</a:t>
            </a:r>
            <a:r>
              <a:rPr lang="hi-IN" b="1" dirty="0" smtClean="0"/>
              <a:t>शैली 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फ़ीचर जनसामान्य के ज्ञानवर्द्धन तथा मनोरंजन</a:t>
            </a:r>
            <a:r>
              <a:rPr lang="hi-IN" dirty="0" smtClean="0"/>
              <a:t> </a:t>
            </a:r>
            <a:r>
              <a:rPr lang="hi-IN" dirty="0"/>
              <a:t>के लिए लिखा जाता है इसलिए </a:t>
            </a:r>
            <a:r>
              <a:rPr lang="hi-IN" dirty="0" smtClean="0"/>
              <a:t>इसकी</a:t>
            </a:r>
            <a:r>
              <a:rPr lang="en-GB" dirty="0" smtClean="0"/>
              <a:t> </a:t>
            </a:r>
            <a:r>
              <a:rPr lang="hi-IN" dirty="0" smtClean="0"/>
              <a:t>भाषा</a:t>
            </a:r>
            <a:r>
              <a:rPr lang="en-GB" dirty="0" smtClean="0"/>
              <a:t>-</a:t>
            </a:r>
            <a:r>
              <a:rPr lang="hi-IN" dirty="0"/>
              <a:t>शैली </a:t>
            </a:r>
            <a:r>
              <a:rPr lang="hi-IN" dirty="0" smtClean="0"/>
              <a:t>सरल, </a:t>
            </a:r>
            <a:r>
              <a:rPr lang="hi-IN" dirty="0"/>
              <a:t>सहज, सुबोधक भावपूर्ण, प्रवाहमयी, प्रसाद-माधुर्य गुण संपन्न </a:t>
            </a:r>
            <a:r>
              <a:rPr lang="hi-IN" dirty="0" smtClean="0"/>
              <a:t>तथा </a:t>
            </a:r>
            <a:r>
              <a:rPr lang="hi-IN" dirty="0"/>
              <a:t>प्रभावशाली होनी </a:t>
            </a:r>
            <a:r>
              <a:rPr lang="hi-IN" dirty="0" smtClean="0"/>
              <a:t>चाहिए। इसमें</a:t>
            </a:r>
            <a:r>
              <a:rPr lang="en-GB" dirty="0" smtClean="0"/>
              <a:t> </a:t>
            </a:r>
            <a:r>
              <a:rPr lang="hi-IN" dirty="0"/>
              <a:t>आडम्बरपूर्ण भारी भरकम शब्दावली के प्रयोग से बचते हुए आदमी की भाषा अपनानी चाहिए ।</a:t>
            </a:r>
            <a:r>
              <a:rPr lang="hi-IN" dirty="0" smtClean="0"/>
              <a:t> </a:t>
            </a:r>
            <a:r>
              <a:rPr lang="hi-IN" dirty="0"/>
              <a:t>तभी फ़ीचर</a:t>
            </a:r>
            <a:r>
              <a:rPr lang="hi-IN" dirty="0" smtClean="0"/>
              <a:t> प्रभावशाली </a:t>
            </a:r>
            <a:r>
              <a:rPr lang="hi-IN" dirty="0"/>
              <a:t>तथा जनप्रिय बन सकता  है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9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96"/>
          <a:stretch/>
        </p:blipFill>
        <p:spPr>
          <a:xfrm>
            <a:off x="3543300" y="1168400"/>
            <a:ext cx="5976000" cy="4225818"/>
          </a:xfrm>
        </p:spPr>
      </p:pic>
      <p:sp>
        <p:nvSpPr>
          <p:cNvPr id="4" name="AutoShape 2" descr="Dhanyawad Bungalow Girl's Hostel - Posts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19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0313" y="863600"/>
            <a:ext cx="8915399" cy="5284537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hi-IN" sz="4400" b="1" u="sng" dirty="0"/>
              <a:t>हार्दिक धन्यवाद</a:t>
            </a:r>
            <a:r>
              <a:rPr lang="hi-IN" sz="4400" b="1" u="sng" dirty="0" smtClean="0"/>
              <a:t>:</a:t>
            </a:r>
            <a:r>
              <a:rPr lang="en-GB" sz="4400" b="1" u="sng" dirty="0" smtClean="0"/>
              <a:t/>
            </a:r>
            <a:br>
              <a:rPr lang="en-GB" sz="4400" b="1" u="sng" dirty="0" smtClean="0"/>
            </a:br>
            <a:r>
              <a:rPr lang="hi-IN" sz="3200" b="1" dirty="0"/>
              <a:t/>
            </a:r>
            <a:br>
              <a:rPr lang="hi-IN" sz="3200" b="1" dirty="0"/>
            </a:br>
            <a:r>
              <a:rPr lang="hi-IN" sz="3600" b="1" dirty="0"/>
              <a:t>डॉ  अजय कुमार गर्ग </a:t>
            </a:r>
            <a:r>
              <a:rPr lang="en-GB" sz="3600" b="1" dirty="0" smtClean="0"/>
              <a:t>	</a:t>
            </a:r>
            <a:r>
              <a:rPr lang="en-GB" sz="2400" b="1" dirty="0" smtClean="0"/>
              <a:t>(</a:t>
            </a:r>
            <a:r>
              <a:rPr lang="hi-IN" sz="2400" b="1" dirty="0" smtClean="0"/>
              <a:t>प्राचार्य </a:t>
            </a:r>
            <a:r>
              <a:rPr lang="en-GB" sz="2400" b="1" dirty="0" smtClean="0"/>
              <a:t>- </a:t>
            </a:r>
            <a:r>
              <a:rPr lang="hi-IN" sz="2400" b="1" dirty="0" smtClean="0">
                <a:solidFill>
                  <a:srgbClr val="222222"/>
                </a:solidFill>
                <a:latin typeface="inherit"/>
              </a:rPr>
              <a:t>आई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बी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 (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पी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जी</a:t>
            </a:r>
            <a:r>
              <a:rPr lang="en-GB" sz="2400" b="1" dirty="0">
                <a:solidFill>
                  <a:srgbClr val="222222"/>
                </a:solidFill>
                <a:latin typeface="inherit"/>
              </a:rPr>
              <a:t>.)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 </a:t>
            </a:r>
            <a:r>
              <a:rPr lang="hi-IN" sz="2400" b="1" dirty="0" smtClean="0">
                <a:solidFill>
                  <a:srgbClr val="222222"/>
                </a:solidFill>
                <a:latin typeface="inherit"/>
              </a:rPr>
              <a:t>कॉलेज</a:t>
            </a:r>
            <a:r>
              <a:rPr lang="en-GB" sz="2400" b="1" dirty="0" smtClean="0">
                <a:solidFill>
                  <a:srgbClr val="222222"/>
                </a:solidFill>
                <a:latin typeface="inherit"/>
              </a:rPr>
              <a:t>) </a:t>
            </a:r>
            <a:br>
              <a:rPr lang="en-GB" sz="2400" b="1" dirty="0" smtClean="0">
                <a:solidFill>
                  <a:srgbClr val="222222"/>
                </a:solidFill>
                <a:latin typeface="inherit"/>
              </a:rPr>
            </a:br>
            <a:r>
              <a:rPr lang="hi-IN" sz="3600" b="1" dirty="0"/>
              <a:t/>
            </a:r>
            <a:br>
              <a:rPr lang="hi-IN" sz="3600" b="1" dirty="0"/>
            </a:br>
            <a:r>
              <a:rPr lang="hi-IN" sz="3600" b="1" dirty="0"/>
              <a:t>डॉ शशि प्रभा </a:t>
            </a:r>
            <a:r>
              <a:rPr lang="en-GB" sz="3600" b="1" dirty="0"/>
              <a:t>	</a:t>
            </a:r>
            <a:r>
              <a:rPr lang="en-GB" sz="2400" b="1" dirty="0" smtClean="0"/>
              <a:t>(</a:t>
            </a:r>
            <a:r>
              <a:rPr lang="hi-IN" sz="2400" b="1" dirty="0"/>
              <a:t>हिंदी विभागाध्यक्षा </a:t>
            </a:r>
            <a:r>
              <a:rPr lang="en-GB" sz="2400" b="1" dirty="0" smtClean="0"/>
              <a:t>- 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आई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बी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 (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पी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sz="2400" b="1" dirty="0">
                <a:solidFill>
                  <a:srgbClr val="222222"/>
                </a:solidFill>
                <a:latin typeface="inherit"/>
              </a:rPr>
              <a:t>जी</a:t>
            </a:r>
            <a:r>
              <a:rPr lang="en-GB" sz="2400" b="1" dirty="0">
                <a:solidFill>
                  <a:srgbClr val="222222"/>
                </a:solidFill>
                <a:latin typeface="inherit"/>
              </a:rPr>
              <a:t>.)</a:t>
            </a:r>
            <a:r>
              <a:rPr lang="en-US" sz="2400" b="1" dirty="0">
                <a:solidFill>
                  <a:srgbClr val="222222"/>
                </a:solidFill>
                <a:latin typeface="inherit"/>
              </a:rPr>
              <a:t> </a:t>
            </a:r>
            <a:r>
              <a:rPr lang="hi-IN" sz="2400" b="1" dirty="0" smtClean="0">
                <a:solidFill>
                  <a:srgbClr val="222222"/>
                </a:solidFill>
                <a:latin typeface="inherit"/>
              </a:rPr>
              <a:t>कॉलेज</a:t>
            </a:r>
            <a:r>
              <a:rPr lang="en-GB" sz="2400" b="1" dirty="0">
                <a:solidFill>
                  <a:srgbClr val="222222"/>
                </a:solidFill>
                <a:latin typeface="inherit"/>
              </a:rPr>
              <a:t>)</a:t>
            </a:r>
            <a:r>
              <a:rPr lang="en-GB" sz="2400" b="1" dirty="0" smtClean="0">
                <a:solidFill>
                  <a:srgbClr val="222222"/>
                </a:solidFill>
                <a:latin typeface="inherit"/>
              </a:rPr>
              <a:t> </a:t>
            </a:r>
            <a:r>
              <a:rPr lang="hi-IN" sz="2400" b="1" dirty="0"/>
              <a:t/>
            </a:r>
            <a:br>
              <a:rPr lang="hi-IN" sz="2400" b="1" dirty="0"/>
            </a:br>
            <a:endParaRPr lang="en-GB" sz="2400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44597"/>
            <a:ext cx="46488" cy="16800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Mangal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31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764719" y="5529370"/>
            <a:ext cx="34272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i-IN" dirty="0">
                <a:solidFill>
                  <a:srgbClr val="222222"/>
                </a:solidFill>
                <a:latin typeface="inherit"/>
              </a:rPr>
              <a:t>डॉ पूजा रानी  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 (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हिंदी विभाग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)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hi-IN" dirty="0">
                <a:solidFill>
                  <a:srgbClr val="222222"/>
                </a:solidFill>
                <a:latin typeface="inherit"/>
              </a:rPr>
              <a:t>आई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बी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.(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पी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.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जी</a:t>
            </a:r>
            <a:r>
              <a:rPr lang="en-GB" dirty="0">
                <a:solidFill>
                  <a:srgbClr val="222222"/>
                </a:solidFill>
                <a:latin typeface="inherit"/>
              </a:rPr>
              <a:t>)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 </a:t>
            </a:r>
            <a:r>
              <a:rPr lang="hi-IN" dirty="0">
                <a:solidFill>
                  <a:srgbClr val="222222"/>
                </a:solidFill>
                <a:latin typeface="inherit"/>
              </a:rPr>
              <a:t>कॉलेज</a:t>
            </a:r>
            <a:r>
              <a:rPr lang="en-US" dirty="0">
                <a:solidFill>
                  <a:srgbClr val="222222"/>
                </a:solidFill>
                <a:latin typeface="inherit"/>
              </a:rPr>
              <a:t>(</a:t>
            </a:r>
            <a:r>
              <a:rPr lang="hi-IN" dirty="0" smtClean="0">
                <a:solidFill>
                  <a:srgbClr val="222222"/>
                </a:solidFill>
                <a:latin typeface="inherit"/>
              </a:rPr>
              <a:t>पानीपत</a:t>
            </a:r>
            <a:r>
              <a:rPr lang="en-US" dirty="0" smtClean="0">
                <a:solidFill>
                  <a:srgbClr val="222222"/>
                </a:solidFill>
                <a:latin typeface="inherit"/>
              </a:rPr>
              <a:t>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b="1" dirty="0">
              <a:cs typeface="Mangal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cs typeface="Mangal"/>
              </a:rPr>
              <a:t>                       7015487373</a:t>
            </a:r>
            <a:endParaRPr lang="en-US" b="1" dirty="0" smtClean="0">
              <a:latin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0313" y="863600"/>
            <a:ext cx="8915399" cy="2262781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              </a:t>
            </a:r>
            <a:r>
              <a:rPr lang="hi-IN" sz="4000" b="1" dirty="0" smtClean="0"/>
              <a:t>फ़ीचर </a:t>
            </a:r>
            <a:r>
              <a:rPr lang="hi-IN" sz="4000" b="1" dirty="0" smtClean="0"/>
              <a:t>लेखन</a:t>
            </a:r>
            <a:r>
              <a:rPr lang="en-GB" sz="4000" b="1" dirty="0" smtClean="0"/>
              <a:t> </a:t>
            </a:r>
            <a:r>
              <a:rPr lang="hi-IN" sz="4000" b="1" dirty="0"/>
              <a:t>के गुण </a:t>
            </a:r>
            <a:endParaRPr lang="en-GB" sz="4000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44597"/>
            <a:ext cx="46488" cy="16800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Mangal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944" y="6352255"/>
            <a:ext cx="424216" cy="36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/>
          <a:lstStyle/>
          <a:p>
            <a:r>
              <a:rPr lang="hi-IN" b="1" dirty="0"/>
              <a:t>फ़ीचर </a:t>
            </a:r>
            <a:r>
              <a:rPr lang="hi-IN" b="1" dirty="0" smtClean="0"/>
              <a:t>लेखन</a:t>
            </a:r>
            <a:r>
              <a:rPr lang="en-GB" b="1" dirty="0" smtClean="0"/>
              <a:t> </a:t>
            </a:r>
            <a:r>
              <a:rPr lang="hi-IN" b="1" dirty="0"/>
              <a:t>के गुण 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फ़ीचर</a:t>
            </a:r>
            <a:r>
              <a:rPr lang="hi-IN" dirty="0" smtClean="0"/>
              <a:t> </a:t>
            </a:r>
            <a:r>
              <a:rPr lang="hi-IN" dirty="0"/>
              <a:t>एक ऐसा आलेख होता है </a:t>
            </a:r>
            <a:r>
              <a:rPr lang="hi-IN" dirty="0" smtClean="0"/>
              <a:t>जिसमे </a:t>
            </a:r>
            <a:r>
              <a:rPr lang="hi-IN" dirty="0"/>
              <a:t>फ़ीचर</a:t>
            </a:r>
            <a:r>
              <a:rPr lang="hi-IN" dirty="0" smtClean="0"/>
              <a:t> </a:t>
            </a:r>
            <a:r>
              <a:rPr lang="hi-IN" dirty="0"/>
              <a:t>लेखक किसी समसामयिक घटना को अत्यंत </a:t>
            </a:r>
            <a:r>
              <a:rPr lang="hi-IN" dirty="0" smtClean="0"/>
              <a:t>मनोरंजक</a:t>
            </a:r>
            <a:r>
              <a:rPr lang="en-GB" dirty="0" smtClean="0"/>
              <a:t>, </a:t>
            </a:r>
            <a:r>
              <a:rPr lang="hi-IN" dirty="0" smtClean="0"/>
              <a:t>भावपूर्ण </a:t>
            </a:r>
            <a:r>
              <a:rPr lang="hi-IN" dirty="0"/>
              <a:t>तथा सरस रूप में प्रस्तुत करता है </a:t>
            </a:r>
            <a:r>
              <a:rPr lang="hi-IN" dirty="0" smtClean="0"/>
              <a:t>।</a:t>
            </a:r>
            <a:r>
              <a:rPr lang="en-GB" dirty="0" smtClean="0"/>
              <a:t> </a:t>
            </a:r>
            <a:r>
              <a:rPr lang="hi-IN" dirty="0"/>
              <a:t>इसके लिए उसे निम्नलिखित तथ्यों का ध्यान रखना </a:t>
            </a:r>
            <a:r>
              <a:rPr lang="hi-IN" dirty="0" smtClean="0"/>
              <a:t>चाहिए</a:t>
            </a:r>
            <a:r>
              <a:rPr lang="en-GB" dirty="0" smtClean="0"/>
              <a:t>:-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i-IN" dirty="0" smtClean="0"/>
              <a:t>विश्वसनीयता</a:t>
            </a:r>
            <a:endParaRPr lang="en-GB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i-IN" dirty="0" smtClean="0"/>
              <a:t>वैचारिकता</a:t>
            </a:r>
            <a:endParaRPr lang="en-GB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i-IN" dirty="0"/>
              <a:t>प्रासंगिकता </a:t>
            </a:r>
            <a:endParaRPr lang="en-GB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i-IN" dirty="0"/>
              <a:t>संक्षिप्तता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i-IN" dirty="0"/>
              <a:t>संवेदनशीलता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i-IN" dirty="0" smtClean="0"/>
              <a:t>मनोरंजकता</a:t>
            </a:r>
            <a:endParaRPr lang="en-GB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i-IN" dirty="0"/>
              <a:t>मानवीय मूल्यों की </a:t>
            </a:r>
            <a:r>
              <a:rPr lang="hi-IN" dirty="0" smtClean="0"/>
              <a:t>प्रतिष्ठा</a:t>
            </a:r>
            <a:endParaRPr lang="en-GB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hi-IN" dirty="0" smtClean="0"/>
              <a:t>भाषा</a:t>
            </a:r>
            <a:r>
              <a:rPr lang="en-GB" dirty="0" smtClean="0"/>
              <a:t>-</a:t>
            </a:r>
            <a:r>
              <a:rPr lang="hi-IN" dirty="0" smtClean="0"/>
              <a:t>शैली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90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/>
          </a:bodyPr>
          <a:lstStyle/>
          <a:p>
            <a:r>
              <a:rPr lang="en-GB" b="1" dirty="0" smtClean="0"/>
              <a:t>1. </a:t>
            </a:r>
            <a:r>
              <a:rPr lang="hi-IN" b="1" dirty="0" smtClean="0"/>
              <a:t>विश्वसनीयता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फ़ीचर</a:t>
            </a:r>
            <a:r>
              <a:rPr lang="hi-IN" dirty="0" smtClean="0"/>
              <a:t> </a:t>
            </a:r>
            <a:r>
              <a:rPr lang="hi-IN" dirty="0"/>
              <a:t>समसामयिक </a:t>
            </a:r>
            <a:r>
              <a:rPr lang="hi-IN" dirty="0" smtClean="0"/>
              <a:t>घटनाओ </a:t>
            </a:r>
            <a:r>
              <a:rPr lang="hi-IN" dirty="0"/>
              <a:t>पर आधारित आलेख होता है । इसलिए फ़ीचर</a:t>
            </a:r>
            <a:r>
              <a:rPr lang="hi-IN" dirty="0" smtClean="0"/>
              <a:t> </a:t>
            </a:r>
            <a:r>
              <a:rPr lang="hi-IN" dirty="0"/>
              <a:t>लेखक को</a:t>
            </a:r>
            <a:r>
              <a:rPr lang="en-GB" dirty="0" smtClean="0"/>
              <a:t> </a:t>
            </a:r>
            <a:r>
              <a:rPr lang="hi-IN" dirty="0" smtClean="0"/>
              <a:t>अपने </a:t>
            </a:r>
            <a:r>
              <a:rPr lang="hi-IN" dirty="0"/>
              <a:t>आलेख </a:t>
            </a:r>
            <a:r>
              <a:rPr lang="hi-IN" dirty="0" smtClean="0"/>
              <a:t>मे </a:t>
            </a:r>
            <a:r>
              <a:rPr lang="hi-IN" dirty="0"/>
              <a:t>कल्पना और भावना का उतना ही प्रयोग करना चाहिए जिससे घटना का मूल स्वरूप नष्ट नहीं हो </a:t>
            </a:r>
            <a:r>
              <a:rPr lang="hi-IN" dirty="0" smtClean="0"/>
              <a:t>।</a:t>
            </a:r>
            <a:r>
              <a:rPr lang="en-GB" dirty="0" smtClean="0"/>
              <a:t> </a:t>
            </a:r>
            <a:r>
              <a:rPr lang="hi-IN" dirty="0"/>
              <a:t>फ़ीचर</a:t>
            </a:r>
            <a:r>
              <a:rPr lang="hi-IN" dirty="0" smtClean="0"/>
              <a:t> </a:t>
            </a:r>
            <a:r>
              <a:rPr lang="hi-IN" dirty="0"/>
              <a:t>मे कल्पना की अधिकता से विवेचित घटना अथवा विषय का प्रभाव समाप्त हो जाता है । इससे फ़ीचर</a:t>
            </a:r>
            <a:r>
              <a:rPr lang="hi-IN" dirty="0" smtClean="0"/>
              <a:t> लेखक</a:t>
            </a:r>
            <a:r>
              <a:rPr lang="en-GB" dirty="0" smtClean="0"/>
              <a:t> </a:t>
            </a:r>
            <a:r>
              <a:rPr lang="hi-IN" dirty="0" smtClean="0"/>
              <a:t>की </a:t>
            </a:r>
            <a:r>
              <a:rPr lang="hi-IN" dirty="0"/>
              <a:t>विश्वसनीयता पर भी संदेह होता है । फ़ीचर</a:t>
            </a:r>
            <a:r>
              <a:rPr lang="hi-IN" dirty="0" smtClean="0"/>
              <a:t> </a:t>
            </a:r>
            <a:r>
              <a:rPr lang="hi-IN" dirty="0"/>
              <a:t>की विश्वसनीयता तथा प्रभाव बनाए रखने के लिए विवेचित </a:t>
            </a:r>
            <a:r>
              <a:rPr lang="hi-IN" dirty="0" smtClean="0"/>
              <a:t>विषय</a:t>
            </a:r>
            <a:r>
              <a:rPr lang="en-GB" dirty="0" smtClean="0"/>
              <a:t> </a:t>
            </a:r>
            <a:r>
              <a:rPr lang="hi-IN" dirty="0" smtClean="0"/>
              <a:t>से </a:t>
            </a:r>
            <a:r>
              <a:rPr lang="hi-IN" dirty="0"/>
              <a:t>संबंधित तथ्यों का समायोजन सत्यनिष्ठा के साथ करना चाहिए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0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/>
          </a:bodyPr>
          <a:lstStyle/>
          <a:p>
            <a:r>
              <a:rPr lang="en-GB" b="1" dirty="0" smtClean="0"/>
              <a:t>2. </a:t>
            </a:r>
            <a:r>
              <a:rPr lang="hi-IN" b="1" dirty="0" smtClean="0"/>
              <a:t>वैचारिकता</a:t>
            </a:r>
            <a:r>
              <a:rPr lang="en-GB" b="1" dirty="0" smtClean="0"/>
              <a:t>  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फ़ीचर तब बनता है जब कोई समाचार अथवा समसामयिक घटना फ़ीचर</a:t>
            </a:r>
            <a:r>
              <a:rPr lang="hi-IN" dirty="0" smtClean="0"/>
              <a:t> </a:t>
            </a:r>
            <a:r>
              <a:rPr lang="hi-IN" dirty="0"/>
              <a:t>लेखक </a:t>
            </a:r>
            <a:r>
              <a:rPr lang="hi-IN" dirty="0" smtClean="0"/>
              <a:t>की</a:t>
            </a:r>
            <a:r>
              <a:rPr lang="en-GB" dirty="0" smtClean="0"/>
              <a:t> </a:t>
            </a:r>
            <a:r>
              <a:rPr lang="hi-IN" dirty="0" smtClean="0"/>
              <a:t>कल्पना</a:t>
            </a:r>
            <a:r>
              <a:rPr lang="en-GB" dirty="0" smtClean="0"/>
              <a:t>,</a:t>
            </a:r>
            <a:r>
              <a:rPr lang="hi-IN" dirty="0" smtClean="0"/>
              <a:t> </a:t>
            </a:r>
            <a:r>
              <a:rPr lang="hi-IN" dirty="0"/>
              <a:t>भावप्रवणता और </a:t>
            </a:r>
            <a:r>
              <a:rPr lang="hi-IN" dirty="0" smtClean="0"/>
              <a:t>सरसता </a:t>
            </a:r>
            <a:r>
              <a:rPr lang="hi-IN" dirty="0"/>
              <a:t>का आश्रय लेती </a:t>
            </a:r>
            <a:r>
              <a:rPr lang="hi-IN" dirty="0" smtClean="0"/>
              <a:t>है। </a:t>
            </a:r>
            <a:r>
              <a:rPr lang="hi-IN" dirty="0"/>
              <a:t>इसके लिए फ़ीचर</a:t>
            </a:r>
            <a:r>
              <a:rPr lang="hi-IN" dirty="0" smtClean="0"/>
              <a:t> </a:t>
            </a:r>
            <a:r>
              <a:rPr lang="hi-IN" dirty="0"/>
              <a:t>लेखक को</a:t>
            </a:r>
            <a:r>
              <a:rPr lang="hi-IN" dirty="0" smtClean="0"/>
              <a:t> </a:t>
            </a:r>
            <a:r>
              <a:rPr lang="hi-IN" dirty="0"/>
              <a:t>उसी विषय का चयन </a:t>
            </a:r>
            <a:r>
              <a:rPr lang="hi-IN" dirty="0" smtClean="0"/>
              <a:t>करना</a:t>
            </a:r>
            <a:r>
              <a:rPr lang="en-GB" dirty="0" smtClean="0"/>
              <a:t> </a:t>
            </a:r>
            <a:r>
              <a:rPr lang="hi-IN" dirty="0"/>
              <a:t>होता है, जो जनसामान्य की रुचि के अनुकूल </a:t>
            </a:r>
            <a:r>
              <a:rPr lang="hi-IN" dirty="0" smtClean="0"/>
              <a:t>हो।</a:t>
            </a:r>
            <a:r>
              <a:rPr lang="en-GB" dirty="0" smtClean="0"/>
              <a:t> </a:t>
            </a:r>
            <a:r>
              <a:rPr lang="hi-IN" dirty="0" smtClean="0"/>
              <a:t>अपने </a:t>
            </a:r>
            <a:r>
              <a:rPr lang="hi-IN" dirty="0"/>
              <a:t>फ़ीचर</a:t>
            </a:r>
            <a:r>
              <a:rPr lang="hi-IN" dirty="0" smtClean="0"/>
              <a:t> </a:t>
            </a:r>
            <a:r>
              <a:rPr lang="hi-IN" dirty="0"/>
              <a:t>की विश्वसनीयता बनाए रखने के लिए </a:t>
            </a:r>
            <a:r>
              <a:rPr lang="hi-IN" dirty="0" smtClean="0"/>
              <a:t>उसे</a:t>
            </a:r>
            <a:r>
              <a:rPr lang="en-GB" dirty="0" smtClean="0"/>
              <a:t> </a:t>
            </a:r>
            <a:r>
              <a:rPr lang="hi-IN" dirty="0"/>
              <a:t>वैचारिक धरातल पर उस घटना विशेष से संबंधित </a:t>
            </a:r>
            <a:r>
              <a:rPr lang="hi-IN" dirty="0" smtClean="0"/>
              <a:t>ज्ञात</a:t>
            </a:r>
            <a:r>
              <a:rPr lang="en-GB" dirty="0" smtClean="0"/>
              <a:t>-</a:t>
            </a:r>
            <a:r>
              <a:rPr lang="hi-IN" dirty="0" smtClean="0"/>
              <a:t>अज्ञात </a:t>
            </a:r>
            <a:r>
              <a:rPr lang="hi-IN" dirty="0"/>
              <a:t>तथ्यों, स्रोतों, कारणों आदि की गहन </a:t>
            </a:r>
            <a:r>
              <a:rPr lang="hi-IN" dirty="0" smtClean="0"/>
              <a:t>खोजबीन</a:t>
            </a:r>
            <a:r>
              <a:rPr lang="en-GB" dirty="0" smtClean="0"/>
              <a:t> </a:t>
            </a:r>
            <a:r>
              <a:rPr lang="hi-IN" dirty="0"/>
              <a:t>करनी पड़ती है 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6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/>
          </a:bodyPr>
          <a:lstStyle/>
          <a:p>
            <a:r>
              <a:rPr lang="en-GB" b="1" dirty="0" smtClean="0"/>
              <a:t>3. </a:t>
            </a:r>
            <a:r>
              <a:rPr lang="hi-IN" b="1" dirty="0" smtClean="0"/>
              <a:t>प्रासंगिकता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1702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फ़ीचर किसी समसामयिक घटना अथवा विषय पर आधारित आलेख होता </a:t>
            </a:r>
            <a:r>
              <a:rPr lang="hi-IN" dirty="0" smtClean="0"/>
              <a:t>है </a:t>
            </a:r>
            <a:r>
              <a:rPr lang="hi-IN" dirty="0"/>
              <a:t>।</a:t>
            </a:r>
            <a:r>
              <a:rPr lang="hi-IN" dirty="0" smtClean="0"/>
              <a:t> </a:t>
            </a:r>
            <a:r>
              <a:rPr lang="hi-IN" dirty="0"/>
              <a:t>इसके </a:t>
            </a:r>
            <a:r>
              <a:rPr lang="hi-IN" dirty="0" smtClean="0"/>
              <a:t>लिए</a:t>
            </a:r>
            <a:r>
              <a:rPr lang="en-GB" dirty="0" smtClean="0"/>
              <a:t> </a:t>
            </a:r>
            <a:r>
              <a:rPr lang="hi-IN" dirty="0"/>
              <a:t>फ़ीचर</a:t>
            </a:r>
            <a:r>
              <a:rPr lang="en-GB" dirty="0" smtClean="0"/>
              <a:t> </a:t>
            </a:r>
            <a:r>
              <a:rPr lang="hi-IN" dirty="0" smtClean="0"/>
              <a:t>लेखक </a:t>
            </a:r>
            <a:r>
              <a:rPr lang="hi-IN" dirty="0"/>
              <a:t>को विवेचित घटना अथवा विषय से संबंधित परिस्थितियों का सूक्ष्म निरीक्षण करते हुए उस घटना विषय को प्रभावित करने वाली समसामयिक राजनीतिक, आर्थिक, धार्मिक अथवा </a:t>
            </a:r>
            <a:r>
              <a:rPr lang="hi-IN" dirty="0" smtClean="0"/>
              <a:t>सामाजिक</a:t>
            </a:r>
            <a:r>
              <a:rPr lang="en-GB" dirty="0" smtClean="0"/>
              <a:t> </a:t>
            </a:r>
            <a:r>
              <a:rPr lang="hi-IN" dirty="0" smtClean="0"/>
              <a:t>परिस्थितियों </a:t>
            </a:r>
            <a:r>
              <a:rPr lang="hi-IN" dirty="0"/>
              <a:t>का </a:t>
            </a:r>
            <a:r>
              <a:rPr lang="hi-IN" dirty="0" smtClean="0"/>
              <a:t>अंकन</a:t>
            </a:r>
            <a:r>
              <a:rPr lang="en-GB" dirty="0" smtClean="0"/>
              <a:t> </a:t>
            </a:r>
            <a:r>
              <a:rPr lang="hi-IN" dirty="0"/>
              <a:t>भी करना चाहिए ।</a:t>
            </a:r>
            <a:r>
              <a:rPr lang="hi-IN" dirty="0" smtClean="0"/>
              <a:t> इससे </a:t>
            </a:r>
            <a:r>
              <a:rPr lang="hi-IN" dirty="0"/>
              <a:t>फ़ीचर</a:t>
            </a:r>
            <a:r>
              <a:rPr lang="hi-IN" dirty="0" smtClean="0"/>
              <a:t> </a:t>
            </a:r>
            <a:r>
              <a:rPr lang="hi-IN" dirty="0"/>
              <a:t>की प्रासंगिकता में वृद्धि हो जाती </a:t>
            </a:r>
            <a:r>
              <a:rPr lang="hi-IN" dirty="0" smtClean="0"/>
              <a:t>है।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2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/>
          </a:bodyPr>
          <a:lstStyle/>
          <a:p>
            <a:r>
              <a:rPr lang="en-GB" b="1" dirty="0"/>
              <a:t>4</a:t>
            </a:r>
            <a:r>
              <a:rPr lang="en-GB" b="1" dirty="0" smtClean="0"/>
              <a:t>. </a:t>
            </a:r>
            <a:r>
              <a:rPr lang="hi-IN" b="1" dirty="0" smtClean="0"/>
              <a:t>संक्षिप्तता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2949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फ़ीचर की परिभाषा में डाँ० नरेश मिश्र ने </a:t>
            </a:r>
            <a:r>
              <a:rPr lang="hi-IN" dirty="0" smtClean="0"/>
              <a:t>'समसामयिक घटनाओ </a:t>
            </a:r>
            <a:r>
              <a:rPr lang="hi-IN" dirty="0"/>
              <a:t>की </a:t>
            </a:r>
            <a:r>
              <a:rPr lang="hi-IN" dirty="0" smtClean="0"/>
              <a:t>संक्षिप्त</a:t>
            </a:r>
            <a:r>
              <a:rPr lang="hi-IN" dirty="0"/>
              <a:t>' प्रस्तुति पर </a:t>
            </a:r>
            <a:r>
              <a:rPr lang="hi-IN" dirty="0" smtClean="0"/>
              <a:t>बल</a:t>
            </a:r>
            <a:r>
              <a:rPr lang="en-GB" dirty="0" smtClean="0"/>
              <a:t> </a:t>
            </a:r>
            <a:r>
              <a:rPr lang="hi-IN" dirty="0" smtClean="0"/>
              <a:t>दिया है। </a:t>
            </a:r>
            <a:r>
              <a:rPr lang="hi-IN" dirty="0"/>
              <a:t>इसमें भावप्रवणता, सरसता तथा मनोरंजकता का होना भी आवश्यक माना गया </a:t>
            </a:r>
            <a:r>
              <a:rPr lang="hi-IN" dirty="0" smtClean="0"/>
              <a:t>है। </a:t>
            </a:r>
            <a:r>
              <a:rPr lang="hi-IN" dirty="0"/>
              <a:t>कल्पना और </a:t>
            </a:r>
            <a:r>
              <a:rPr lang="hi-IN" dirty="0" smtClean="0"/>
              <a:t>भावनाओ</a:t>
            </a:r>
            <a:r>
              <a:rPr lang="en-GB" dirty="0" smtClean="0"/>
              <a:t> </a:t>
            </a:r>
            <a:r>
              <a:rPr lang="hi-IN" dirty="0" smtClean="0"/>
              <a:t>के </a:t>
            </a:r>
            <a:r>
              <a:rPr lang="hi-IN" dirty="0"/>
              <a:t>आवेग में बह कर यदि फ़ीचर</a:t>
            </a:r>
            <a:r>
              <a:rPr lang="hi-IN" dirty="0" smtClean="0"/>
              <a:t> </a:t>
            </a:r>
            <a:r>
              <a:rPr lang="hi-IN" dirty="0"/>
              <a:t>लेखक समसामयिक घटना का विस्तृत </a:t>
            </a:r>
            <a:r>
              <a:rPr lang="hi-IN" dirty="0" smtClean="0"/>
              <a:t>विवेचन </a:t>
            </a:r>
            <a:r>
              <a:rPr lang="hi-IN" dirty="0"/>
              <a:t>करने लगेगा तो वह मूल कथ्य </a:t>
            </a:r>
            <a:r>
              <a:rPr lang="hi-IN" dirty="0" smtClean="0"/>
              <a:t>से</a:t>
            </a:r>
            <a:r>
              <a:rPr lang="en-GB" dirty="0" smtClean="0"/>
              <a:t> </a:t>
            </a:r>
            <a:r>
              <a:rPr lang="hi-IN" dirty="0"/>
              <a:t>भटक </a:t>
            </a:r>
            <a:r>
              <a:rPr lang="hi-IN" dirty="0" smtClean="0"/>
              <a:t>जाएगा </a:t>
            </a:r>
            <a:r>
              <a:rPr lang="hi-IN" dirty="0"/>
              <a:t>।</a:t>
            </a:r>
            <a:r>
              <a:rPr lang="hi-IN" dirty="0" smtClean="0"/>
              <a:t> </a:t>
            </a:r>
            <a:r>
              <a:rPr lang="hi-IN" dirty="0"/>
              <a:t>इसलिए फ़ीचर</a:t>
            </a:r>
            <a:r>
              <a:rPr lang="hi-IN" dirty="0" smtClean="0"/>
              <a:t> </a:t>
            </a:r>
            <a:r>
              <a:rPr lang="hi-IN" dirty="0"/>
              <a:t>लेखक को अपनी बात को सीमित शब्दों में आकर्षक रूप से प्रस्तुत करना चाहिए । फ़ीचर</a:t>
            </a:r>
            <a:r>
              <a:rPr lang="hi-IN" dirty="0" smtClean="0"/>
              <a:t> </a:t>
            </a:r>
            <a:r>
              <a:rPr lang="hi-IN" dirty="0"/>
              <a:t>में प्रारंभ, चरम और समापन सभी कुछ अत्यंत संयत भाषा, भावात्मक गंभीरता, संक्षिप्तता और सरसता के </a:t>
            </a:r>
            <a:r>
              <a:rPr lang="hi-IN" dirty="0" smtClean="0"/>
              <a:t>साथ</a:t>
            </a:r>
            <a:r>
              <a:rPr lang="en-GB" dirty="0" smtClean="0"/>
              <a:t> </a:t>
            </a:r>
            <a:r>
              <a:rPr lang="hi-IN" dirty="0" smtClean="0"/>
              <a:t>होना चाहिए</a:t>
            </a:r>
            <a:r>
              <a:rPr lang="hi-IN" dirty="0"/>
              <a:t> ।</a:t>
            </a:r>
            <a:r>
              <a:rPr lang="hi-IN" dirty="0" smtClean="0"/>
              <a:t> </a:t>
            </a:r>
            <a:r>
              <a:rPr lang="hi-IN" dirty="0"/>
              <a:t>फ़ीचर </a:t>
            </a:r>
            <a:r>
              <a:rPr lang="hi-IN" dirty="0" smtClean="0"/>
              <a:t>विस्तार </a:t>
            </a:r>
            <a:r>
              <a:rPr lang="hi-IN" dirty="0"/>
              <a:t>से उसमें नीरसता तथा अविश्वसनीयता आ जाती है।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4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1" y="624110"/>
            <a:ext cx="9142412" cy="791033"/>
          </a:xfrm>
        </p:spPr>
        <p:txBody>
          <a:bodyPr>
            <a:normAutofit/>
          </a:bodyPr>
          <a:lstStyle/>
          <a:p>
            <a:r>
              <a:rPr lang="en-GB" b="1" dirty="0" smtClean="0"/>
              <a:t>5. </a:t>
            </a:r>
            <a:r>
              <a:rPr lang="hi-IN" b="1" dirty="0"/>
              <a:t>संवेदनशीलता</a:t>
            </a:r>
            <a:r>
              <a:rPr lang="hi-IN" dirty="0"/>
              <a:t> 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199" y="1665514"/>
            <a:ext cx="91766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dirty="0"/>
              <a:t>एल्मो </a:t>
            </a:r>
            <a:r>
              <a:rPr lang="hi-IN" dirty="0" smtClean="0"/>
              <a:t>स्कॉट</a:t>
            </a:r>
            <a:r>
              <a:rPr lang="en-GB" dirty="0" smtClean="0"/>
              <a:t> </a:t>
            </a:r>
            <a:r>
              <a:rPr lang="hi-IN" dirty="0" smtClean="0"/>
              <a:t>वाटसन </a:t>
            </a:r>
            <a:r>
              <a:rPr lang="hi-IN" dirty="0"/>
              <a:t>की मान्यता है कि श्रेष्ठ फ़ीचर</a:t>
            </a:r>
            <a:r>
              <a:rPr lang="hi-IN" dirty="0" smtClean="0"/>
              <a:t> </a:t>
            </a:r>
            <a:r>
              <a:rPr lang="hi-IN" dirty="0"/>
              <a:t>वही </a:t>
            </a:r>
            <a:r>
              <a:rPr lang="hi-IN" dirty="0" smtClean="0"/>
              <a:t>हो</a:t>
            </a:r>
            <a:r>
              <a:rPr lang="hi-IN" dirty="0"/>
              <a:t>ता</a:t>
            </a:r>
            <a:r>
              <a:rPr lang="hi-IN" dirty="0" smtClean="0"/>
              <a:t> </a:t>
            </a:r>
            <a:r>
              <a:rPr lang="hi-IN" dirty="0"/>
              <a:t>है जो 'सामान्य पाठक </a:t>
            </a:r>
            <a:r>
              <a:rPr lang="hi-IN" dirty="0" smtClean="0"/>
              <a:t>की</a:t>
            </a:r>
            <a:r>
              <a:rPr lang="en-GB" dirty="0" smtClean="0"/>
              <a:t> </a:t>
            </a:r>
            <a:r>
              <a:rPr lang="hi-IN" dirty="0" smtClean="0"/>
              <a:t>भावनाओं </a:t>
            </a:r>
            <a:r>
              <a:rPr lang="hi-IN" dirty="0"/>
              <a:t>को छु </a:t>
            </a:r>
            <a:r>
              <a:rPr lang="hi-IN" dirty="0" smtClean="0"/>
              <a:t>जाए।</a:t>
            </a:r>
            <a:r>
              <a:rPr lang="en-GB" dirty="0" smtClean="0"/>
              <a:t>’ </a:t>
            </a:r>
            <a:r>
              <a:rPr lang="hi-IN" dirty="0" smtClean="0"/>
              <a:t>डॉ० </a:t>
            </a:r>
            <a:r>
              <a:rPr lang="hi-IN" dirty="0"/>
              <a:t>नरेश </a:t>
            </a:r>
            <a:r>
              <a:rPr lang="hi-IN" dirty="0" smtClean="0"/>
              <a:t>मिश्र </a:t>
            </a:r>
            <a:r>
              <a:rPr lang="hi-IN" dirty="0"/>
              <a:t>ने भी फ़ीचर</a:t>
            </a:r>
            <a:r>
              <a:rPr lang="hi-IN" dirty="0" smtClean="0"/>
              <a:t> </a:t>
            </a:r>
            <a:r>
              <a:rPr lang="hi-IN" dirty="0"/>
              <a:t>में </a:t>
            </a:r>
            <a:r>
              <a:rPr lang="hi-IN" dirty="0" smtClean="0"/>
              <a:t>'संवेदनात्मक </a:t>
            </a:r>
            <a:r>
              <a:rPr lang="hi-IN" dirty="0"/>
              <a:t>सरस </a:t>
            </a:r>
            <a:r>
              <a:rPr lang="hi-IN" dirty="0" smtClean="0"/>
              <a:t>प्रस्तुति</a:t>
            </a:r>
            <a:r>
              <a:rPr lang="en-GB" dirty="0" smtClean="0"/>
              <a:t>’ </a:t>
            </a:r>
            <a:r>
              <a:rPr lang="hi-IN" dirty="0" smtClean="0"/>
              <a:t>को </a:t>
            </a:r>
            <a:r>
              <a:rPr lang="hi-IN" dirty="0"/>
              <a:t>प्रमुखता दी है ।</a:t>
            </a:r>
            <a:r>
              <a:rPr lang="hi-IN" dirty="0" smtClean="0"/>
              <a:t> इसलिए</a:t>
            </a:r>
            <a:r>
              <a:rPr lang="hi-IN" dirty="0"/>
              <a:t> फ़ीचर</a:t>
            </a:r>
            <a:r>
              <a:rPr lang="hi-IN" dirty="0" smtClean="0"/>
              <a:t> </a:t>
            </a:r>
            <a:r>
              <a:rPr lang="hi-IN" dirty="0"/>
              <a:t>में लेखक अपने विषय से </a:t>
            </a:r>
            <a:r>
              <a:rPr lang="hi-IN" dirty="0" smtClean="0"/>
              <a:t>भावात्मक </a:t>
            </a:r>
            <a:r>
              <a:rPr lang="hi-IN" dirty="0"/>
              <a:t>रूप से जुड़कर ही उसे प्रस्तुत करता है ।</a:t>
            </a:r>
            <a:r>
              <a:rPr lang="hi-IN" dirty="0" smtClean="0"/>
              <a:t> </a:t>
            </a:r>
            <a:r>
              <a:rPr lang="hi-IN" dirty="0"/>
              <a:t>इसके लिए उसे अपने </a:t>
            </a:r>
            <a:r>
              <a:rPr lang="hi-IN" dirty="0" smtClean="0"/>
              <a:t>विषय</a:t>
            </a:r>
            <a:r>
              <a:rPr lang="en-GB" dirty="0" smtClean="0"/>
              <a:t> </a:t>
            </a:r>
            <a:r>
              <a:rPr lang="hi-IN" dirty="0" smtClean="0"/>
              <a:t>से </a:t>
            </a:r>
            <a:r>
              <a:rPr lang="hi-IN" dirty="0"/>
              <a:t>हदय से जुड़ना पड़ता है क्योकि भावना का संबंध हृदय से होता है, बुद्धि से नहीं ।</a:t>
            </a:r>
            <a:r>
              <a:rPr lang="hi-IN" dirty="0" smtClean="0"/>
              <a:t> </a:t>
            </a:r>
            <a:r>
              <a:rPr lang="hi-IN" dirty="0"/>
              <a:t>फ़ीचर</a:t>
            </a:r>
            <a:r>
              <a:rPr lang="hi-IN" dirty="0" smtClean="0"/>
              <a:t> </a:t>
            </a:r>
            <a:r>
              <a:rPr lang="hi-IN" dirty="0"/>
              <a:t>लेखक को</a:t>
            </a:r>
            <a:r>
              <a:rPr lang="hi-IN" dirty="0" smtClean="0"/>
              <a:t> </a:t>
            </a:r>
            <a:r>
              <a:rPr lang="hi-IN" dirty="0"/>
              <a:t>फ़ीचर</a:t>
            </a:r>
            <a:r>
              <a:rPr lang="hi-IN" dirty="0" smtClean="0"/>
              <a:t> लिखते</a:t>
            </a:r>
            <a:r>
              <a:rPr lang="en-GB" dirty="0" smtClean="0"/>
              <a:t> </a:t>
            </a:r>
            <a:r>
              <a:rPr lang="hi-IN" dirty="0" smtClean="0"/>
              <a:t>समय </a:t>
            </a:r>
            <a:r>
              <a:rPr lang="hi-IN" dirty="0"/>
              <a:t>अपने व्यक्तित्व को भूल कर विवेचित घटना से भावात्मक रूप से जुड़ना चाहिए ।</a:t>
            </a:r>
            <a:r>
              <a:rPr lang="hi-IN" dirty="0" smtClean="0"/>
              <a:t> </a:t>
            </a:r>
            <a:r>
              <a:rPr lang="hi-IN" dirty="0"/>
              <a:t>तभी उसका फ़ीचर </a:t>
            </a:r>
            <a:r>
              <a:rPr lang="hi-IN" dirty="0" smtClean="0"/>
              <a:t>सवेदना के</a:t>
            </a:r>
            <a:r>
              <a:rPr lang="en-GB" dirty="0" smtClean="0"/>
              <a:t> </a:t>
            </a:r>
            <a:r>
              <a:rPr lang="hi-IN" dirty="0" smtClean="0"/>
              <a:t>स्तर</a:t>
            </a:r>
            <a:r>
              <a:rPr lang="en-GB" dirty="0" smtClean="0"/>
              <a:t> </a:t>
            </a:r>
            <a:r>
              <a:rPr lang="hi-IN" dirty="0" smtClean="0"/>
              <a:t>पर</a:t>
            </a:r>
            <a:r>
              <a:rPr lang="en-GB" dirty="0" smtClean="0"/>
              <a:t> </a:t>
            </a:r>
            <a:r>
              <a:rPr lang="hi-IN" dirty="0" smtClean="0"/>
              <a:t>सफल</a:t>
            </a:r>
            <a:r>
              <a:rPr lang="en-GB" dirty="0" smtClean="0"/>
              <a:t> </a:t>
            </a:r>
            <a:r>
              <a:rPr lang="hi-IN" dirty="0" smtClean="0"/>
              <a:t>रह</a:t>
            </a:r>
            <a:r>
              <a:rPr lang="hi-IN" dirty="0"/>
              <a:t>ता</a:t>
            </a:r>
            <a:r>
              <a:rPr lang="en-GB" dirty="0" smtClean="0"/>
              <a:t> </a:t>
            </a:r>
            <a:r>
              <a:rPr lang="hi-IN" dirty="0" smtClean="0"/>
              <a:t>है </a:t>
            </a:r>
            <a:r>
              <a:rPr lang="hi-IN" dirty="0"/>
              <a:t>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829</Words>
  <Application>Microsoft Office PowerPoint</Application>
  <PresentationFormat>Widescreen</PresentationFormat>
  <Paragraphs>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inherit</vt:lpstr>
      <vt:lpstr>Mangal</vt:lpstr>
      <vt:lpstr>Arial</vt:lpstr>
      <vt:lpstr>Century Gothic</vt:lpstr>
      <vt:lpstr>Wingdings 3</vt:lpstr>
      <vt:lpstr>Wisp</vt:lpstr>
      <vt:lpstr>आई.बी. (पी.जी.) कॉलेज  पानीपत  कक्षा – बी. ए. (तृतीय वर्ष) विषय - फ़ीचर लेखन के गुण </vt:lpstr>
      <vt:lpstr>हार्दिक धन्यवाद:  डॉ  अजय कुमार गर्ग  (प्राचार्य - आई.बी. (पी.जी.) कॉलेज)   डॉ शशि प्रभा  (हिंदी विभागाध्यक्षा - आई.बी. (पी.जी.) कॉलेज)  </vt:lpstr>
      <vt:lpstr>              फ़ीचर लेखन के गुण </vt:lpstr>
      <vt:lpstr>फ़ीचर लेखन के गुण </vt:lpstr>
      <vt:lpstr>1. विश्वसनीयता</vt:lpstr>
      <vt:lpstr>2. वैचारिकता  </vt:lpstr>
      <vt:lpstr>3. प्रासंगिकता</vt:lpstr>
      <vt:lpstr>4. संक्षिप्तता</vt:lpstr>
      <vt:lpstr>5. संवेदनशीलता </vt:lpstr>
      <vt:lpstr>6. मनोरंजकता </vt:lpstr>
      <vt:lpstr>7. मानवीय मूल्यों की प्रतिष्ठा </vt:lpstr>
      <vt:lpstr>8. भाषा-शैली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छायावाद की प्रवृत्तियां</dc:title>
  <dc:creator>Windows User</dc:creator>
  <cp:lastModifiedBy>rajeev nagpal</cp:lastModifiedBy>
  <cp:revision>89</cp:revision>
  <dcterms:created xsi:type="dcterms:W3CDTF">2020-04-01T09:22:49Z</dcterms:created>
  <dcterms:modified xsi:type="dcterms:W3CDTF">2020-04-03T04:47:20Z</dcterms:modified>
</cp:coreProperties>
</file>