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8"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0895E-9A12-3C4D-99A1-5519E0FD4F9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0D6FBC7-F531-CA4B-92C6-9E8E64C2D5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3F4A7F1-BAE5-674F-BA2D-EDBE50B93E38}"/>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5" name="Footer Placeholder 4">
            <a:extLst>
              <a:ext uri="{FF2B5EF4-FFF2-40B4-BE49-F238E27FC236}">
                <a16:creationId xmlns:a16="http://schemas.microsoft.com/office/drawing/2014/main" id="{9444B4D7-CD03-FF4B-9BE0-8D1BE2DC3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59B13-91AA-344E-A9ED-60F414968A88}"/>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143208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4C304-AFF5-8440-BCD5-04B69B8EF73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46BEBD5-514B-6B4C-9E94-D5360FDD39D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551D740-1FA2-3B4D-A5D8-61614EE6AB18}"/>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5" name="Footer Placeholder 4">
            <a:extLst>
              <a:ext uri="{FF2B5EF4-FFF2-40B4-BE49-F238E27FC236}">
                <a16:creationId xmlns:a16="http://schemas.microsoft.com/office/drawing/2014/main" id="{245782AF-838D-9F4D-A6C5-5A01F31A41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9FABF-6AE0-A745-A9EA-E7491CEA947C}"/>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327063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65FF6B-9803-1843-A12F-D7538B1CBA4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FD2DA26-7FEF-3D4A-B515-F98BC9176B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1975603-064F-254F-B191-9ED7A5B67078}"/>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5" name="Footer Placeholder 4">
            <a:extLst>
              <a:ext uri="{FF2B5EF4-FFF2-40B4-BE49-F238E27FC236}">
                <a16:creationId xmlns:a16="http://schemas.microsoft.com/office/drawing/2014/main" id="{B52C3DBE-14EF-D443-AFDC-CAD8BD00B6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195020-84B6-3744-AAEA-33C18F28DEDC}"/>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1610263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76FB6-D2B5-E24B-9A78-9D521CA24BB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9BC8E7F-A103-8C43-8B29-66D2826FD54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72AD015-E341-FF40-B58D-01F1A4A1DC60}"/>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5" name="Footer Placeholder 4">
            <a:extLst>
              <a:ext uri="{FF2B5EF4-FFF2-40B4-BE49-F238E27FC236}">
                <a16:creationId xmlns:a16="http://schemas.microsoft.com/office/drawing/2014/main" id="{8ACF7ADA-9700-344F-89E8-82A6D15F51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30F5FF-162E-D748-BE30-38AC553939A1}"/>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3931556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8702-9726-DF49-8366-F9E54111C90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3C32275-39D2-7B43-BCD4-FCAA579CE1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20FC172-876D-1549-9D16-A3CB28B81563}"/>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5" name="Footer Placeholder 4">
            <a:extLst>
              <a:ext uri="{FF2B5EF4-FFF2-40B4-BE49-F238E27FC236}">
                <a16:creationId xmlns:a16="http://schemas.microsoft.com/office/drawing/2014/main" id="{DA0CEFAD-1F8D-D44E-A16E-4706C8CD2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59DFA-D545-3F47-B61E-529C9E87C3EE}"/>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29759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F654-23EE-A84D-AAD5-8FE3F0489A8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FAC7DB6-2212-E74D-A45E-4E4D37CC373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69A5816-73A2-604F-B9C9-1D3DC1DFFA4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D82B793-FA67-254D-B0B9-BE589127EBAA}"/>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6" name="Footer Placeholder 5">
            <a:extLst>
              <a:ext uri="{FF2B5EF4-FFF2-40B4-BE49-F238E27FC236}">
                <a16:creationId xmlns:a16="http://schemas.microsoft.com/office/drawing/2014/main" id="{D3A1550A-0ABC-AA4F-8858-AB1BA26A19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9A1DC8-ED5D-0F49-BCE9-FF9138830FC1}"/>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186034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D1D4E-F3CA-1247-9992-3D618DCB1A0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951F382-5D96-2B42-A8EF-000E5B3CEC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A224DEB-0194-7A46-8876-AD422EF0E56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7F840B0-A9F6-7B42-BFFE-EBDAFA7994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3677549-8A71-1B4D-BED0-064755D76B1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338DB10-64B1-4941-88B3-DC759B73DC77}"/>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8" name="Footer Placeholder 7">
            <a:extLst>
              <a:ext uri="{FF2B5EF4-FFF2-40B4-BE49-F238E27FC236}">
                <a16:creationId xmlns:a16="http://schemas.microsoft.com/office/drawing/2014/main" id="{A0140049-3A21-284E-A49C-1C2E207F83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FAA070-C08F-0945-A040-6A19E45D5DC5}"/>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2843001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FF10D-B4E8-BA44-B770-A919C2033AD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68CCF27-85DF-9E4F-AC60-05660581D662}"/>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4" name="Footer Placeholder 3">
            <a:extLst>
              <a:ext uri="{FF2B5EF4-FFF2-40B4-BE49-F238E27FC236}">
                <a16:creationId xmlns:a16="http://schemas.microsoft.com/office/drawing/2014/main" id="{C80755E0-670B-2340-8AD7-F10A19A6EB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A89805-0E8D-A947-AE37-245F3FDA4F81}"/>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1707641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3C7F8-25CF-A745-86F2-F1459454661E}"/>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3" name="Footer Placeholder 2">
            <a:extLst>
              <a:ext uri="{FF2B5EF4-FFF2-40B4-BE49-F238E27FC236}">
                <a16:creationId xmlns:a16="http://schemas.microsoft.com/office/drawing/2014/main" id="{4A755866-6C87-E241-9F31-A2CF58E5AB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F12522-B513-DA4B-9F91-313F5E77D69D}"/>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304309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F2B24-A14B-E94E-9D8D-DF583561E41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153FC35-3DFB-8041-96D8-233B6A6E4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822429A-19A0-D348-827D-A0929B1C73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D4D7B90-941A-324E-8BAC-18C415A59E64}"/>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6" name="Footer Placeholder 5">
            <a:extLst>
              <a:ext uri="{FF2B5EF4-FFF2-40B4-BE49-F238E27FC236}">
                <a16:creationId xmlns:a16="http://schemas.microsoft.com/office/drawing/2014/main" id="{E7C5E68F-2F87-0E4A-9A92-209A4C0CD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7ABDF9-F2F9-2E4F-A2A2-4DB639D8AC76}"/>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1880770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2C01D-730C-9042-9268-9F4D1A8B60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0914D8B-A6C3-2946-81B3-F717215D09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D3D754-9245-EF4C-9D24-22A8FA625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FFDB1E5-D282-9641-BDFA-2E3C2E789F18}"/>
              </a:ext>
            </a:extLst>
          </p:cNvPr>
          <p:cNvSpPr>
            <a:spLocks noGrp="1"/>
          </p:cNvSpPr>
          <p:nvPr>
            <p:ph type="dt" sz="half" idx="10"/>
          </p:nvPr>
        </p:nvSpPr>
        <p:spPr/>
        <p:txBody>
          <a:bodyPr/>
          <a:lstStyle/>
          <a:p>
            <a:fld id="{A9E28050-3856-E94B-9941-FBCAD597EE3A}" type="datetimeFigureOut">
              <a:rPr lang="en-US" smtClean="0"/>
              <a:t>3/29/2020</a:t>
            </a:fld>
            <a:endParaRPr lang="en-US"/>
          </a:p>
        </p:txBody>
      </p:sp>
      <p:sp>
        <p:nvSpPr>
          <p:cNvPr id="6" name="Footer Placeholder 5">
            <a:extLst>
              <a:ext uri="{FF2B5EF4-FFF2-40B4-BE49-F238E27FC236}">
                <a16:creationId xmlns:a16="http://schemas.microsoft.com/office/drawing/2014/main" id="{3B9CBA27-6C73-4C4D-9EA2-C8D8E6527F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5C0B9-6E9D-C446-A78D-030AED7AC1EC}"/>
              </a:ext>
            </a:extLst>
          </p:cNvPr>
          <p:cNvSpPr>
            <a:spLocks noGrp="1"/>
          </p:cNvSpPr>
          <p:nvPr>
            <p:ph type="sldNum" sz="quarter" idx="12"/>
          </p:nvPr>
        </p:nvSpPr>
        <p:spPr/>
        <p:txBody>
          <a:bodyPr/>
          <a:lstStyle/>
          <a:p>
            <a:fld id="{B51E1807-84B3-A146-97BB-809084F2302E}" type="slidenum">
              <a:rPr lang="en-US" smtClean="0"/>
              <a:t>‹#›</a:t>
            </a:fld>
            <a:endParaRPr lang="en-US"/>
          </a:p>
        </p:txBody>
      </p:sp>
    </p:spTree>
    <p:extLst>
      <p:ext uri="{BB962C8B-B14F-4D97-AF65-F5344CB8AC3E}">
        <p14:creationId xmlns:p14="http://schemas.microsoft.com/office/powerpoint/2010/main" val="2435615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3E8C82-6796-544C-B700-4A0488C33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CB138FD-C7A3-434F-B25B-A076267B3E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02CE77-06AF-C64C-9A1D-6781D9BF3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28050-3856-E94B-9941-FBCAD597EE3A}" type="datetimeFigureOut">
              <a:rPr lang="en-US" smtClean="0"/>
              <a:t>3/29/2020</a:t>
            </a:fld>
            <a:endParaRPr lang="en-US"/>
          </a:p>
        </p:txBody>
      </p:sp>
      <p:sp>
        <p:nvSpPr>
          <p:cNvPr id="5" name="Footer Placeholder 4">
            <a:extLst>
              <a:ext uri="{FF2B5EF4-FFF2-40B4-BE49-F238E27FC236}">
                <a16:creationId xmlns:a16="http://schemas.microsoft.com/office/drawing/2014/main" id="{411D527C-02AB-294A-817B-3F58EB7102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D255BC-14CC-1742-BF04-AA42B52121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E1807-84B3-A146-97BB-809084F2302E}" type="slidenum">
              <a:rPr lang="en-US" smtClean="0"/>
              <a:t>‹#›</a:t>
            </a:fld>
            <a:endParaRPr lang="en-US"/>
          </a:p>
        </p:txBody>
      </p:sp>
    </p:spTree>
    <p:extLst>
      <p:ext uri="{BB962C8B-B14F-4D97-AF65-F5344CB8AC3E}">
        <p14:creationId xmlns:p14="http://schemas.microsoft.com/office/powerpoint/2010/main" val="1670994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hyperlink" Target="https://www.thebalancecareers.com/how-to-match-your-qualifications-to-a-job-2060941" TargetMode="Externa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hyperlink" Target="https://www.thebalancecareers.com/formal-letter-closing-examples-2062307" TargetMode="External" /><Relationship Id="rId2" Type="http://schemas.openxmlformats.org/officeDocument/2006/relationships/hyperlink" Target="https://www.thebalancecareers.com/how-to-write-a-job-application-letter-2061569" TargetMode="Externa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www.thebalancecareers.com/free-resume-templates-and-resume-builders-2058739" TargetMode="External" /><Relationship Id="rId2" Type="http://schemas.openxmlformats.org/officeDocument/2006/relationships/hyperlink" Target="https://www.thebalancecareers.com/cover-letters-4161919"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www.thebalancecareers.com/cover-letter-paragraph-guidelines-2062303" TargetMode="External" /><Relationship Id="rId2" Type="http://schemas.openxmlformats.org/officeDocument/2006/relationships/hyperlink" Target="https://www.thebalancecareers.com/what-to-include-in-the-body-section-of-a-cover-letter-2060306" TargetMode="External" /><Relationship Id="rId1" Type="http://schemas.openxmlformats.org/officeDocument/2006/relationships/slideLayout" Target="../slideLayouts/slideLayout2.xml" /><Relationship Id="rId4" Type="http://schemas.openxmlformats.org/officeDocument/2006/relationships/hyperlink" Target="https://www.thebalancecareers.com/job-listing-guidelines-2061395"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B2A4-8131-0C48-965F-9730D6E1ECD7}"/>
              </a:ext>
            </a:extLst>
          </p:cNvPr>
          <p:cNvSpPr>
            <a:spLocks noGrp="1"/>
          </p:cNvSpPr>
          <p:nvPr>
            <p:ph type="ctrTitle"/>
          </p:nvPr>
        </p:nvSpPr>
        <p:spPr/>
        <p:txBody>
          <a:bodyPr/>
          <a:lstStyle/>
          <a:p>
            <a:r>
              <a:rPr lang="en-GB"/>
              <a:t>RESUME  WRITING </a:t>
            </a:r>
            <a:endParaRPr lang="en-US"/>
          </a:p>
        </p:txBody>
      </p:sp>
      <p:sp>
        <p:nvSpPr>
          <p:cNvPr id="3" name="Subtitle 2">
            <a:extLst>
              <a:ext uri="{FF2B5EF4-FFF2-40B4-BE49-F238E27FC236}">
                <a16:creationId xmlns:a16="http://schemas.microsoft.com/office/drawing/2014/main" id="{E00A5764-E139-2740-950E-7100DA0A7AAF}"/>
              </a:ext>
            </a:extLst>
          </p:cNvPr>
          <p:cNvSpPr>
            <a:spLocks noGrp="1"/>
          </p:cNvSpPr>
          <p:nvPr>
            <p:ph type="subTitle" idx="1"/>
          </p:nvPr>
        </p:nvSpPr>
        <p:spPr/>
        <p:txBody>
          <a:bodyPr>
            <a:normAutofit lnSpcReduction="10000"/>
          </a:bodyPr>
          <a:lstStyle/>
          <a:p>
            <a:endParaRPr lang="en-GB"/>
          </a:p>
          <a:p>
            <a:r>
              <a:rPr lang="en-GB"/>
              <a:t>PREETI PAL</a:t>
            </a:r>
          </a:p>
          <a:p>
            <a:r>
              <a:rPr lang="en-GB"/>
              <a:t>DEPARTMENT OF ENGLISH </a:t>
            </a:r>
          </a:p>
          <a:p>
            <a:r>
              <a:rPr lang="en-GB"/>
              <a:t>I.B. P.G. COLLEGE, PANIPAT </a:t>
            </a:r>
          </a:p>
        </p:txBody>
      </p:sp>
    </p:spTree>
    <p:extLst>
      <p:ext uri="{BB962C8B-B14F-4D97-AF65-F5344CB8AC3E}">
        <p14:creationId xmlns:p14="http://schemas.microsoft.com/office/powerpoint/2010/main" val="360202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B6C3-F788-3741-8B82-FD8B7FAF37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8F0295-7D3A-8D48-9505-40302B6A4D81}"/>
              </a:ext>
            </a:extLst>
          </p:cNvPr>
          <p:cNvSpPr>
            <a:spLocks noGrp="1"/>
          </p:cNvSpPr>
          <p:nvPr>
            <p:ph idx="1"/>
          </p:nvPr>
        </p:nvSpPr>
        <p:spPr/>
        <p:txBody>
          <a:bodyPr/>
          <a:lstStyle/>
          <a:p>
            <a:r>
              <a:rPr lang="en-GB" b="1" i="0">
                <a:solidFill>
                  <a:srgbClr val="222222"/>
                </a:solidFill>
                <a:effectLst/>
                <a:latin typeface="Rubik"/>
              </a:rPr>
              <a:t>Middle Paragraph(s)</a:t>
            </a:r>
            <a:br>
              <a:rPr lang="en-GB" b="0" i="0">
                <a:solidFill>
                  <a:srgbClr val="222222"/>
                </a:solidFill>
                <a:effectLst/>
                <a:latin typeface="Rubik"/>
              </a:rPr>
            </a:br>
            <a:r>
              <a:rPr lang="en-GB" b="0" i="0">
                <a:solidFill>
                  <a:srgbClr val="222222"/>
                </a:solidFill>
                <a:effectLst/>
                <a:latin typeface="Rubik"/>
              </a:rPr>
              <a:t>The next section of your application letter should describe what you have to offer the employer.</a:t>
            </a:r>
          </a:p>
          <a:p>
            <a:r>
              <a:rPr lang="en-GB" b="0" i="0">
                <a:solidFill>
                  <a:srgbClr val="222222"/>
                </a:solidFill>
                <a:effectLst/>
                <a:latin typeface="Rubik"/>
              </a:rPr>
              <a:t>It can be a single paragraph, or you can break it up into a couple of paragraphs. If the section gets lengthy, you may use bullet points to break up the text. Remember, you are interpreting your resume, not repeating it.</a:t>
            </a:r>
          </a:p>
          <a:p>
            <a:r>
              <a:rPr lang="en-GB" b="0" i="0">
                <a:solidFill>
                  <a:srgbClr val="222222"/>
                </a:solidFill>
                <a:effectLst/>
                <a:latin typeface="Rubik"/>
              </a:rPr>
              <a:t>Mention specifically how </a:t>
            </a:r>
            <a:r>
              <a:rPr lang="en-GB" b="0" i="0" u="none" strike="noStrike">
                <a:solidFill>
                  <a:srgbClr val="246FC8"/>
                </a:solidFill>
                <a:effectLst/>
                <a:latin typeface="Rubik"/>
                <a:hlinkClick r:id="rId2"/>
              </a:rPr>
              <a:t>your qualifications match the job</a:t>
            </a:r>
            <a:r>
              <a:rPr lang="en-GB" b="0" i="0">
                <a:solidFill>
                  <a:srgbClr val="222222"/>
                </a:solidFill>
                <a:effectLst/>
                <a:latin typeface="Rubik"/>
              </a:rPr>
              <a:t> you are applying for. In this portion of the letter, make your case for your candidacy.</a:t>
            </a:r>
          </a:p>
          <a:p>
            <a:endParaRPr lang="en-US"/>
          </a:p>
        </p:txBody>
      </p:sp>
    </p:spTree>
    <p:extLst>
      <p:ext uri="{BB962C8B-B14F-4D97-AF65-F5344CB8AC3E}">
        <p14:creationId xmlns:p14="http://schemas.microsoft.com/office/powerpoint/2010/main" val="1540927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D5CC-845D-0140-950A-6C8384A0FD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95BEC0-3BB7-A749-9DB6-082CE53D70C3}"/>
              </a:ext>
            </a:extLst>
          </p:cNvPr>
          <p:cNvSpPr>
            <a:spLocks noGrp="1"/>
          </p:cNvSpPr>
          <p:nvPr>
            <p:ph idx="1"/>
          </p:nvPr>
        </p:nvSpPr>
        <p:spPr/>
        <p:txBody>
          <a:bodyPr/>
          <a:lstStyle/>
          <a:p>
            <a:r>
              <a:rPr lang="en-GB" b="1" i="0">
                <a:solidFill>
                  <a:srgbClr val="222222"/>
                </a:solidFill>
                <a:effectLst/>
                <a:latin typeface="Rubik"/>
              </a:rPr>
              <a:t>Final Paragraph</a:t>
            </a:r>
            <a:br>
              <a:rPr lang="en-GB" b="0" i="0">
                <a:solidFill>
                  <a:srgbClr val="222222"/>
                </a:solidFill>
                <a:effectLst/>
                <a:latin typeface="Rubik"/>
              </a:rPr>
            </a:br>
            <a:r>
              <a:rPr lang="en-GB" b="0" i="0">
                <a:solidFill>
                  <a:srgbClr val="222222"/>
                </a:solidFill>
                <a:effectLst/>
                <a:latin typeface="Rubik"/>
              </a:rPr>
              <a:t>Conclude your </a:t>
            </a:r>
            <a:r>
              <a:rPr lang="en-GB" b="0" i="0" u="none" strike="noStrike">
                <a:solidFill>
                  <a:srgbClr val="246FC8"/>
                </a:solidFill>
                <a:effectLst/>
                <a:latin typeface="Rubik"/>
                <a:hlinkClick r:id="rId2"/>
              </a:rPr>
              <a:t>application letter</a:t>
            </a:r>
            <a:r>
              <a:rPr lang="en-GB" b="0" i="0">
                <a:solidFill>
                  <a:srgbClr val="222222"/>
                </a:solidFill>
                <a:effectLst/>
                <a:latin typeface="Rubik"/>
              </a:rPr>
              <a:t> by thanking the employer for considering you for the position. Include information on how you will follow up.</a:t>
            </a:r>
          </a:p>
          <a:p>
            <a:r>
              <a:rPr lang="en-GB" b="1" i="0">
                <a:solidFill>
                  <a:srgbClr val="222222"/>
                </a:solidFill>
                <a:effectLst/>
                <a:latin typeface="Rubik"/>
              </a:rPr>
              <a:t>Complimentary Close</a:t>
            </a:r>
            <a:r>
              <a:rPr lang="en-GB" b="0" i="0">
                <a:solidFill>
                  <a:srgbClr val="222222"/>
                </a:solidFill>
                <a:effectLst/>
                <a:latin typeface="Rubik"/>
              </a:rPr>
              <a:t> </a:t>
            </a:r>
            <a:r>
              <a:rPr lang="en-GB" b="0" i="1">
                <a:solidFill>
                  <a:srgbClr val="222222"/>
                </a:solidFill>
                <a:effectLst/>
                <a:latin typeface="Rubik"/>
              </a:rPr>
              <a:t>(</a:t>
            </a:r>
            <a:r>
              <a:rPr lang="en-GB" b="0" i="1" u="none" strike="noStrike">
                <a:solidFill>
                  <a:srgbClr val="246FC8"/>
                </a:solidFill>
                <a:effectLst/>
                <a:latin typeface="Rubik"/>
                <a:hlinkClick r:id="rId3"/>
              </a:rPr>
              <a:t>examples</a:t>
            </a:r>
            <a:r>
              <a:rPr lang="en-GB" b="0" i="1">
                <a:solidFill>
                  <a:srgbClr val="222222"/>
                </a:solidFill>
                <a:effectLst/>
                <a:latin typeface="Rubik"/>
              </a:rPr>
              <a:t>)</a:t>
            </a:r>
            <a:endParaRPr lang="en-GB" b="0" i="0">
              <a:solidFill>
                <a:srgbClr val="222222"/>
              </a:solidFill>
              <a:effectLst/>
              <a:latin typeface="Rubik"/>
            </a:endParaRPr>
          </a:p>
          <a:p>
            <a:r>
              <a:rPr lang="en-GB" b="0" i="0">
                <a:solidFill>
                  <a:srgbClr val="222222"/>
                </a:solidFill>
                <a:effectLst/>
                <a:latin typeface="Rubik"/>
              </a:rPr>
              <a:t>Sincerely,</a:t>
            </a:r>
          </a:p>
          <a:p>
            <a:r>
              <a:rPr lang="en-GB" b="0" i="1">
                <a:solidFill>
                  <a:srgbClr val="222222"/>
                </a:solidFill>
                <a:effectLst/>
                <a:latin typeface="Rubik"/>
              </a:rPr>
              <a:t>Signature (for a hard copy letter)</a:t>
            </a:r>
            <a:endParaRPr lang="en-GB" b="0" i="0">
              <a:solidFill>
                <a:srgbClr val="222222"/>
              </a:solidFill>
              <a:effectLst/>
              <a:latin typeface="Rubik"/>
            </a:endParaRPr>
          </a:p>
          <a:p>
            <a:r>
              <a:rPr lang="en-GB" b="0" i="0">
                <a:solidFill>
                  <a:srgbClr val="222222"/>
                </a:solidFill>
                <a:effectLst/>
                <a:latin typeface="Rubik"/>
              </a:rPr>
              <a:t>Typed Signature</a:t>
            </a:r>
          </a:p>
          <a:p>
            <a:pPr marL="0" indent="0">
              <a:buNone/>
            </a:pPr>
            <a:endParaRPr lang="en-US"/>
          </a:p>
        </p:txBody>
      </p:sp>
    </p:spTree>
    <p:extLst>
      <p:ext uri="{BB962C8B-B14F-4D97-AF65-F5344CB8AC3E}">
        <p14:creationId xmlns:p14="http://schemas.microsoft.com/office/powerpoint/2010/main" val="412322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B3C21-C291-BA46-A693-FF80A4F024BC}"/>
              </a:ext>
            </a:extLst>
          </p:cNvPr>
          <p:cNvSpPr>
            <a:spLocks noGrp="1"/>
          </p:cNvSpPr>
          <p:nvPr>
            <p:ph type="title"/>
          </p:nvPr>
        </p:nvSpPr>
        <p:spPr/>
        <p:txBody>
          <a:bodyPr/>
          <a:lstStyle/>
          <a:p>
            <a:r>
              <a:rPr lang="en-GB"/>
              <a:t>HOW TO GET YOUR APPLICATION NOTICED ?</a:t>
            </a:r>
            <a:endParaRPr lang="en-US"/>
          </a:p>
        </p:txBody>
      </p:sp>
      <p:sp>
        <p:nvSpPr>
          <p:cNvPr id="3" name="Content Placeholder 2">
            <a:extLst>
              <a:ext uri="{FF2B5EF4-FFF2-40B4-BE49-F238E27FC236}">
                <a16:creationId xmlns:a16="http://schemas.microsoft.com/office/drawing/2014/main" id="{1CEFBC67-5BE1-6641-907E-1684CBD1D924}"/>
              </a:ext>
            </a:extLst>
          </p:cNvPr>
          <p:cNvSpPr>
            <a:spLocks noGrp="1"/>
          </p:cNvSpPr>
          <p:nvPr>
            <p:ph idx="1"/>
          </p:nvPr>
        </p:nvSpPr>
        <p:spPr/>
        <p:txBody>
          <a:bodyPr/>
          <a:lstStyle/>
          <a:p>
            <a:pPr marL="0" indent="0">
              <a:buNone/>
            </a:pPr>
            <a:endParaRPr lang="en-GB" b="0" i="0">
              <a:solidFill>
                <a:srgbClr val="222222"/>
              </a:solidFill>
              <a:effectLst/>
              <a:latin typeface="Publico"/>
            </a:endParaRPr>
          </a:p>
          <a:p>
            <a:r>
              <a:rPr lang="en-GB" b="1" i="0" cap="all">
                <a:solidFill>
                  <a:srgbClr val="222222"/>
                </a:solidFill>
                <a:effectLst/>
                <a:latin typeface="Rubik"/>
              </a:rPr>
              <a:t>DON’T COPY YOUR RESUME:</a:t>
            </a:r>
            <a:r>
              <a:rPr lang="en-GB" b="0" i="0">
                <a:solidFill>
                  <a:srgbClr val="222222"/>
                </a:solidFill>
                <a:effectLst/>
                <a:latin typeface="Rubik"/>
              </a:rPr>
              <a:t>Your job application letter is a sales pitch. Don’t regurgitate your resume; instead, use this document to sell the hiring manager on your skills.</a:t>
            </a:r>
          </a:p>
          <a:p>
            <a:r>
              <a:rPr lang="en-GB" b="1" i="0" cap="all">
                <a:solidFill>
                  <a:srgbClr val="222222"/>
                </a:solidFill>
                <a:effectLst/>
                <a:latin typeface="Rubik"/>
              </a:rPr>
              <a:t>TAILOR YOUR APPLICATION LETTER TO THE JOB:</a:t>
            </a:r>
            <a:r>
              <a:rPr lang="en-GB" b="0" i="0">
                <a:solidFill>
                  <a:srgbClr val="222222"/>
                </a:solidFill>
                <a:effectLst/>
                <a:latin typeface="Rubik"/>
              </a:rPr>
              <a:t>Match your skills and qualifications to the job description, highlighting those that make you an ideal candidate.</a:t>
            </a:r>
          </a:p>
          <a:p>
            <a:r>
              <a:rPr lang="en-GB" b="1" i="0" cap="all">
                <a:solidFill>
                  <a:srgbClr val="222222"/>
                </a:solidFill>
                <a:effectLst/>
                <a:latin typeface="Rubik"/>
              </a:rPr>
              <a:t>BE PROFESSIONAL:</a:t>
            </a:r>
            <a:r>
              <a:rPr lang="en-GB" b="0" i="0">
                <a:solidFill>
                  <a:srgbClr val="222222"/>
                </a:solidFill>
                <a:effectLst/>
                <a:latin typeface="Rubik"/>
              </a:rPr>
              <a:t>Use business letter format and be sure to proofread your letter before you send.</a:t>
            </a:r>
          </a:p>
          <a:p>
            <a:pPr marL="0" indent="0">
              <a:buNone/>
            </a:pPr>
            <a:endParaRPr lang="en-US"/>
          </a:p>
        </p:txBody>
      </p:sp>
    </p:spTree>
    <p:extLst>
      <p:ext uri="{BB962C8B-B14F-4D97-AF65-F5344CB8AC3E}">
        <p14:creationId xmlns:p14="http://schemas.microsoft.com/office/powerpoint/2010/main" val="42473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828E2-1DE0-F94B-B8FE-3513D27E3E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C96E4F-295D-8D4C-8DB0-4698ECB20DC5}"/>
              </a:ext>
            </a:extLst>
          </p:cNvPr>
          <p:cNvSpPr>
            <a:spLocks noGrp="1"/>
          </p:cNvSpPr>
          <p:nvPr>
            <p:ph idx="1"/>
          </p:nvPr>
        </p:nvSpPr>
        <p:spPr/>
        <p:txBody>
          <a:bodyPr/>
          <a:lstStyle/>
          <a:p>
            <a:pPr marL="0" indent="0">
              <a:buNone/>
            </a:pPr>
            <a:endParaRPr lang="en-GB"/>
          </a:p>
          <a:p>
            <a:pPr marL="0" indent="0">
              <a:buNone/>
            </a:pPr>
            <a:endParaRPr lang="en-GB"/>
          </a:p>
          <a:p>
            <a:pPr marL="0" indent="0">
              <a:buNone/>
            </a:pPr>
            <a:r>
              <a:rPr lang="en-GB"/>
              <a:t>                                             THANKS FOR WATCHING </a:t>
            </a:r>
          </a:p>
        </p:txBody>
      </p:sp>
    </p:spTree>
    <p:extLst>
      <p:ext uri="{BB962C8B-B14F-4D97-AF65-F5344CB8AC3E}">
        <p14:creationId xmlns:p14="http://schemas.microsoft.com/office/powerpoint/2010/main" val="2547079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CE689-8DF5-1B4C-B95A-002DCDAC9B49}"/>
              </a:ext>
            </a:extLst>
          </p:cNvPr>
          <p:cNvSpPr>
            <a:spLocks noGrp="1"/>
          </p:cNvSpPr>
          <p:nvPr>
            <p:ph type="title"/>
          </p:nvPr>
        </p:nvSpPr>
        <p:spPr/>
        <p:txBody>
          <a:bodyPr/>
          <a:lstStyle/>
          <a:p>
            <a:r>
              <a:rPr lang="en-GB"/>
              <a:t>MEANING OF A RESUME </a:t>
            </a:r>
            <a:endParaRPr lang="en-US"/>
          </a:p>
        </p:txBody>
      </p:sp>
      <p:sp>
        <p:nvSpPr>
          <p:cNvPr id="3" name="Content Placeholder 2">
            <a:extLst>
              <a:ext uri="{FF2B5EF4-FFF2-40B4-BE49-F238E27FC236}">
                <a16:creationId xmlns:a16="http://schemas.microsoft.com/office/drawing/2014/main" id="{E97FAB0F-3F01-C744-AFA1-03AE90B536FB}"/>
              </a:ext>
            </a:extLst>
          </p:cNvPr>
          <p:cNvSpPr>
            <a:spLocks noGrp="1"/>
          </p:cNvSpPr>
          <p:nvPr>
            <p:ph idx="1"/>
          </p:nvPr>
        </p:nvSpPr>
        <p:spPr>
          <a:xfrm>
            <a:off x="838200" y="1825625"/>
            <a:ext cx="10515600" cy="4187031"/>
          </a:xfrm>
        </p:spPr>
        <p:txBody>
          <a:bodyPr/>
          <a:lstStyle/>
          <a:p>
            <a:r>
              <a:rPr lang="en-GB" b="0" i="0">
                <a:solidFill>
                  <a:srgbClr val="555555"/>
                </a:solidFill>
                <a:effectLst/>
                <a:latin typeface="verdana"/>
              </a:rPr>
              <a:t>Simply put, a resume is a one- to two-page document that sums up a job seeker's qualifications for the jobs they're interested in. More than just a formal job application, a resume is a marketing tool that job seekers use to communicate their value to employers</a:t>
            </a:r>
            <a:endParaRPr lang="en-US"/>
          </a:p>
        </p:txBody>
      </p:sp>
    </p:spTree>
    <p:extLst>
      <p:ext uri="{BB962C8B-B14F-4D97-AF65-F5344CB8AC3E}">
        <p14:creationId xmlns:p14="http://schemas.microsoft.com/office/powerpoint/2010/main" val="2775739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DFE1D-8C7A-714C-91A7-8996686718FC}"/>
              </a:ext>
            </a:extLst>
          </p:cNvPr>
          <p:cNvSpPr>
            <a:spLocks noGrp="1"/>
          </p:cNvSpPr>
          <p:nvPr>
            <p:ph type="title"/>
          </p:nvPr>
        </p:nvSpPr>
        <p:spPr/>
        <p:txBody>
          <a:bodyPr/>
          <a:lstStyle/>
          <a:p>
            <a:r>
              <a:rPr lang="en-GB"/>
              <a:t>WHAT GOES INTO A RESUME ?</a:t>
            </a:r>
            <a:endParaRPr lang="en-US"/>
          </a:p>
        </p:txBody>
      </p:sp>
      <p:sp>
        <p:nvSpPr>
          <p:cNvPr id="3" name="Content Placeholder 2">
            <a:extLst>
              <a:ext uri="{FF2B5EF4-FFF2-40B4-BE49-F238E27FC236}">
                <a16:creationId xmlns:a16="http://schemas.microsoft.com/office/drawing/2014/main" id="{ADEEBB34-D6C8-1E4F-A600-9DE1476D3D48}"/>
              </a:ext>
            </a:extLst>
          </p:cNvPr>
          <p:cNvSpPr>
            <a:spLocks noGrp="1"/>
          </p:cNvSpPr>
          <p:nvPr>
            <p:ph idx="1"/>
          </p:nvPr>
        </p:nvSpPr>
        <p:spPr/>
        <p:txBody>
          <a:bodyPr/>
          <a:lstStyle/>
          <a:p>
            <a:pPr marL="0" indent="0">
              <a:buNone/>
            </a:pPr>
            <a:br>
              <a:rPr lang="en-GB" b="1" i="0">
                <a:solidFill>
                  <a:srgbClr val="555555"/>
                </a:solidFill>
                <a:effectLst/>
                <a:latin typeface="verdana"/>
              </a:rPr>
            </a:br>
            <a:br>
              <a:rPr lang="en-GB"/>
            </a:br>
            <a:r>
              <a:rPr lang="en-GB" b="0" i="0">
                <a:solidFill>
                  <a:srgbClr val="555555"/>
                </a:solidFill>
                <a:effectLst/>
                <a:latin typeface="verdana"/>
              </a:rPr>
              <a:t>A resume summarizes the most important information an employer needs to know when they consider a new hire. The job seeker's relevant qualifications, training, and work history are listed under easily understood resume headings such as "Summary of Qualifications," "Professional Experience," or "Education." </a:t>
            </a:r>
            <a:endParaRPr lang="en-US"/>
          </a:p>
        </p:txBody>
      </p:sp>
    </p:spTree>
    <p:extLst>
      <p:ext uri="{BB962C8B-B14F-4D97-AF65-F5344CB8AC3E}">
        <p14:creationId xmlns:p14="http://schemas.microsoft.com/office/powerpoint/2010/main" val="2876037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58179-CCC8-AE49-97A8-FAB764099962}"/>
              </a:ext>
            </a:extLst>
          </p:cNvPr>
          <p:cNvSpPr>
            <a:spLocks noGrp="1"/>
          </p:cNvSpPr>
          <p:nvPr>
            <p:ph type="title"/>
          </p:nvPr>
        </p:nvSpPr>
        <p:spPr/>
        <p:txBody>
          <a:bodyPr/>
          <a:lstStyle/>
          <a:p>
            <a:r>
              <a:rPr lang="en-GB"/>
              <a:t>A TYPICAL RESUME WILL INCLUDE THE FOLLOWING:</a:t>
            </a:r>
            <a:endParaRPr lang="en-US"/>
          </a:p>
        </p:txBody>
      </p:sp>
      <p:sp>
        <p:nvSpPr>
          <p:cNvPr id="3" name="Content Placeholder 2">
            <a:extLst>
              <a:ext uri="{FF2B5EF4-FFF2-40B4-BE49-F238E27FC236}">
                <a16:creationId xmlns:a16="http://schemas.microsoft.com/office/drawing/2014/main" id="{D353EF35-DE00-674D-8D6F-F21B094337AB}"/>
              </a:ext>
            </a:extLst>
          </p:cNvPr>
          <p:cNvSpPr>
            <a:spLocks noGrp="1"/>
          </p:cNvSpPr>
          <p:nvPr>
            <p:ph idx="1"/>
          </p:nvPr>
        </p:nvSpPr>
        <p:spPr/>
        <p:txBody>
          <a:bodyPr>
            <a:normAutofit fontScale="92500" lnSpcReduction="10000"/>
          </a:bodyPr>
          <a:lstStyle/>
          <a:p>
            <a:pPr marL="0" indent="0">
              <a:buNone/>
            </a:pPr>
            <a:endParaRPr lang="en-GB" b="0" i="0">
              <a:solidFill>
                <a:srgbClr val="555555"/>
              </a:solidFill>
              <a:effectLst/>
              <a:latin typeface="verdana"/>
            </a:endParaRPr>
          </a:p>
          <a:p>
            <a:r>
              <a:rPr lang="en-GB" b="1" i="0">
                <a:solidFill>
                  <a:srgbClr val="555555"/>
                </a:solidFill>
                <a:effectLst/>
                <a:latin typeface="verdana"/>
              </a:rPr>
              <a:t>Contact information</a:t>
            </a:r>
            <a:br>
              <a:rPr lang="en-GB" b="0" i="0">
                <a:solidFill>
                  <a:srgbClr val="555555"/>
                </a:solidFill>
                <a:effectLst/>
                <a:latin typeface="verdana"/>
              </a:rPr>
            </a:br>
            <a:r>
              <a:rPr lang="en-GB" b="0" i="0">
                <a:solidFill>
                  <a:srgbClr val="555555"/>
                </a:solidFill>
                <a:effectLst/>
                <a:latin typeface="verdana"/>
              </a:rPr>
              <a:t>Job seeker's name, address, phone numbers, and email.</a:t>
            </a:r>
          </a:p>
          <a:p>
            <a:r>
              <a:rPr lang="en-GB" b="1" i="0">
                <a:solidFill>
                  <a:srgbClr val="555555"/>
                </a:solidFill>
                <a:effectLst/>
                <a:latin typeface="verdana"/>
              </a:rPr>
              <a:t>Objective or Summary of Qualifications</a:t>
            </a:r>
            <a:br>
              <a:rPr lang="en-GB" b="1" i="0">
                <a:solidFill>
                  <a:srgbClr val="555555"/>
                </a:solidFill>
                <a:effectLst/>
                <a:latin typeface="verdana"/>
              </a:rPr>
            </a:br>
            <a:r>
              <a:rPr lang="en-GB" b="0" i="0">
                <a:solidFill>
                  <a:srgbClr val="555555"/>
                </a:solidFill>
                <a:effectLst/>
                <a:latin typeface="verdana"/>
              </a:rPr>
              <a:t>Relevant and impressive qualifications for the desired position, presented at the top of the page, directly under the contact information.</a:t>
            </a:r>
          </a:p>
          <a:p>
            <a:r>
              <a:rPr lang="en-GB" b="1" i="0">
                <a:solidFill>
                  <a:srgbClr val="555555"/>
                </a:solidFill>
                <a:effectLst/>
                <a:latin typeface="verdana"/>
              </a:rPr>
              <a:t>Work History</a:t>
            </a:r>
            <a:br>
              <a:rPr lang="en-GB" b="1" i="0">
                <a:solidFill>
                  <a:srgbClr val="555555"/>
                </a:solidFill>
                <a:effectLst/>
                <a:latin typeface="verdana"/>
              </a:rPr>
            </a:br>
            <a:r>
              <a:rPr lang="en-GB" b="0" i="0">
                <a:solidFill>
                  <a:srgbClr val="555555"/>
                </a:solidFill>
                <a:effectLst/>
                <a:latin typeface="verdana"/>
              </a:rPr>
              <a:t>Present and/or past employment, including dates, companies, job titles, and relevant skills and accomplishments.</a:t>
            </a:r>
          </a:p>
          <a:p>
            <a:r>
              <a:rPr lang="en-GB" b="1" i="0">
                <a:solidFill>
                  <a:srgbClr val="555555"/>
                </a:solidFill>
                <a:effectLst/>
                <a:latin typeface="verdana"/>
              </a:rPr>
              <a:t>Education</a:t>
            </a:r>
            <a:br>
              <a:rPr lang="en-GB" b="1" i="0">
                <a:solidFill>
                  <a:srgbClr val="555555"/>
                </a:solidFill>
                <a:effectLst/>
                <a:latin typeface="verdana"/>
              </a:rPr>
            </a:br>
            <a:r>
              <a:rPr lang="en-GB" b="0" i="0">
                <a:solidFill>
                  <a:srgbClr val="555555"/>
                </a:solidFill>
                <a:effectLst/>
                <a:latin typeface="verdana"/>
              </a:rPr>
              <a:t>Highest level of education completed.</a:t>
            </a:r>
          </a:p>
          <a:p>
            <a:endParaRPr lang="en-US"/>
          </a:p>
        </p:txBody>
      </p:sp>
    </p:spTree>
    <p:extLst>
      <p:ext uri="{BB962C8B-B14F-4D97-AF65-F5344CB8AC3E}">
        <p14:creationId xmlns:p14="http://schemas.microsoft.com/office/powerpoint/2010/main" val="2324075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9F419-9ECC-E34B-B1C1-24C128F1BAC0}"/>
              </a:ext>
            </a:extLst>
          </p:cNvPr>
          <p:cNvSpPr>
            <a:spLocks noGrp="1"/>
          </p:cNvSpPr>
          <p:nvPr>
            <p:ph type="title"/>
          </p:nvPr>
        </p:nvSpPr>
        <p:spPr/>
        <p:txBody>
          <a:bodyPr/>
          <a:lstStyle/>
          <a:p>
            <a:r>
              <a:rPr lang="en-GB"/>
              <a:t>WHAT’S THE PURPOSE OF A RESUME ?</a:t>
            </a:r>
            <a:endParaRPr lang="en-US"/>
          </a:p>
        </p:txBody>
      </p:sp>
      <p:sp>
        <p:nvSpPr>
          <p:cNvPr id="3" name="Content Placeholder 2">
            <a:extLst>
              <a:ext uri="{FF2B5EF4-FFF2-40B4-BE49-F238E27FC236}">
                <a16:creationId xmlns:a16="http://schemas.microsoft.com/office/drawing/2014/main" id="{0E3CECD0-52BF-9246-B7FF-95AD291BC5A5}"/>
              </a:ext>
            </a:extLst>
          </p:cNvPr>
          <p:cNvSpPr>
            <a:spLocks noGrp="1"/>
          </p:cNvSpPr>
          <p:nvPr>
            <p:ph idx="1"/>
          </p:nvPr>
        </p:nvSpPr>
        <p:spPr/>
        <p:txBody>
          <a:bodyPr/>
          <a:lstStyle/>
          <a:p>
            <a:r>
              <a:rPr lang="en-GB" b="0" i="0">
                <a:solidFill>
                  <a:srgbClr val="555555"/>
                </a:solidFill>
                <a:effectLst/>
                <a:latin typeface="verdana"/>
              </a:rPr>
              <a:t>The popular belief is that resumes land jobs. Not true. The resume's sole purpose is to land you an interview. If employers like what they see in your resume, they'll contact you to schedule an interview. During the interview, they'll evaluate how well your skills match the job requirements, and how well your personality fits with their team.</a:t>
            </a:r>
            <a:endParaRPr lang="en-US"/>
          </a:p>
        </p:txBody>
      </p:sp>
    </p:spTree>
    <p:extLst>
      <p:ext uri="{BB962C8B-B14F-4D97-AF65-F5344CB8AC3E}">
        <p14:creationId xmlns:p14="http://schemas.microsoft.com/office/powerpoint/2010/main" val="171271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A19C-856B-1548-A7A5-DF4B05D4971E}"/>
              </a:ext>
            </a:extLst>
          </p:cNvPr>
          <p:cNvSpPr>
            <a:spLocks noGrp="1"/>
          </p:cNvSpPr>
          <p:nvPr>
            <p:ph type="title"/>
          </p:nvPr>
        </p:nvSpPr>
        <p:spPr/>
        <p:txBody>
          <a:bodyPr/>
          <a:lstStyle/>
          <a:p>
            <a:r>
              <a:rPr lang="en-GB"/>
              <a:t>  JOB APPLICATION </a:t>
            </a:r>
            <a:endParaRPr lang="en-US"/>
          </a:p>
        </p:txBody>
      </p:sp>
      <p:sp>
        <p:nvSpPr>
          <p:cNvPr id="3" name="Content Placeholder 2">
            <a:extLst>
              <a:ext uri="{FF2B5EF4-FFF2-40B4-BE49-F238E27FC236}">
                <a16:creationId xmlns:a16="http://schemas.microsoft.com/office/drawing/2014/main" id="{6393FD3E-2799-1445-95E5-2CD85FBF4B64}"/>
              </a:ext>
            </a:extLst>
          </p:cNvPr>
          <p:cNvSpPr>
            <a:spLocks noGrp="1"/>
          </p:cNvSpPr>
          <p:nvPr>
            <p:ph idx="1"/>
          </p:nvPr>
        </p:nvSpPr>
        <p:spPr/>
        <p:txBody>
          <a:bodyPr/>
          <a:lstStyle/>
          <a:p>
            <a:r>
              <a:rPr lang="en-GB" b="0" i="0">
                <a:solidFill>
                  <a:srgbClr val="222222"/>
                </a:solidFill>
                <a:effectLst/>
                <a:latin typeface="Rubik"/>
              </a:rPr>
              <a:t>A job application letter (also known as a </a:t>
            </a:r>
            <a:r>
              <a:rPr lang="en-GB" b="0" i="0" u="none" strike="noStrike">
                <a:solidFill>
                  <a:srgbClr val="246FC8"/>
                </a:solidFill>
                <a:effectLst/>
                <a:latin typeface="Rubik"/>
                <a:hlinkClick r:id="rId2"/>
              </a:rPr>
              <a:t>cover letter</a:t>
            </a:r>
            <a:r>
              <a:rPr lang="en-GB" b="0" i="0">
                <a:solidFill>
                  <a:srgbClr val="222222"/>
                </a:solidFill>
                <a:effectLst/>
                <a:latin typeface="Rubik"/>
              </a:rPr>
              <a:t>) is a letter you send with your </a:t>
            </a:r>
            <a:r>
              <a:rPr lang="en-GB" b="0" i="0" u="none" strike="noStrike">
                <a:solidFill>
                  <a:srgbClr val="246FC8"/>
                </a:solidFill>
                <a:effectLst/>
                <a:latin typeface="Rubik"/>
                <a:hlinkClick r:id="rId3"/>
              </a:rPr>
              <a:t>resume</a:t>
            </a:r>
            <a:r>
              <a:rPr lang="en-GB" b="0" i="0" u="none" strike="noStrike">
                <a:solidFill>
                  <a:srgbClr val="246FC8"/>
                </a:solidFill>
                <a:effectLst/>
                <a:latin typeface="Rubik"/>
              </a:rPr>
              <a:t> </a:t>
            </a:r>
            <a:r>
              <a:rPr lang="en-GB" b="0" i="0">
                <a:solidFill>
                  <a:srgbClr val="222222"/>
                </a:solidFill>
                <a:effectLst/>
                <a:latin typeface="Rubik"/>
              </a:rPr>
              <a:t>to provide information on your skills and experience. This letter is your chance to “sell” yourself to an employer, explaining why you are an ideal candidate for a position.</a:t>
            </a:r>
            <a:endParaRPr lang="en-US"/>
          </a:p>
        </p:txBody>
      </p:sp>
    </p:spTree>
    <p:extLst>
      <p:ext uri="{BB962C8B-B14F-4D97-AF65-F5344CB8AC3E}">
        <p14:creationId xmlns:p14="http://schemas.microsoft.com/office/powerpoint/2010/main" val="2808587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64771-1055-424D-8D06-516AA7884E73}"/>
              </a:ext>
            </a:extLst>
          </p:cNvPr>
          <p:cNvSpPr>
            <a:spLocks noGrp="1"/>
          </p:cNvSpPr>
          <p:nvPr>
            <p:ph type="title"/>
          </p:nvPr>
        </p:nvSpPr>
        <p:spPr/>
        <p:txBody>
          <a:bodyPr/>
          <a:lstStyle/>
          <a:p>
            <a:r>
              <a:rPr lang="en-GB"/>
              <a:t>TIPS FOR WRITING A JOB APPLICATION LETTER :</a:t>
            </a:r>
            <a:endParaRPr lang="en-US"/>
          </a:p>
        </p:txBody>
      </p:sp>
      <p:sp>
        <p:nvSpPr>
          <p:cNvPr id="3" name="Content Placeholder 2">
            <a:extLst>
              <a:ext uri="{FF2B5EF4-FFF2-40B4-BE49-F238E27FC236}">
                <a16:creationId xmlns:a16="http://schemas.microsoft.com/office/drawing/2014/main" id="{84C7A385-CC9C-1749-89D5-40E48E7DB23A}"/>
              </a:ext>
            </a:extLst>
          </p:cNvPr>
          <p:cNvSpPr>
            <a:spLocks noGrp="1"/>
          </p:cNvSpPr>
          <p:nvPr>
            <p:ph idx="1"/>
          </p:nvPr>
        </p:nvSpPr>
        <p:spPr/>
        <p:txBody>
          <a:bodyPr/>
          <a:lstStyle/>
          <a:p>
            <a:r>
              <a:rPr lang="en-GB" b="1" i="0">
                <a:solidFill>
                  <a:srgbClr val="222222"/>
                </a:solidFill>
                <a:effectLst/>
                <a:latin typeface="Rubik"/>
              </a:rPr>
              <a:t>Do not copy your resume.</a:t>
            </a:r>
          </a:p>
          <a:p>
            <a:r>
              <a:rPr lang="en-GB" b="1" i="0">
                <a:solidFill>
                  <a:srgbClr val="222222"/>
                </a:solidFill>
                <a:effectLst/>
                <a:latin typeface="Rubik"/>
              </a:rPr>
              <a:t>Tailor each application letter to the job.</a:t>
            </a:r>
          </a:p>
          <a:p>
            <a:r>
              <a:rPr lang="en-GB" b="1" i="0">
                <a:solidFill>
                  <a:srgbClr val="222222"/>
                </a:solidFill>
                <a:effectLst/>
                <a:latin typeface="Rubik"/>
              </a:rPr>
              <a:t>Be professional.</a:t>
            </a:r>
          </a:p>
          <a:p>
            <a:r>
              <a:rPr lang="en-GB" b="1" i="0">
                <a:solidFill>
                  <a:srgbClr val="222222"/>
                </a:solidFill>
                <a:effectLst/>
                <a:latin typeface="Rubik"/>
              </a:rPr>
              <a:t>Carefully proofread.</a:t>
            </a:r>
          </a:p>
          <a:p>
            <a:r>
              <a:rPr lang="en-GB" b="1" i="0">
                <a:solidFill>
                  <a:srgbClr val="222222"/>
                </a:solidFill>
                <a:effectLst/>
                <a:latin typeface="Rubik"/>
              </a:rPr>
              <a:t>Follow business letter format.</a:t>
            </a:r>
            <a:endParaRPr lang="en-US"/>
          </a:p>
        </p:txBody>
      </p:sp>
    </p:spTree>
    <p:extLst>
      <p:ext uri="{BB962C8B-B14F-4D97-AF65-F5344CB8AC3E}">
        <p14:creationId xmlns:p14="http://schemas.microsoft.com/office/powerpoint/2010/main" val="387825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F8334-CA3B-D448-8105-D694FC7AC5D1}"/>
              </a:ext>
            </a:extLst>
          </p:cNvPr>
          <p:cNvSpPr>
            <a:spLocks noGrp="1"/>
          </p:cNvSpPr>
          <p:nvPr>
            <p:ph type="title"/>
          </p:nvPr>
        </p:nvSpPr>
        <p:spPr/>
        <p:txBody>
          <a:bodyPr/>
          <a:lstStyle/>
          <a:p>
            <a:r>
              <a:rPr lang="en-GB"/>
              <a:t>JOB APPLICATION LETTER FORMAT</a:t>
            </a:r>
            <a:endParaRPr lang="en-US"/>
          </a:p>
        </p:txBody>
      </p:sp>
      <p:sp>
        <p:nvSpPr>
          <p:cNvPr id="3" name="Content Placeholder 2">
            <a:extLst>
              <a:ext uri="{FF2B5EF4-FFF2-40B4-BE49-F238E27FC236}">
                <a16:creationId xmlns:a16="http://schemas.microsoft.com/office/drawing/2014/main" id="{C419F133-0628-0445-A684-E58979836A04}"/>
              </a:ext>
            </a:extLst>
          </p:cNvPr>
          <p:cNvSpPr>
            <a:spLocks noGrp="1"/>
          </p:cNvSpPr>
          <p:nvPr>
            <p:ph idx="1"/>
          </p:nvPr>
        </p:nvSpPr>
        <p:spPr/>
        <p:txBody>
          <a:bodyPr>
            <a:normAutofit fontScale="85000" lnSpcReduction="20000"/>
          </a:bodyPr>
          <a:lstStyle/>
          <a:p>
            <a:r>
              <a:rPr lang="en-GB" b="0" i="0">
                <a:solidFill>
                  <a:srgbClr val="222222"/>
                </a:solidFill>
                <a:effectLst/>
                <a:latin typeface="Rubik"/>
              </a:rPr>
              <a:t>Name</a:t>
            </a:r>
            <a:br>
              <a:rPr lang="en-GB" b="0" i="0">
                <a:solidFill>
                  <a:srgbClr val="222222"/>
                </a:solidFill>
                <a:effectLst/>
                <a:latin typeface="Rubik"/>
              </a:rPr>
            </a:br>
            <a:r>
              <a:rPr lang="en-GB" b="0" i="0">
                <a:solidFill>
                  <a:srgbClr val="222222"/>
                </a:solidFill>
                <a:effectLst/>
                <a:latin typeface="Rubik"/>
              </a:rPr>
              <a:t>Address</a:t>
            </a:r>
            <a:br>
              <a:rPr lang="en-GB" b="0" i="0">
                <a:solidFill>
                  <a:srgbClr val="222222"/>
                </a:solidFill>
                <a:effectLst/>
                <a:latin typeface="Rubik"/>
              </a:rPr>
            </a:br>
            <a:r>
              <a:rPr lang="en-GB" b="0" i="0">
                <a:solidFill>
                  <a:srgbClr val="222222"/>
                </a:solidFill>
                <a:effectLst/>
                <a:latin typeface="Rubik"/>
              </a:rPr>
              <a:t>City, State Zip Code</a:t>
            </a:r>
            <a:br>
              <a:rPr lang="en-GB" b="0" i="0">
                <a:solidFill>
                  <a:srgbClr val="222222"/>
                </a:solidFill>
                <a:effectLst/>
                <a:latin typeface="Rubik"/>
              </a:rPr>
            </a:br>
            <a:r>
              <a:rPr lang="en-GB" b="0" i="0">
                <a:solidFill>
                  <a:srgbClr val="222222"/>
                </a:solidFill>
                <a:effectLst/>
                <a:latin typeface="Rubik"/>
              </a:rPr>
              <a:t>Phone Number</a:t>
            </a:r>
            <a:br>
              <a:rPr lang="en-GB" b="0" i="0">
                <a:solidFill>
                  <a:srgbClr val="222222"/>
                </a:solidFill>
                <a:effectLst/>
                <a:latin typeface="Rubik"/>
              </a:rPr>
            </a:br>
            <a:r>
              <a:rPr lang="en-GB" b="0" i="0">
                <a:solidFill>
                  <a:srgbClr val="222222"/>
                </a:solidFill>
                <a:effectLst/>
                <a:latin typeface="Rubik"/>
              </a:rPr>
              <a:t>Email Address</a:t>
            </a:r>
          </a:p>
          <a:p>
            <a:r>
              <a:rPr lang="en-GB" b="0" i="0">
                <a:solidFill>
                  <a:srgbClr val="222222"/>
                </a:solidFill>
                <a:effectLst/>
                <a:latin typeface="Rubik"/>
              </a:rPr>
              <a:t>Date</a:t>
            </a:r>
          </a:p>
          <a:p>
            <a:r>
              <a:rPr lang="en-GB" b="1" i="0">
                <a:solidFill>
                  <a:srgbClr val="222222"/>
                </a:solidFill>
                <a:effectLst/>
                <a:latin typeface="Rubik"/>
              </a:rPr>
              <a:t>Employer Contact Information</a:t>
            </a:r>
            <a:r>
              <a:rPr lang="en-GB" b="0" i="0">
                <a:solidFill>
                  <a:srgbClr val="222222"/>
                </a:solidFill>
                <a:effectLst/>
                <a:latin typeface="Rubik"/>
              </a:rPr>
              <a:t> </a:t>
            </a:r>
            <a:r>
              <a:rPr lang="en-GB" b="0" i="1">
                <a:solidFill>
                  <a:srgbClr val="222222"/>
                </a:solidFill>
                <a:effectLst/>
                <a:latin typeface="Rubik"/>
              </a:rPr>
              <a:t>(if you have it)</a:t>
            </a:r>
            <a:br>
              <a:rPr lang="en-GB" b="0" i="0">
                <a:solidFill>
                  <a:srgbClr val="222222"/>
                </a:solidFill>
                <a:effectLst/>
                <a:latin typeface="Rubik"/>
              </a:rPr>
            </a:br>
            <a:r>
              <a:rPr lang="en-GB" b="0" i="0">
                <a:solidFill>
                  <a:srgbClr val="222222"/>
                </a:solidFill>
                <a:effectLst/>
                <a:latin typeface="Rubik"/>
              </a:rPr>
              <a:t>Name</a:t>
            </a:r>
            <a:br>
              <a:rPr lang="en-GB" b="0" i="0">
                <a:solidFill>
                  <a:srgbClr val="222222"/>
                </a:solidFill>
                <a:effectLst/>
                <a:latin typeface="Rubik"/>
              </a:rPr>
            </a:br>
            <a:r>
              <a:rPr lang="en-GB" b="0" i="0">
                <a:solidFill>
                  <a:srgbClr val="222222"/>
                </a:solidFill>
                <a:effectLst/>
                <a:latin typeface="Rubik"/>
              </a:rPr>
              <a:t>Title</a:t>
            </a:r>
            <a:br>
              <a:rPr lang="en-GB" b="0" i="0">
                <a:solidFill>
                  <a:srgbClr val="222222"/>
                </a:solidFill>
                <a:effectLst/>
                <a:latin typeface="Rubik"/>
              </a:rPr>
            </a:br>
            <a:r>
              <a:rPr lang="en-GB" b="0" i="0">
                <a:solidFill>
                  <a:srgbClr val="222222"/>
                </a:solidFill>
                <a:effectLst/>
                <a:latin typeface="Rubik"/>
              </a:rPr>
              <a:t>Company</a:t>
            </a:r>
            <a:br>
              <a:rPr lang="en-GB" b="0" i="0">
                <a:solidFill>
                  <a:srgbClr val="222222"/>
                </a:solidFill>
                <a:effectLst/>
                <a:latin typeface="Rubik"/>
              </a:rPr>
            </a:br>
            <a:r>
              <a:rPr lang="en-GB" b="0" i="0">
                <a:solidFill>
                  <a:srgbClr val="222222"/>
                </a:solidFill>
                <a:effectLst/>
                <a:latin typeface="Rubik"/>
              </a:rPr>
              <a:t>Address</a:t>
            </a:r>
            <a:br>
              <a:rPr lang="en-GB" b="0" i="0">
                <a:solidFill>
                  <a:srgbClr val="222222"/>
                </a:solidFill>
                <a:effectLst/>
                <a:latin typeface="Rubik"/>
              </a:rPr>
            </a:br>
            <a:r>
              <a:rPr lang="en-GB" b="0" i="0">
                <a:solidFill>
                  <a:srgbClr val="222222"/>
                </a:solidFill>
                <a:effectLst/>
                <a:latin typeface="Rubik"/>
              </a:rPr>
              <a:t>City, State Zip Code</a:t>
            </a:r>
          </a:p>
          <a:p>
            <a:r>
              <a:rPr lang="en-GB" b="1" i="0">
                <a:solidFill>
                  <a:srgbClr val="222222"/>
                </a:solidFill>
                <a:effectLst/>
                <a:latin typeface="Rubik"/>
              </a:rPr>
              <a:t>Salutation</a:t>
            </a:r>
            <a:br>
              <a:rPr lang="en-GB" b="0" i="0">
                <a:solidFill>
                  <a:srgbClr val="222222"/>
                </a:solidFill>
                <a:effectLst/>
                <a:latin typeface="Rubik"/>
              </a:rPr>
            </a:br>
            <a:r>
              <a:rPr lang="en-GB" b="0" i="0">
                <a:solidFill>
                  <a:srgbClr val="222222"/>
                </a:solidFill>
                <a:effectLst/>
                <a:latin typeface="Rubik"/>
              </a:rPr>
              <a:t>Dear Mr./Ms. Last Name, </a:t>
            </a:r>
            <a:r>
              <a:rPr lang="en-GB" b="0" i="1">
                <a:solidFill>
                  <a:srgbClr val="222222"/>
                </a:solidFill>
                <a:effectLst/>
                <a:latin typeface="Rubik"/>
              </a:rPr>
              <a:t>(leave out if you don't have a contact)</a:t>
            </a:r>
            <a:endParaRPr lang="en-GB" b="0" i="0">
              <a:solidFill>
                <a:srgbClr val="222222"/>
              </a:solidFill>
              <a:effectLst/>
              <a:latin typeface="Rubik"/>
            </a:endParaRPr>
          </a:p>
          <a:p>
            <a:endParaRPr lang="en-US"/>
          </a:p>
        </p:txBody>
      </p:sp>
    </p:spTree>
    <p:extLst>
      <p:ext uri="{BB962C8B-B14F-4D97-AF65-F5344CB8AC3E}">
        <p14:creationId xmlns:p14="http://schemas.microsoft.com/office/powerpoint/2010/main" val="937753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F0A18-E318-D349-9DF4-25EDDC6572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4D9AA3-92F4-D74C-8DCB-F0A68674082C}"/>
              </a:ext>
            </a:extLst>
          </p:cNvPr>
          <p:cNvSpPr>
            <a:spLocks noGrp="1"/>
          </p:cNvSpPr>
          <p:nvPr>
            <p:ph idx="1"/>
          </p:nvPr>
        </p:nvSpPr>
        <p:spPr/>
        <p:txBody>
          <a:bodyPr>
            <a:normAutofit fontScale="92500" lnSpcReduction="10000"/>
          </a:bodyPr>
          <a:lstStyle/>
          <a:p>
            <a:pPr marL="0" indent="0">
              <a:buNone/>
            </a:pPr>
            <a:r>
              <a:rPr lang="en-GB" b="1">
                <a:solidFill>
                  <a:srgbClr val="8D95E0"/>
                </a:solidFill>
                <a:latin typeface="Rubik"/>
                <a:hlinkClick r:id="rId2"/>
              </a:rPr>
              <a:t>Bo</a:t>
            </a:r>
            <a:r>
              <a:rPr lang="en-GB" b="1" i="0" u="none" strike="noStrike">
                <a:solidFill>
                  <a:srgbClr val="8D95E0"/>
                </a:solidFill>
                <a:effectLst/>
                <a:latin typeface="Rubik"/>
                <a:hlinkClick r:id="rId2"/>
              </a:rPr>
              <a:t>dy of Application Letter</a:t>
            </a:r>
            <a:endParaRPr lang="en-GB" b="1" i="0" u="none" strike="noStrike">
              <a:solidFill>
                <a:srgbClr val="8D95E0"/>
              </a:solidFill>
              <a:effectLst/>
              <a:latin typeface="Rubik"/>
            </a:endParaRPr>
          </a:p>
          <a:p>
            <a:pPr marL="0" indent="0">
              <a:buNone/>
            </a:pPr>
            <a:r>
              <a:rPr lang="en-GB" b="0" i="0">
                <a:solidFill>
                  <a:srgbClr val="222222"/>
                </a:solidFill>
                <a:effectLst/>
                <a:latin typeface="Rubik"/>
              </a:rPr>
              <a:t>The body of your application letter lets the employer know what position you are applying for, why the employer should select you for an interview, and how you will follow up. See below for a paragraph-by-paragraph breakdown of the body of the letter.</a:t>
            </a:r>
          </a:p>
          <a:p>
            <a:pPr marL="0" indent="0">
              <a:buNone/>
            </a:pPr>
            <a:endParaRPr lang="en-GB" b="0" i="0">
              <a:solidFill>
                <a:srgbClr val="222222"/>
              </a:solidFill>
              <a:effectLst/>
              <a:latin typeface="Rubik"/>
            </a:endParaRPr>
          </a:p>
          <a:p>
            <a:pPr marL="0" indent="0">
              <a:buNone/>
            </a:pPr>
            <a:r>
              <a:rPr lang="en-GB" b="1" i="0">
                <a:solidFill>
                  <a:srgbClr val="222222"/>
                </a:solidFill>
                <a:effectLst/>
                <a:latin typeface="Rubik"/>
              </a:rPr>
              <a:t>First Paragraph</a:t>
            </a:r>
            <a:br>
              <a:rPr lang="en-GB"/>
            </a:br>
            <a:r>
              <a:rPr lang="en-GB" b="0" i="0">
                <a:solidFill>
                  <a:srgbClr val="222222"/>
                </a:solidFill>
                <a:effectLst/>
                <a:latin typeface="Rubik"/>
              </a:rPr>
              <a:t>The </a:t>
            </a:r>
            <a:r>
              <a:rPr lang="en-GB" b="0" i="0" u="none" strike="noStrike">
                <a:solidFill>
                  <a:srgbClr val="246FC8"/>
                </a:solidFill>
                <a:effectLst/>
                <a:latin typeface="Rubik"/>
                <a:hlinkClick r:id="rId3"/>
              </a:rPr>
              <a:t>first paragraph</a:t>
            </a:r>
            <a:r>
              <a:rPr lang="en-GB" b="0" i="0">
                <a:solidFill>
                  <a:srgbClr val="222222"/>
                </a:solidFill>
                <a:effectLst/>
                <a:latin typeface="Rubik"/>
              </a:rPr>
              <a:t> of your letter should include information on why you are writing. Mention the job you are applying for and where you found </a:t>
            </a:r>
            <a:r>
              <a:rPr lang="en-GB" b="0" i="0" u="none" strike="noStrike">
                <a:solidFill>
                  <a:srgbClr val="246FC8"/>
                </a:solidFill>
                <a:effectLst/>
                <a:latin typeface="Rubik"/>
                <a:hlinkClick r:id="rId4"/>
              </a:rPr>
              <a:t>the job listing</a:t>
            </a:r>
            <a:r>
              <a:rPr lang="en-GB" b="0" i="0">
                <a:solidFill>
                  <a:srgbClr val="222222"/>
                </a:solidFill>
                <a:effectLst/>
                <a:latin typeface="Rubik"/>
              </a:rPr>
              <a:t>. Include the name of a mutual contact, if you have one. You might conclude by briefly and concisely saying why you think you are an ideal candidate for the job.</a:t>
            </a:r>
            <a:endParaRPr lang="en-GB">
              <a:effectLst/>
            </a:endParaRPr>
          </a:p>
        </p:txBody>
      </p:sp>
    </p:spTree>
    <p:extLst>
      <p:ext uri="{BB962C8B-B14F-4D97-AF65-F5344CB8AC3E}">
        <p14:creationId xmlns:p14="http://schemas.microsoft.com/office/powerpoint/2010/main" val="141210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RESUME  WRITING </vt:lpstr>
      <vt:lpstr>MEANING OF A RESUME </vt:lpstr>
      <vt:lpstr>WHAT GOES INTO A RESUME ?</vt:lpstr>
      <vt:lpstr>A TYPICAL RESUME WILL INCLUDE THE FOLLOWING:</vt:lpstr>
      <vt:lpstr>WHAT’S THE PURPOSE OF A RESUME ?</vt:lpstr>
      <vt:lpstr>  JOB APPLICATION </vt:lpstr>
      <vt:lpstr>TIPS FOR WRITING A JOB APPLICATION LETTER :</vt:lpstr>
      <vt:lpstr>JOB APPLICATION LETTER FORMAT</vt:lpstr>
      <vt:lpstr>PowerPoint Presentation</vt:lpstr>
      <vt:lpstr>PowerPoint Presentation</vt:lpstr>
      <vt:lpstr>PowerPoint Presentation</vt:lpstr>
      <vt:lpstr>HOW TO GET YOUR APPLICATION NOTICED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RESUME  WRITING </dc:title>
  <dc:creator>919991591810</dc:creator>
  <cp:lastModifiedBy>919991591810</cp:lastModifiedBy>
  <cp:revision>3</cp:revision>
  <dcterms:created xsi:type="dcterms:W3CDTF">2020-03-29T11:17:14Z</dcterms:created>
  <dcterms:modified xsi:type="dcterms:W3CDTF">2020-03-29T12:51:33Z</dcterms:modified>
</cp:coreProperties>
</file>